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43" r:id="rId2"/>
  </p:sldMasterIdLst>
  <p:notesMasterIdLst>
    <p:notesMasterId r:id="rId18"/>
  </p:notesMasterIdLst>
  <p:sldIdLst>
    <p:sldId id="256" r:id="rId3"/>
    <p:sldId id="295" r:id="rId4"/>
    <p:sldId id="296" r:id="rId5"/>
    <p:sldId id="292" r:id="rId6"/>
    <p:sldId id="277" r:id="rId7"/>
    <p:sldId id="297" r:id="rId8"/>
    <p:sldId id="287" r:id="rId9"/>
    <p:sldId id="301" r:id="rId10"/>
    <p:sldId id="288" r:id="rId11"/>
    <p:sldId id="300" r:id="rId12"/>
    <p:sldId id="289" r:id="rId13"/>
    <p:sldId id="302" r:id="rId14"/>
    <p:sldId id="282" r:id="rId15"/>
    <p:sldId id="303" r:id="rId16"/>
    <p:sldId id="286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9550" autoAdjust="0"/>
  </p:normalViewPr>
  <p:slideViewPr>
    <p:cSldViewPr>
      <p:cViewPr>
        <p:scale>
          <a:sx n="100" d="100"/>
          <a:sy n="100" d="100"/>
        </p:scale>
        <p:origin x="-198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76E73-56A7-49A3-B5BC-B9DC4732AB87}" type="doc">
      <dgm:prSet loTypeId="urn:microsoft.com/office/officeart/2005/8/layout/funnel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A12FF68-7FA4-4BC0-B9D0-A99F665D49ED}">
      <dgm:prSet phldrT="[Text]" custT="1"/>
      <dgm:spPr/>
      <dgm:t>
        <a:bodyPr/>
        <a:lstStyle/>
        <a:p>
          <a:r>
            <a:rPr lang="en-GB" altLang="zh-CN" sz="1400" b="1" dirty="0" smtClean="0">
              <a:latin typeface="Arial Narrow" pitchFamily="34" charset="0"/>
              <a:cs typeface="Arial" pitchFamily="34" charset="0"/>
            </a:rPr>
            <a:t>Improve our understanding </a:t>
          </a:r>
          <a:r>
            <a:rPr lang="en-GB" altLang="zh-CN" sz="1400" dirty="0" smtClean="0">
              <a:latin typeface="Arial Narrow" pitchFamily="34" charset="0"/>
              <a:cs typeface="Arial" pitchFamily="34" charset="0"/>
            </a:rPr>
            <a:t>of the global economy and associated policy challenges</a:t>
          </a:r>
          <a:endParaRPr lang="en-GB" sz="1400" dirty="0"/>
        </a:p>
      </dgm:t>
    </dgm:pt>
    <dgm:pt modelId="{874AEACC-E5A8-4C0B-BD33-08FE7C9895F9}" type="parTrans" cxnId="{2385F24F-48D4-4257-8E5B-A1324AFB7848}">
      <dgm:prSet/>
      <dgm:spPr/>
      <dgm:t>
        <a:bodyPr/>
        <a:lstStyle/>
        <a:p>
          <a:endParaRPr lang="en-GB"/>
        </a:p>
      </dgm:t>
    </dgm:pt>
    <dgm:pt modelId="{3771AB9D-65B0-4B8E-8EEA-7F21A03AA8E0}" type="sibTrans" cxnId="{2385F24F-48D4-4257-8E5B-A1324AFB7848}">
      <dgm:prSet/>
      <dgm:spPr/>
      <dgm:t>
        <a:bodyPr/>
        <a:lstStyle/>
        <a:p>
          <a:endParaRPr lang="en-GB"/>
        </a:p>
      </dgm:t>
    </dgm:pt>
    <dgm:pt modelId="{806B2A11-2031-489A-92A4-218BA955078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altLang="zh-CN" sz="1400" dirty="0" smtClean="0">
              <a:latin typeface="Arial Narrow" pitchFamily="34" charset="0"/>
              <a:cs typeface="Arial" pitchFamily="34" charset="0"/>
            </a:rPr>
            <a:t>Recognise the importance of economic </a:t>
          </a:r>
          <a:r>
            <a:rPr lang="en-GB" altLang="zh-CN" sz="1400" b="1" dirty="0" smtClean="0">
              <a:latin typeface="Arial Narrow" pitchFamily="34" charset="0"/>
              <a:cs typeface="Arial" pitchFamily="34" charset="0"/>
            </a:rPr>
            <a:t>growth as a means </a:t>
          </a:r>
          <a:r>
            <a:rPr lang="en-GB" altLang="zh-CN" sz="1400" dirty="0" smtClean="0">
              <a:latin typeface="Arial Narrow" pitchFamily="34" charset="0"/>
              <a:cs typeface="Arial" pitchFamily="34" charset="0"/>
            </a:rPr>
            <a:t>of policy-making</a:t>
          </a:r>
          <a:endParaRPr lang="en-GB" sz="1400" dirty="0"/>
        </a:p>
      </dgm:t>
    </dgm:pt>
    <dgm:pt modelId="{6C404FEF-3B55-436F-A8D2-D35F633577E4}" type="parTrans" cxnId="{4E63424F-5258-47DF-B159-8338BEAB509D}">
      <dgm:prSet/>
      <dgm:spPr/>
      <dgm:t>
        <a:bodyPr/>
        <a:lstStyle/>
        <a:p>
          <a:endParaRPr lang="en-GB"/>
        </a:p>
      </dgm:t>
    </dgm:pt>
    <dgm:pt modelId="{FB279FF1-0349-4DCF-9C36-B8E02008B2D1}" type="sibTrans" cxnId="{4E63424F-5258-47DF-B159-8338BEAB509D}">
      <dgm:prSet/>
      <dgm:spPr/>
      <dgm:t>
        <a:bodyPr/>
        <a:lstStyle/>
        <a:p>
          <a:endParaRPr lang="en-GB"/>
        </a:p>
      </dgm:t>
    </dgm:pt>
    <dgm:pt modelId="{CD34FC7F-E26E-41A4-B274-00060A8CC039}">
      <dgm:prSet phldrT="[Text]"/>
      <dgm:spPr/>
      <dgm:t>
        <a:bodyPr/>
        <a:lstStyle/>
        <a:p>
          <a:r>
            <a:rPr lang="en-GB" altLang="zh-CN" dirty="0" smtClean="0">
              <a:latin typeface="Arial Narrow" pitchFamily="34" charset="0"/>
              <a:cs typeface="Arial" pitchFamily="34" charset="0"/>
            </a:rPr>
            <a:t>Enable governments to </a:t>
          </a:r>
          <a:r>
            <a:rPr lang="en-GB" altLang="zh-CN" b="1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rPr>
            <a:t>identify, prioritise and combine reforms</a:t>
          </a:r>
          <a:r>
            <a:rPr lang="en-GB" altLang="zh-CN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rPr>
            <a:t> </a:t>
          </a:r>
          <a:r>
            <a:rPr lang="en-GB" altLang="zh-CN" dirty="0" smtClean="0">
              <a:latin typeface="Arial Narrow" pitchFamily="34" charset="0"/>
              <a:cs typeface="Arial" pitchFamily="34" charset="0"/>
            </a:rPr>
            <a:t>to support sustainable, inclusive growth</a:t>
          </a:r>
          <a:endParaRPr lang="en-GB" dirty="0"/>
        </a:p>
      </dgm:t>
    </dgm:pt>
    <dgm:pt modelId="{043B36FD-28A3-4F5C-A9BC-84AFD8F3D7EC}" type="sibTrans" cxnId="{2F6706F3-EAD2-403E-B9C9-C7FAA703210D}">
      <dgm:prSet/>
      <dgm:spPr/>
      <dgm:t>
        <a:bodyPr/>
        <a:lstStyle/>
        <a:p>
          <a:endParaRPr lang="en-GB"/>
        </a:p>
      </dgm:t>
    </dgm:pt>
    <dgm:pt modelId="{5369C9F2-10A9-46A7-884C-AD3EDBCF74ED}" type="parTrans" cxnId="{2F6706F3-EAD2-403E-B9C9-C7FAA703210D}">
      <dgm:prSet/>
      <dgm:spPr/>
      <dgm:t>
        <a:bodyPr/>
        <a:lstStyle/>
        <a:p>
          <a:endParaRPr lang="en-GB"/>
        </a:p>
      </dgm:t>
    </dgm:pt>
    <dgm:pt modelId="{C18D3862-AB0C-49D7-A0D1-6C6BC3CC233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altLang="zh-CN" sz="1400" dirty="0" smtClean="0">
              <a:latin typeface="Arial Narrow" pitchFamily="34" charset="0"/>
              <a:cs typeface="Arial" pitchFamily="34" charset="0"/>
            </a:rPr>
            <a:t>Identify areas where OECD </a:t>
          </a:r>
          <a:r>
            <a:rPr lang="en-GB" altLang="zh-CN" sz="1400" b="1" dirty="0" smtClean="0">
              <a:latin typeface="Arial Narrow" pitchFamily="34" charset="0"/>
              <a:cs typeface="Arial" pitchFamily="34" charset="0"/>
            </a:rPr>
            <a:t>analytical frameworks </a:t>
          </a:r>
          <a:r>
            <a:rPr lang="en-GB" altLang="zh-CN" sz="1400" dirty="0" smtClean="0">
              <a:latin typeface="Arial Narrow" pitchFamily="34" charset="0"/>
              <a:cs typeface="Arial" pitchFamily="34" charset="0"/>
            </a:rPr>
            <a:t>need to be </a:t>
          </a:r>
          <a:r>
            <a:rPr lang="en-GB" altLang="zh-CN" sz="1400" b="1" dirty="0" smtClean="0">
              <a:latin typeface="Arial Narrow" pitchFamily="34" charset="0"/>
              <a:cs typeface="Arial" pitchFamily="34" charset="0"/>
            </a:rPr>
            <a:t>adjusted or complemented</a:t>
          </a:r>
          <a:endParaRPr lang="en-GB" sz="1400" dirty="0"/>
        </a:p>
      </dgm:t>
    </dgm:pt>
    <dgm:pt modelId="{562EB345-9284-47B8-90B5-83BDD3FB10C2}" type="sibTrans" cxnId="{BCB9A112-C031-4EE5-91C9-AE344B5F6BFE}">
      <dgm:prSet/>
      <dgm:spPr/>
      <dgm:t>
        <a:bodyPr/>
        <a:lstStyle/>
        <a:p>
          <a:endParaRPr lang="en-GB"/>
        </a:p>
      </dgm:t>
    </dgm:pt>
    <dgm:pt modelId="{4BA2F062-8C9C-4DD2-9EF7-BB25E1D2E7E5}" type="parTrans" cxnId="{BCB9A112-C031-4EE5-91C9-AE344B5F6BFE}">
      <dgm:prSet/>
      <dgm:spPr/>
      <dgm:t>
        <a:bodyPr/>
        <a:lstStyle/>
        <a:p>
          <a:endParaRPr lang="en-GB"/>
        </a:p>
      </dgm:t>
    </dgm:pt>
    <dgm:pt modelId="{E089CF34-6131-45AB-B20E-3AE5BCC2C979}" type="pres">
      <dgm:prSet presAssocID="{CE376E73-56A7-49A3-B5BC-B9DC4732AB8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01BC8C-3348-40DB-B797-D05A01A3CAB5}" type="pres">
      <dgm:prSet presAssocID="{CE376E73-56A7-49A3-B5BC-B9DC4732AB87}" presName="ellipse" presStyleLbl="trBgShp" presStyleIdx="0" presStyleCnt="1"/>
      <dgm:spPr/>
    </dgm:pt>
    <dgm:pt modelId="{F912FD54-527B-4492-A2B1-097D22FF0FF1}" type="pres">
      <dgm:prSet presAssocID="{CE376E73-56A7-49A3-B5BC-B9DC4732AB87}" presName="arrow1" presStyleLbl="fgShp" presStyleIdx="0" presStyleCnt="1"/>
      <dgm:spPr/>
    </dgm:pt>
    <dgm:pt modelId="{729114A8-F80F-4344-809B-B3BF37A23C1C}" type="pres">
      <dgm:prSet presAssocID="{CE376E73-56A7-49A3-B5BC-B9DC4732AB8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DB2BDD-0A84-4DC8-91F3-1142D41A6F39}" type="pres">
      <dgm:prSet presAssocID="{C18D3862-AB0C-49D7-A0D1-6C6BC3CC233F}" presName="item1" presStyleLbl="node1" presStyleIdx="0" presStyleCnt="3" custLinFactNeighborX="-13749" custLinFactNeighborY="-50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207CDC-068C-4A7A-A453-086801C7AA9C}" type="pres">
      <dgm:prSet presAssocID="{806B2A11-2031-489A-92A4-218BA9550783}" presName="item2" presStyleLbl="node1" presStyleIdx="1" presStyleCnt="3" custLinFactNeighborX="8487" custLinFactNeighborY="-20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41FA13-F88E-4289-A0E2-52308BAF79BE}" type="pres">
      <dgm:prSet presAssocID="{CD34FC7F-E26E-41A4-B274-00060A8CC039}" presName="item3" presStyleLbl="node1" presStyleIdx="2" presStyleCnt="3" custLinFactNeighborX="2246" custLinFactNeighborY="34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F656D-D214-47AD-82D9-4449EB9F8A61}" type="pres">
      <dgm:prSet presAssocID="{CE376E73-56A7-49A3-B5BC-B9DC4732AB87}" presName="funnel" presStyleLbl="trAlignAcc1" presStyleIdx="0" presStyleCnt="1" custLinFactNeighborX="-494" custLinFactNeighborY="348"/>
      <dgm:spPr>
        <a:effectLst>
          <a:reflection blurRad="6350" stA="52000" endA="300" endPos="35000" dir="5400000" sy="-100000" algn="bl" rotWithShape="0"/>
        </a:effectLst>
      </dgm:spPr>
    </dgm:pt>
  </dgm:ptLst>
  <dgm:cxnLst>
    <dgm:cxn modelId="{EFBEF9BE-F13E-465E-AC7D-A7BBC22BFB40}" type="presOf" srcId="{C18D3862-AB0C-49D7-A0D1-6C6BC3CC233F}" destId="{79207CDC-068C-4A7A-A453-086801C7AA9C}" srcOrd="0" destOrd="0" presId="urn:microsoft.com/office/officeart/2005/8/layout/funnel1"/>
    <dgm:cxn modelId="{EEBA0915-9865-4656-AA68-9BE4092ADF17}" type="presOf" srcId="{2A12FF68-7FA4-4BC0-B9D0-A99F665D49ED}" destId="{4641FA13-F88E-4289-A0E2-52308BAF79BE}" srcOrd="0" destOrd="0" presId="urn:microsoft.com/office/officeart/2005/8/layout/funnel1"/>
    <dgm:cxn modelId="{BCB9A112-C031-4EE5-91C9-AE344B5F6BFE}" srcId="{CE376E73-56A7-49A3-B5BC-B9DC4732AB87}" destId="{C18D3862-AB0C-49D7-A0D1-6C6BC3CC233F}" srcOrd="1" destOrd="0" parTransId="{4BA2F062-8C9C-4DD2-9EF7-BB25E1D2E7E5}" sibTransId="{562EB345-9284-47B8-90B5-83BDD3FB10C2}"/>
    <dgm:cxn modelId="{2F6706F3-EAD2-403E-B9C9-C7FAA703210D}" srcId="{CE376E73-56A7-49A3-B5BC-B9DC4732AB87}" destId="{CD34FC7F-E26E-41A4-B274-00060A8CC039}" srcOrd="3" destOrd="0" parTransId="{5369C9F2-10A9-46A7-884C-AD3EDBCF74ED}" sibTransId="{043B36FD-28A3-4F5C-A9BC-84AFD8F3D7EC}"/>
    <dgm:cxn modelId="{2385F24F-48D4-4257-8E5B-A1324AFB7848}" srcId="{CE376E73-56A7-49A3-B5BC-B9DC4732AB87}" destId="{2A12FF68-7FA4-4BC0-B9D0-A99F665D49ED}" srcOrd="0" destOrd="0" parTransId="{874AEACC-E5A8-4C0B-BD33-08FE7C9895F9}" sibTransId="{3771AB9D-65B0-4B8E-8EEA-7F21A03AA8E0}"/>
    <dgm:cxn modelId="{4E63424F-5258-47DF-B159-8338BEAB509D}" srcId="{CE376E73-56A7-49A3-B5BC-B9DC4732AB87}" destId="{806B2A11-2031-489A-92A4-218BA9550783}" srcOrd="2" destOrd="0" parTransId="{6C404FEF-3B55-436F-A8D2-D35F633577E4}" sibTransId="{FB279FF1-0349-4DCF-9C36-B8E02008B2D1}"/>
    <dgm:cxn modelId="{3F141A9A-5AE9-4425-B6F9-F5815C9C792B}" type="presOf" srcId="{CD34FC7F-E26E-41A4-B274-00060A8CC039}" destId="{729114A8-F80F-4344-809B-B3BF37A23C1C}" srcOrd="0" destOrd="0" presId="urn:microsoft.com/office/officeart/2005/8/layout/funnel1"/>
    <dgm:cxn modelId="{B5FB838C-F688-46AF-A82B-B4E61AD4F4AA}" type="presOf" srcId="{806B2A11-2031-489A-92A4-218BA9550783}" destId="{F8DB2BDD-0A84-4DC8-91F3-1142D41A6F39}" srcOrd="0" destOrd="0" presId="urn:microsoft.com/office/officeart/2005/8/layout/funnel1"/>
    <dgm:cxn modelId="{1F50685C-66EB-4FCB-A8EB-3F7CA8F94049}" type="presOf" srcId="{CE376E73-56A7-49A3-B5BC-B9DC4732AB87}" destId="{E089CF34-6131-45AB-B20E-3AE5BCC2C979}" srcOrd="0" destOrd="0" presId="urn:microsoft.com/office/officeart/2005/8/layout/funnel1"/>
    <dgm:cxn modelId="{12A42E47-0B11-4084-9AEC-F517E44A7073}" type="presParOf" srcId="{E089CF34-6131-45AB-B20E-3AE5BCC2C979}" destId="{BB01BC8C-3348-40DB-B797-D05A01A3CAB5}" srcOrd="0" destOrd="0" presId="urn:microsoft.com/office/officeart/2005/8/layout/funnel1"/>
    <dgm:cxn modelId="{E55F5052-9779-4348-8808-4D6E38277E84}" type="presParOf" srcId="{E089CF34-6131-45AB-B20E-3AE5BCC2C979}" destId="{F912FD54-527B-4492-A2B1-097D22FF0FF1}" srcOrd="1" destOrd="0" presId="urn:microsoft.com/office/officeart/2005/8/layout/funnel1"/>
    <dgm:cxn modelId="{23A24389-0F63-49BD-8FD9-EFA38BA056A6}" type="presParOf" srcId="{E089CF34-6131-45AB-B20E-3AE5BCC2C979}" destId="{729114A8-F80F-4344-809B-B3BF37A23C1C}" srcOrd="2" destOrd="0" presId="urn:microsoft.com/office/officeart/2005/8/layout/funnel1"/>
    <dgm:cxn modelId="{1F769BA2-3A06-4E83-B897-B82C6FEE247A}" type="presParOf" srcId="{E089CF34-6131-45AB-B20E-3AE5BCC2C979}" destId="{F8DB2BDD-0A84-4DC8-91F3-1142D41A6F39}" srcOrd="3" destOrd="0" presId="urn:microsoft.com/office/officeart/2005/8/layout/funnel1"/>
    <dgm:cxn modelId="{1C4EDADF-0908-418F-9B97-33ABF7A77B38}" type="presParOf" srcId="{E089CF34-6131-45AB-B20E-3AE5BCC2C979}" destId="{79207CDC-068C-4A7A-A453-086801C7AA9C}" srcOrd="4" destOrd="0" presId="urn:microsoft.com/office/officeart/2005/8/layout/funnel1"/>
    <dgm:cxn modelId="{B15C8C60-4E3A-4FF6-86A8-D8E806A89ABB}" type="presParOf" srcId="{E089CF34-6131-45AB-B20E-3AE5BCC2C979}" destId="{4641FA13-F88E-4289-A0E2-52308BAF79BE}" srcOrd="5" destOrd="0" presId="urn:microsoft.com/office/officeart/2005/8/layout/funnel1"/>
    <dgm:cxn modelId="{01BF278D-A0BA-4675-9CD7-18EDBF540357}" type="presParOf" srcId="{E089CF34-6131-45AB-B20E-3AE5BCC2C979}" destId="{0FBF656D-D214-47AD-82D9-4449EB9F8A6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D02187-F7FF-447F-AAC4-78AA2CF38E5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7E72C8-B3FA-43A6-8D0F-E4F6DEC872DC}" type="pres">
      <dgm:prSet presAssocID="{93D02187-F7FF-447F-AAC4-78AA2CF38E5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F8357435-2971-4628-A31C-42F6AE54B103}" type="presOf" srcId="{93D02187-F7FF-447F-AAC4-78AA2CF38E5A}" destId="{6A7E72C8-B3FA-43A6-8D0F-E4F6DEC872DC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96DEF-F16A-4105-97E4-170AC4A4A8A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</dgm:pt>
    <dgm:pt modelId="{B5199FAA-0551-48AF-8396-8B45B64D6EE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5"/>
              </a:solidFill>
              <a:latin typeface="Arial Narrow" pitchFamily="34" charset="0"/>
            </a:rPr>
            <a:t>Revisiting some of the fundamental assumptions </a:t>
          </a:r>
          <a:r>
            <a:rPr lang="en-US" sz="1600" dirty="0" smtClean="0">
              <a:latin typeface="Arial Narrow" pitchFamily="34" charset="0"/>
            </a:rPr>
            <a:t>about the functioning of the economy</a:t>
          </a:r>
          <a:endParaRPr lang="en-GB" sz="1600" dirty="0"/>
        </a:p>
      </dgm:t>
    </dgm:pt>
    <dgm:pt modelId="{A720DF74-82DF-41CA-A35B-4A03FED840A0}" type="parTrans" cxnId="{033974B8-7358-46DD-81F9-BEB447647AB0}">
      <dgm:prSet/>
      <dgm:spPr/>
      <dgm:t>
        <a:bodyPr/>
        <a:lstStyle/>
        <a:p>
          <a:endParaRPr lang="en-GB"/>
        </a:p>
      </dgm:t>
    </dgm:pt>
    <dgm:pt modelId="{046EE1CF-F2DA-4034-AF2E-5442EA0B61B2}" type="sibTrans" cxnId="{033974B8-7358-46DD-81F9-BEB447647AB0}">
      <dgm:prSet/>
      <dgm:spPr/>
      <dgm:t>
        <a:bodyPr/>
        <a:lstStyle/>
        <a:p>
          <a:endParaRPr lang="en-GB"/>
        </a:p>
      </dgm:t>
    </dgm:pt>
    <dgm:pt modelId="{4DC3265D-9EC5-4B0B-834F-7F434E1F3417}">
      <dgm:prSet custT="1"/>
      <dgm:spPr/>
      <dgm:t>
        <a:bodyPr/>
        <a:lstStyle/>
        <a:p>
          <a:r>
            <a:rPr lang="en-US" sz="1600" b="0" dirty="0" smtClean="0">
              <a:latin typeface="Arial Narrow" pitchFamily="34" charset="0"/>
            </a:rPr>
            <a:t>Looking at the </a:t>
          </a:r>
          <a:r>
            <a:rPr lang="en-US" sz="1600" b="1" dirty="0" smtClean="0">
              <a:solidFill>
                <a:schemeClr val="accent6"/>
              </a:solidFill>
              <a:latin typeface="Arial Narrow" pitchFamily="34" charset="0"/>
            </a:rPr>
            <a:t>limitations</a:t>
          </a:r>
          <a:r>
            <a:rPr lang="en-US" sz="1600" dirty="0" smtClean="0">
              <a:solidFill>
                <a:schemeClr val="accent6"/>
              </a:solidFill>
              <a:latin typeface="Arial Narrow" pitchFamily="34" charset="0"/>
            </a:rPr>
            <a:t> and </a:t>
          </a:r>
          <a:r>
            <a:rPr lang="en-US" sz="1600" b="1" dirty="0" smtClean="0">
              <a:solidFill>
                <a:schemeClr val="accent6"/>
              </a:solidFill>
              <a:latin typeface="Arial Narrow" pitchFamily="34" charset="0"/>
            </a:rPr>
            <a:t>extending the capabilities</a:t>
          </a:r>
          <a:r>
            <a:rPr lang="en-US" sz="1600" dirty="0" smtClean="0">
              <a:solidFill>
                <a:schemeClr val="accent6"/>
              </a:solidFill>
              <a:latin typeface="Arial Narrow" pitchFamily="34" charset="0"/>
            </a:rPr>
            <a:t> </a:t>
          </a:r>
          <a:r>
            <a:rPr lang="en-US" sz="1600" dirty="0" smtClean="0">
              <a:latin typeface="Arial Narrow" pitchFamily="34" charset="0"/>
            </a:rPr>
            <a:t>of existing tools for structural analysis</a:t>
          </a:r>
          <a:endParaRPr lang="en-GB" sz="1600" dirty="0"/>
        </a:p>
      </dgm:t>
    </dgm:pt>
    <dgm:pt modelId="{C9FAA16A-0D74-41AD-85F3-84BCD9693838}" type="parTrans" cxnId="{835D2EF2-FF40-47DE-B1EC-EAFB074648E5}">
      <dgm:prSet/>
      <dgm:spPr/>
      <dgm:t>
        <a:bodyPr/>
        <a:lstStyle/>
        <a:p>
          <a:endParaRPr lang="en-GB"/>
        </a:p>
      </dgm:t>
    </dgm:pt>
    <dgm:pt modelId="{E6060036-0D6E-4A95-A151-CDE7CC0A9080}" type="sibTrans" cxnId="{835D2EF2-FF40-47DE-B1EC-EAFB074648E5}">
      <dgm:prSet/>
      <dgm:spPr/>
      <dgm:t>
        <a:bodyPr/>
        <a:lstStyle/>
        <a:p>
          <a:endParaRPr lang="en-GB"/>
        </a:p>
      </dgm:t>
    </dgm:pt>
    <dgm:pt modelId="{D2274591-BB4D-4B20-A5DC-20257C7A927E}">
      <dgm:prSet custT="1"/>
      <dgm:spPr/>
      <dgm:t>
        <a:bodyPr/>
        <a:lstStyle/>
        <a:p>
          <a:r>
            <a:rPr lang="en-US" sz="1600" b="1" dirty="0" smtClean="0">
              <a:solidFill>
                <a:schemeClr val="accent3"/>
              </a:solidFill>
              <a:latin typeface="Arial Narrow" pitchFamily="34" charset="0"/>
            </a:rPr>
            <a:t>Investigating new economic thinking</a:t>
          </a:r>
          <a:r>
            <a:rPr lang="en-US" sz="1600" dirty="0" smtClean="0">
              <a:solidFill>
                <a:schemeClr val="accent3"/>
              </a:solidFill>
              <a:latin typeface="Arial Narrow" pitchFamily="34" charset="0"/>
            </a:rPr>
            <a:t> </a:t>
          </a:r>
          <a:r>
            <a:rPr lang="en-US" sz="1600" dirty="0" smtClean="0">
              <a:latin typeface="Arial Narrow" pitchFamily="34" charset="0"/>
            </a:rPr>
            <a:t>to find more effective tools</a:t>
          </a:r>
          <a:endParaRPr lang="en-GB" sz="1600" dirty="0"/>
        </a:p>
      </dgm:t>
    </dgm:pt>
    <dgm:pt modelId="{57918DE6-5B4A-4E26-82BD-EA5F3613734B}" type="parTrans" cxnId="{673EF5D8-296F-4E0B-81F0-D1E6E4E64087}">
      <dgm:prSet/>
      <dgm:spPr/>
      <dgm:t>
        <a:bodyPr/>
        <a:lstStyle/>
        <a:p>
          <a:endParaRPr lang="en-GB"/>
        </a:p>
      </dgm:t>
    </dgm:pt>
    <dgm:pt modelId="{DFDC76CF-FAD1-42AB-9740-C594CE3922C2}" type="sibTrans" cxnId="{673EF5D8-296F-4E0B-81F0-D1E6E4E64087}">
      <dgm:prSet/>
      <dgm:spPr/>
      <dgm:t>
        <a:bodyPr/>
        <a:lstStyle/>
        <a:p>
          <a:endParaRPr lang="en-GB"/>
        </a:p>
      </dgm:t>
    </dgm:pt>
    <dgm:pt modelId="{7E28599A-19AF-47C2-8B4A-0F729511D507}">
      <dgm:prSet custT="1"/>
      <dgm:spPr/>
      <dgm:t>
        <a:bodyPr/>
        <a:lstStyle/>
        <a:p>
          <a:r>
            <a:rPr lang="en-US" sz="1600" b="0" dirty="0" smtClean="0">
              <a:latin typeface="Arial Narrow" pitchFamily="34" charset="0"/>
            </a:rPr>
            <a:t>Encompassing the idea that 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growth</a:t>
          </a:r>
          <a:r>
            <a:rPr lang="en-US" sz="1600" b="0" dirty="0" smtClean="0">
              <a:latin typeface="Arial Narrow" pitchFamily="34" charset="0"/>
            </a:rPr>
            <a:t> is an important 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means</a:t>
          </a:r>
          <a:r>
            <a:rPr lang="en-US" sz="1600" b="0" dirty="0" smtClean="0">
              <a:latin typeface="Arial Narrow" pitchFamily="34" charset="0"/>
            </a:rPr>
            <a:t> but </a:t>
          </a:r>
          <a:r>
            <a: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not an end</a:t>
          </a:r>
          <a:r>
            <a:rPr lang="en-US" sz="1600" b="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 </a:t>
          </a:r>
          <a:r>
            <a:rPr lang="en-US" sz="1600" b="0" dirty="0" smtClean="0">
              <a:latin typeface="Arial Narrow" pitchFamily="34" charset="0"/>
            </a:rPr>
            <a:t>of policy making</a:t>
          </a:r>
          <a:endParaRPr lang="en-GB" sz="1600" b="0" dirty="0">
            <a:latin typeface="Arial Narrow" pitchFamily="34" charset="0"/>
          </a:endParaRPr>
        </a:p>
      </dgm:t>
    </dgm:pt>
    <dgm:pt modelId="{20D405FF-CDA3-46EE-AB25-DB3BAD96A2F5}" type="parTrans" cxnId="{B0D0B4EB-B632-4465-AF76-9F6480EBF111}">
      <dgm:prSet/>
      <dgm:spPr/>
      <dgm:t>
        <a:bodyPr/>
        <a:lstStyle/>
        <a:p>
          <a:endParaRPr lang="en-GB"/>
        </a:p>
      </dgm:t>
    </dgm:pt>
    <dgm:pt modelId="{8C3CB987-CDC0-433E-9E31-155A93730B3D}" type="sibTrans" cxnId="{B0D0B4EB-B632-4465-AF76-9F6480EBF111}">
      <dgm:prSet/>
      <dgm:spPr/>
      <dgm:t>
        <a:bodyPr/>
        <a:lstStyle/>
        <a:p>
          <a:endParaRPr lang="en-GB"/>
        </a:p>
      </dgm:t>
    </dgm:pt>
    <dgm:pt modelId="{47F1C0E5-94DF-4E53-8A1E-B0CD2C0E4A96}" type="pres">
      <dgm:prSet presAssocID="{DAB96DEF-F16A-4105-97E4-170AC4A4A8AE}" presName="rootnode" presStyleCnt="0">
        <dgm:presLayoutVars>
          <dgm:chMax/>
          <dgm:chPref/>
          <dgm:dir/>
          <dgm:animLvl val="lvl"/>
        </dgm:presLayoutVars>
      </dgm:prSet>
      <dgm:spPr/>
    </dgm:pt>
    <dgm:pt modelId="{14A12A08-5CF9-4724-A8DB-FC66EB1C63FC}" type="pres">
      <dgm:prSet presAssocID="{B5199FAA-0551-48AF-8396-8B45B64D6EE5}" presName="composite" presStyleCnt="0"/>
      <dgm:spPr/>
    </dgm:pt>
    <dgm:pt modelId="{1EACAF66-D195-4273-ADE7-80752DC4A22D}" type="pres">
      <dgm:prSet presAssocID="{B5199FAA-0551-48AF-8396-8B45B64D6EE5}" presName="LShape" presStyleLbl="alignNode1" presStyleIdx="0" presStyleCnt="7"/>
      <dgm:spPr>
        <a:solidFill>
          <a:schemeClr val="accent5"/>
        </a:solidFill>
        <a:ln>
          <a:noFill/>
        </a:ln>
      </dgm:spPr>
    </dgm:pt>
    <dgm:pt modelId="{70CA1BD9-9488-4327-B22F-515E22B5E04B}" type="pres">
      <dgm:prSet presAssocID="{B5199FAA-0551-48AF-8396-8B45B64D6EE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B4065D-3058-4F53-B1E9-BD6666F3280A}" type="pres">
      <dgm:prSet presAssocID="{B5199FAA-0551-48AF-8396-8B45B64D6EE5}" presName="Triangle" presStyleLbl="alignNode1" presStyleIdx="1" presStyleCnt="7"/>
      <dgm:spPr>
        <a:solidFill>
          <a:schemeClr val="accent5"/>
        </a:solidFill>
        <a:ln>
          <a:noFill/>
        </a:ln>
      </dgm:spPr>
    </dgm:pt>
    <dgm:pt modelId="{7053B743-BFAD-445E-979B-C0E23FA2697A}" type="pres">
      <dgm:prSet presAssocID="{046EE1CF-F2DA-4034-AF2E-5442EA0B61B2}" presName="sibTrans" presStyleCnt="0"/>
      <dgm:spPr/>
    </dgm:pt>
    <dgm:pt modelId="{936EEC90-C307-4FA1-B122-98443D419A71}" type="pres">
      <dgm:prSet presAssocID="{046EE1CF-F2DA-4034-AF2E-5442EA0B61B2}" presName="space" presStyleCnt="0"/>
      <dgm:spPr/>
    </dgm:pt>
    <dgm:pt modelId="{C3A53849-9EEC-4A9A-854E-2AF04149AEE3}" type="pres">
      <dgm:prSet presAssocID="{4DC3265D-9EC5-4B0B-834F-7F434E1F3417}" presName="composite" presStyleCnt="0"/>
      <dgm:spPr/>
    </dgm:pt>
    <dgm:pt modelId="{433AC6C3-3F82-427F-B775-57F5FB559641}" type="pres">
      <dgm:prSet presAssocID="{4DC3265D-9EC5-4B0B-834F-7F434E1F3417}" presName="LShape" presStyleLbl="alignNode1" presStyleIdx="2" presStyleCnt="7"/>
      <dgm:spPr>
        <a:solidFill>
          <a:schemeClr val="accent6"/>
        </a:solidFill>
        <a:ln>
          <a:noFill/>
        </a:ln>
      </dgm:spPr>
    </dgm:pt>
    <dgm:pt modelId="{6A770DFF-C430-44F8-8AA2-B0BD43D8F3F4}" type="pres">
      <dgm:prSet presAssocID="{4DC3265D-9EC5-4B0B-834F-7F434E1F341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C10F84-A56C-434C-97FB-1817136327E7}" type="pres">
      <dgm:prSet presAssocID="{4DC3265D-9EC5-4B0B-834F-7F434E1F3417}" presName="Triangle" presStyleLbl="alignNode1" presStyleIdx="3" presStyleCnt="7"/>
      <dgm:spPr>
        <a:solidFill>
          <a:schemeClr val="accent6"/>
        </a:solidFill>
        <a:ln>
          <a:noFill/>
        </a:ln>
      </dgm:spPr>
    </dgm:pt>
    <dgm:pt modelId="{73CC87D1-1324-4053-942B-F83833048ABF}" type="pres">
      <dgm:prSet presAssocID="{E6060036-0D6E-4A95-A151-CDE7CC0A9080}" presName="sibTrans" presStyleCnt="0"/>
      <dgm:spPr/>
    </dgm:pt>
    <dgm:pt modelId="{91E14B9F-67AD-4D27-A690-56D1FFF14877}" type="pres">
      <dgm:prSet presAssocID="{E6060036-0D6E-4A95-A151-CDE7CC0A9080}" presName="space" presStyleCnt="0"/>
      <dgm:spPr/>
    </dgm:pt>
    <dgm:pt modelId="{9E9210B7-1C0C-4377-8819-324A9A4F9F21}" type="pres">
      <dgm:prSet presAssocID="{7E28599A-19AF-47C2-8B4A-0F729511D507}" presName="composite" presStyleCnt="0"/>
      <dgm:spPr/>
    </dgm:pt>
    <dgm:pt modelId="{36275987-4010-487D-AA14-E960CC87761A}" type="pres">
      <dgm:prSet presAssocID="{7E28599A-19AF-47C2-8B4A-0F729511D507}" presName="LShape" presStyleLbl="alignNode1" presStyleIdx="4" presStyleCnt="7"/>
      <dgm:spPr>
        <a:solidFill>
          <a:schemeClr val="accent5">
            <a:lumMod val="40000"/>
            <a:lumOff val="60000"/>
          </a:schemeClr>
        </a:solidFill>
        <a:ln>
          <a:noFill/>
        </a:ln>
      </dgm:spPr>
    </dgm:pt>
    <dgm:pt modelId="{BC512E07-A54A-4B49-9621-D87AFC368567}" type="pres">
      <dgm:prSet presAssocID="{7E28599A-19AF-47C2-8B4A-0F729511D50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71012-CDE4-499D-ACE1-B98E71D6EB71}" type="pres">
      <dgm:prSet presAssocID="{7E28599A-19AF-47C2-8B4A-0F729511D507}" presName="Triangle" presStyleLbl="alignNode1" presStyleIdx="5" presStyleCnt="7"/>
      <dgm:spPr>
        <a:solidFill>
          <a:schemeClr val="accent5">
            <a:lumMod val="40000"/>
            <a:lumOff val="60000"/>
          </a:schemeClr>
        </a:solidFill>
        <a:ln>
          <a:noFill/>
        </a:ln>
      </dgm:spPr>
    </dgm:pt>
    <dgm:pt modelId="{DD5B5EE4-D76A-4752-96F7-5496F22E542C}" type="pres">
      <dgm:prSet presAssocID="{8C3CB987-CDC0-433E-9E31-155A93730B3D}" presName="sibTrans" presStyleCnt="0"/>
      <dgm:spPr/>
    </dgm:pt>
    <dgm:pt modelId="{6242EE1D-6820-408F-8913-FCB6BF26C318}" type="pres">
      <dgm:prSet presAssocID="{8C3CB987-CDC0-433E-9E31-155A93730B3D}" presName="space" presStyleCnt="0"/>
      <dgm:spPr/>
    </dgm:pt>
    <dgm:pt modelId="{77BD378E-1C65-42B0-B105-FD335B207746}" type="pres">
      <dgm:prSet presAssocID="{D2274591-BB4D-4B20-A5DC-20257C7A927E}" presName="composite" presStyleCnt="0"/>
      <dgm:spPr/>
    </dgm:pt>
    <dgm:pt modelId="{A8F52B7E-7366-47E6-A784-0DE921E4C49B}" type="pres">
      <dgm:prSet presAssocID="{D2274591-BB4D-4B20-A5DC-20257C7A927E}" presName="LShape" presStyleLbl="alignNode1" presStyleIdx="6" presStyleCnt="7"/>
      <dgm:spPr/>
    </dgm:pt>
    <dgm:pt modelId="{EC803D3A-D3E0-4D53-A7CB-4973DEABC030}" type="pres">
      <dgm:prSet presAssocID="{D2274591-BB4D-4B20-A5DC-20257C7A927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378D9E-926E-46A6-BA20-B8EDE523A03A}" type="presOf" srcId="{B5199FAA-0551-48AF-8396-8B45B64D6EE5}" destId="{70CA1BD9-9488-4327-B22F-515E22B5E04B}" srcOrd="0" destOrd="0" presId="urn:microsoft.com/office/officeart/2009/3/layout/StepUpProcess"/>
    <dgm:cxn modelId="{A0954332-DA48-416F-9CBA-BC49A555B246}" type="presOf" srcId="{4DC3265D-9EC5-4B0B-834F-7F434E1F3417}" destId="{6A770DFF-C430-44F8-8AA2-B0BD43D8F3F4}" srcOrd="0" destOrd="0" presId="urn:microsoft.com/office/officeart/2009/3/layout/StepUpProcess"/>
    <dgm:cxn modelId="{673EF5D8-296F-4E0B-81F0-D1E6E4E64087}" srcId="{DAB96DEF-F16A-4105-97E4-170AC4A4A8AE}" destId="{D2274591-BB4D-4B20-A5DC-20257C7A927E}" srcOrd="3" destOrd="0" parTransId="{57918DE6-5B4A-4E26-82BD-EA5F3613734B}" sibTransId="{DFDC76CF-FAD1-42AB-9740-C594CE3922C2}"/>
    <dgm:cxn modelId="{F6713254-E911-45D2-8400-B7B2D12F0A79}" type="presOf" srcId="{DAB96DEF-F16A-4105-97E4-170AC4A4A8AE}" destId="{47F1C0E5-94DF-4E53-8A1E-B0CD2C0E4A96}" srcOrd="0" destOrd="0" presId="urn:microsoft.com/office/officeart/2009/3/layout/StepUpProcess"/>
    <dgm:cxn modelId="{033974B8-7358-46DD-81F9-BEB447647AB0}" srcId="{DAB96DEF-F16A-4105-97E4-170AC4A4A8AE}" destId="{B5199FAA-0551-48AF-8396-8B45B64D6EE5}" srcOrd="0" destOrd="0" parTransId="{A720DF74-82DF-41CA-A35B-4A03FED840A0}" sibTransId="{046EE1CF-F2DA-4034-AF2E-5442EA0B61B2}"/>
    <dgm:cxn modelId="{B0D0B4EB-B632-4465-AF76-9F6480EBF111}" srcId="{DAB96DEF-F16A-4105-97E4-170AC4A4A8AE}" destId="{7E28599A-19AF-47C2-8B4A-0F729511D507}" srcOrd="2" destOrd="0" parTransId="{20D405FF-CDA3-46EE-AB25-DB3BAD96A2F5}" sibTransId="{8C3CB987-CDC0-433E-9E31-155A93730B3D}"/>
    <dgm:cxn modelId="{835D2EF2-FF40-47DE-B1EC-EAFB074648E5}" srcId="{DAB96DEF-F16A-4105-97E4-170AC4A4A8AE}" destId="{4DC3265D-9EC5-4B0B-834F-7F434E1F3417}" srcOrd="1" destOrd="0" parTransId="{C9FAA16A-0D74-41AD-85F3-84BCD9693838}" sibTransId="{E6060036-0D6E-4A95-A151-CDE7CC0A9080}"/>
    <dgm:cxn modelId="{46C8942F-DDBB-4D54-896A-212471C21F76}" type="presOf" srcId="{7E28599A-19AF-47C2-8B4A-0F729511D507}" destId="{BC512E07-A54A-4B49-9621-D87AFC368567}" srcOrd="0" destOrd="0" presId="urn:microsoft.com/office/officeart/2009/3/layout/StepUpProcess"/>
    <dgm:cxn modelId="{792384E0-2E03-453E-9BBA-52DA5A08B91B}" type="presOf" srcId="{D2274591-BB4D-4B20-A5DC-20257C7A927E}" destId="{EC803D3A-D3E0-4D53-A7CB-4973DEABC030}" srcOrd="0" destOrd="0" presId="urn:microsoft.com/office/officeart/2009/3/layout/StepUpProcess"/>
    <dgm:cxn modelId="{FC9F86B6-FE23-47F8-B977-AA195D37EF69}" type="presParOf" srcId="{47F1C0E5-94DF-4E53-8A1E-B0CD2C0E4A96}" destId="{14A12A08-5CF9-4724-A8DB-FC66EB1C63FC}" srcOrd="0" destOrd="0" presId="urn:microsoft.com/office/officeart/2009/3/layout/StepUpProcess"/>
    <dgm:cxn modelId="{0C0CE9DF-DDE9-4E1E-B9EF-2FA9976D13ED}" type="presParOf" srcId="{14A12A08-5CF9-4724-A8DB-FC66EB1C63FC}" destId="{1EACAF66-D195-4273-ADE7-80752DC4A22D}" srcOrd="0" destOrd="0" presId="urn:microsoft.com/office/officeart/2009/3/layout/StepUpProcess"/>
    <dgm:cxn modelId="{54EA5478-7FFF-485E-AEB0-64FC4F5DBBDE}" type="presParOf" srcId="{14A12A08-5CF9-4724-A8DB-FC66EB1C63FC}" destId="{70CA1BD9-9488-4327-B22F-515E22B5E04B}" srcOrd="1" destOrd="0" presId="urn:microsoft.com/office/officeart/2009/3/layout/StepUpProcess"/>
    <dgm:cxn modelId="{6B6D1152-27F8-4D61-B6E7-5CBC103E22A3}" type="presParOf" srcId="{14A12A08-5CF9-4724-A8DB-FC66EB1C63FC}" destId="{CCB4065D-3058-4F53-B1E9-BD6666F3280A}" srcOrd="2" destOrd="0" presId="urn:microsoft.com/office/officeart/2009/3/layout/StepUpProcess"/>
    <dgm:cxn modelId="{D0198E0F-DA52-4663-BAF5-0BF118747911}" type="presParOf" srcId="{47F1C0E5-94DF-4E53-8A1E-B0CD2C0E4A96}" destId="{7053B743-BFAD-445E-979B-C0E23FA2697A}" srcOrd="1" destOrd="0" presId="urn:microsoft.com/office/officeart/2009/3/layout/StepUpProcess"/>
    <dgm:cxn modelId="{CED0E8D4-222E-4D4B-99AF-6E3ED6FA75E4}" type="presParOf" srcId="{7053B743-BFAD-445E-979B-C0E23FA2697A}" destId="{936EEC90-C307-4FA1-B122-98443D419A71}" srcOrd="0" destOrd="0" presId="urn:microsoft.com/office/officeart/2009/3/layout/StepUpProcess"/>
    <dgm:cxn modelId="{B9090763-627E-4FA0-9C67-11F2AAE5F690}" type="presParOf" srcId="{47F1C0E5-94DF-4E53-8A1E-B0CD2C0E4A96}" destId="{C3A53849-9EEC-4A9A-854E-2AF04149AEE3}" srcOrd="2" destOrd="0" presId="urn:microsoft.com/office/officeart/2009/3/layout/StepUpProcess"/>
    <dgm:cxn modelId="{36C02E91-78BE-4F35-B46B-538ACF7383F9}" type="presParOf" srcId="{C3A53849-9EEC-4A9A-854E-2AF04149AEE3}" destId="{433AC6C3-3F82-427F-B775-57F5FB559641}" srcOrd="0" destOrd="0" presId="urn:microsoft.com/office/officeart/2009/3/layout/StepUpProcess"/>
    <dgm:cxn modelId="{2DB1064A-6F8B-4B9F-A69A-716E387548AE}" type="presParOf" srcId="{C3A53849-9EEC-4A9A-854E-2AF04149AEE3}" destId="{6A770DFF-C430-44F8-8AA2-B0BD43D8F3F4}" srcOrd="1" destOrd="0" presId="urn:microsoft.com/office/officeart/2009/3/layout/StepUpProcess"/>
    <dgm:cxn modelId="{6BF81876-FE6E-470E-9706-248492F831EA}" type="presParOf" srcId="{C3A53849-9EEC-4A9A-854E-2AF04149AEE3}" destId="{7CC10F84-A56C-434C-97FB-1817136327E7}" srcOrd="2" destOrd="0" presId="urn:microsoft.com/office/officeart/2009/3/layout/StepUpProcess"/>
    <dgm:cxn modelId="{0B9758BE-35C0-4249-B4A5-FE79B7539DD6}" type="presParOf" srcId="{47F1C0E5-94DF-4E53-8A1E-B0CD2C0E4A96}" destId="{73CC87D1-1324-4053-942B-F83833048ABF}" srcOrd="3" destOrd="0" presId="urn:microsoft.com/office/officeart/2009/3/layout/StepUpProcess"/>
    <dgm:cxn modelId="{D652C715-4D19-446A-A3D3-A6CD8BDA4815}" type="presParOf" srcId="{73CC87D1-1324-4053-942B-F83833048ABF}" destId="{91E14B9F-67AD-4D27-A690-56D1FFF14877}" srcOrd="0" destOrd="0" presId="urn:microsoft.com/office/officeart/2009/3/layout/StepUpProcess"/>
    <dgm:cxn modelId="{81D49A84-E159-4BE7-8E8C-21796C0F5D46}" type="presParOf" srcId="{47F1C0E5-94DF-4E53-8A1E-B0CD2C0E4A96}" destId="{9E9210B7-1C0C-4377-8819-324A9A4F9F21}" srcOrd="4" destOrd="0" presId="urn:microsoft.com/office/officeart/2009/3/layout/StepUpProcess"/>
    <dgm:cxn modelId="{B6D2A2C3-3B58-47D8-B4DF-55B0779EBC4B}" type="presParOf" srcId="{9E9210B7-1C0C-4377-8819-324A9A4F9F21}" destId="{36275987-4010-487D-AA14-E960CC87761A}" srcOrd="0" destOrd="0" presId="urn:microsoft.com/office/officeart/2009/3/layout/StepUpProcess"/>
    <dgm:cxn modelId="{705B5ACE-CF34-4214-9250-271A59C57CA4}" type="presParOf" srcId="{9E9210B7-1C0C-4377-8819-324A9A4F9F21}" destId="{BC512E07-A54A-4B49-9621-D87AFC368567}" srcOrd="1" destOrd="0" presId="urn:microsoft.com/office/officeart/2009/3/layout/StepUpProcess"/>
    <dgm:cxn modelId="{1F74A277-8D7E-4EFC-8A05-422C42D8D79D}" type="presParOf" srcId="{9E9210B7-1C0C-4377-8819-324A9A4F9F21}" destId="{71C71012-CDE4-499D-ACE1-B98E71D6EB71}" srcOrd="2" destOrd="0" presId="urn:microsoft.com/office/officeart/2009/3/layout/StepUpProcess"/>
    <dgm:cxn modelId="{46C8BC2F-A52D-406F-8F1E-34F2123F3A26}" type="presParOf" srcId="{47F1C0E5-94DF-4E53-8A1E-B0CD2C0E4A96}" destId="{DD5B5EE4-D76A-4752-96F7-5496F22E542C}" srcOrd="5" destOrd="0" presId="urn:microsoft.com/office/officeart/2009/3/layout/StepUpProcess"/>
    <dgm:cxn modelId="{07C384EE-43EC-4A17-B06D-A3A024A48E7E}" type="presParOf" srcId="{DD5B5EE4-D76A-4752-96F7-5496F22E542C}" destId="{6242EE1D-6820-408F-8913-FCB6BF26C318}" srcOrd="0" destOrd="0" presId="urn:microsoft.com/office/officeart/2009/3/layout/StepUpProcess"/>
    <dgm:cxn modelId="{60AEB44D-A5EF-483C-896D-B9DDD2B3E078}" type="presParOf" srcId="{47F1C0E5-94DF-4E53-8A1E-B0CD2C0E4A96}" destId="{77BD378E-1C65-42B0-B105-FD335B207746}" srcOrd="6" destOrd="0" presId="urn:microsoft.com/office/officeart/2009/3/layout/StepUpProcess"/>
    <dgm:cxn modelId="{BE2265F6-BD88-4814-9200-239FE6743A84}" type="presParOf" srcId="{77BD378E-1C65-42B0-B105-FD335B207746}" destId="{A8F52B7E-7366-47E6-A784-0DE921E4C49B}" srcOrd="0" destOrd="0" presId="urn:microsoft.com/office/officeart/2009/3/layout/StepUpProcess"/>
    <dgm:cxn modelId="{82761AAE-8C91-4D0D-875E-2A97C1D16DCF}" type="presParOf" srcId="{77BD378E-1C65-42B0-B105-FD335B207746}" destId="{EC803D3A-D3E0-4D53-A7CB-4973DEABC03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FA11E5-3725-4CA7-905D-93926C025AD3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BC0F0A5-D4FB-4422-930D-97884C8C461F}">
      <dgm:prSet phldrT="[Text]"/>
      <dgm:spPr/>
      <dgm:t>
        <a:bodyPr/>
        <a:lstStyle/>
        <a:p>
          <a:r>
            <a:rPr lang="fr-FR" b="1" dirty="0" err="1" smtClean="0">
              <a:latin typeface="+mj-lt"/>
            </a:rPr>
            <a:t>Significant</a:t>
          </a:r>
          <a:r>
            <a:rPr lang="fr-FR" b="1" dirty="0" smtClean="0">
              <a:latin typeface="+mj-lt"/>
            </a:rPr>
            <a:t> </a:t>
          </a:r>
          <a:r>
            <a:rPr lang="fr-FR" b="1" dirty="0" err="1" smtClean="0">
              <a:latin typeface="+mj-lt"/>
            </a:rPr>
            <a:t>rise</a:t>
          </a:r>
          <a:r>
            <a:rPr lang="fr-FR" b="1" dirty="0" smtClean="0">
              <a:latin typeface="+mj-lt"/>
            </a:rPr>
            <a:t> in </a:t>
          </a:r>
          <a:r>
            <a:rPr lang="fr-FR" b="1" dirty="0" err="1" smtClean="0">
              <a:solidFill>
                <a:schemeClr val="accent5"/>
              </a:solidFill>
              <a:latin typeface="+mj-lt"/>
            </a:rPr>
            <a:t>interconnectedness</a:t>
          </a:r>
          <a:r>
            <a:rPr lang="fr-FR" b="1" dirty="0" smtClean="0">
              <a:solidFill>
                <a:schemeClr val="accent5"/>
              </a:solidFill>
              <a:latin typeface="+mj-lt"/>
            </a:rPr>
            <a:t> </a:t>
          </a:r>
          <a:r>
            <a:rPr lang="fr-FR" b="1" dirty="0" smtClean="0">
              <a:latin typeface="+mj-lt"/>
            </a:rPr>
            <a:t>and </a:t>
          </a:r>
          <a:r>
            <a:rPr lang="fr-FR" b="1" dirty="0" err="1" smtClean="0">
              <a:solidFill>
                <a:schemeClr val="accent5"/>
              </a:solidFill>
              <a:latin typeface="+mj-lt"/>
            </a:rPr>
            <a:t>complexity</a:t>
          </a:r>
          <a:r>
            <a:rPr lang="fr-FR" b="1" dirty="0" smtClean="0">
              <a:latin typeface="+mj-lt"/>
            </a:rPr>
            <a:t> </a:t>
          </a:r>
          <a:r>
            <a:rPr lang="fr-FR" dirty="0" smtClean="0">
              <a:latin typeface="+mj-lt"/>
            </a:rPr>
            <a:t>of the global </a:t>
          </a:r>
          <a:r>
            <a:rPr lang="fr-FR" dirty="0" err="1" smtClean="0">
              <a:latin typeface="+mj-lt"/>
            </a:rPr>
            <a:t>economy</a:t>
          </a:r>
          <a:endParaRPr lang="en-GB" dirty="0">
            <a:latin typeface="+mj-lt"/>
          </a:endParaRPr>
        </a:p>
      </dgm:t>
    </dgm:pt>
    <dgm:pt modelId="{2AEF6703-E8C0-4B0D-9641-BED5C139EB4A}" type="parTrans" cxnId="{1332218B-C1A6-46A7-B574-D4D3C84522A8}">
      <dgm:prSet/>
      <dgm:spPr/>
      <dgm:t>
        <a:bodyPr/>
        <a:lstStyle/>
        <a:p>
          <a:endParaRPr lang="en-GB"/>
        </a:p>
      </dgm:t>
    </dgm:pt>
    <dgm:pt modelId="{18BFD2B4-B054-4A78-B1E9-610D30B82539}" type="sibTrans" cxnId="{1332218B-C1A6-46A7-B574-D4D3C84522A8}">
      <dgm:prSet/>
      <dgm:spPr/>
      <dgm:t>
        <a:bodyPr/>
        <a:lstStyle/>
        <a:p>
          <a:endParaRPr lang="en-GB"/>
        </a:p>
      </dgm:t>
    </dgm:pt>
    <dgm:pt modelId="{57F61AF8-BC6B-47FD-BB09-506125286D2F}">
      <dgm:prSet phldrT="[Text]" custT="1"/>
      <dgm:spPr/>
      <dgm:t>
        <a:bodyPr/>
        <a:lstStyle/>
        <a:p>
          <a:pPr algn="just"/>
          <a:r>
            <a:rPr lang="fr-FR" sz="1800" b="1" dirty="0" smtClean="0">
              <a:latin typeface="+mj-lt"/>
            </a:rPr>
            <a:t>Limitation of </a:t>
          </a:r>
          <a:r>
            <a:rPr lang="fr-FR" sz="1800" b="1" dirty="0" err="1" smtClean="0">
              <a:latin typeface="+mj-lt"/>
            </a:rPr>
            <a:t>existing</a:t>
          </a:r>
          <a:r>
            <a:rPr lang="fr-FR" sz="1800" b="1" dirty="0" smtClean="0">
              <a:latin typeface="+mj-lt"/>
            </a:rPr>
            <a:t> </a:t>
          </a:r>
          <a:r>
            <a:rPr lang="fr-FR" sz="1800" b="1" dirty="0" err="1" smtClean="0">
              <a:latin typeface="+mj-lt"/>
            </a:rPr>
            <a:t>analytical</a:t>
          </a:r>
          <a:r>
            <a:rPr lang="fr-FR" sz="1800" b="1" dirty="0" smtClean="0">
              <a:latin typeface="+mj-lt"/>
            </a:rPr>
            <a:t> </a:t>
          </a:r>
          <a:r>
            <a:rPr lang="fr-FR" sz="1800" b="1" dirty="0" err="1" smtClean="0">
              <a:latin typeface="+mj-lt"/>
            </a:rPr>
            <a:t>tools</a:t>
          </a:r>
          <a:r>
            <a:rPr lang="fr-FR" sz="1800" b="1" dirty="0" smtClean="0">
              <a:latin typeface="+mj-lt"/>
            </a:rPr>
            <a:t>, </a:t>
          </a:r>
          <a:r>
            <a:rPr lang="fr-FR" sz="1800" b="1" dirty="0" err="1" smtClean="0">
              <a:latin typeface="+mj-lt"/>
            </a:rPr>
            <a:t>policy</a:t>
          </a:r>
          <a:r>
            <a:rPr lang="fr-FR" sz="1800" b="1" dirty="0" smtClean="0">
              <a:latin typeface="+mj-lt"/>
            </a:rPr>
            <a:t> </a:t>
          </a:r>
          <a:r>
            <a:rPr lang="fr-FR" sz="1800" b="1" dirty="0" err="1" smtClean="0">
              <a:latin typeface="+mj-lt"/>
            </a:rPr>
            <a:t>frameworks</a:t>
          </a:r>
          <a:r>
            <a:rPr lang="fr-FR" sz="1800" b="1" dirty="0" smtClean="0">
              <a:latin typeface="+mj-lt"/>
            </a:rPr>
            <a:t>, and </a:t>
          </a:r>
          <a:r>
            <a:rPr lang="fr-FR" sz="1800" b="1" dirty="0" err="1" smtClean="0">
              <a:latin typeface="+mj-lt"/>
            </a:rPr>
            <a:t>governance</a:t>
          </a:r>
          <a:r>
            <a:rPr lang="fr-FR" sz="1800" b="1" dirty="0" smtClean="0">
              <a:latin typeface="+mj-lt"/>
            </a:rPr>
            <a:t> arrangements </a:t>
          </a:r>
          <a:r>
            <a:rPr lang="fr-FR" sz="1800" dirty="0" smtClean="0">
              <a:latin typeface="+mj-lt"/>
            </a:rPr>
            <a:t>to </a:t>
          </a:r>
          <a:r>
            <a:rPr lang="fr-FR" sz="1800" dirty="0" err="1" smtClean="0">
              <a:latin typeface="+mj-lt"/>
            </a:rPr>
            <a:t>address</a:t>
          </a:r>
          <a:r>
            <a:rPr lang="fr-FR" sz="1800" dirty="0" smtClean="0">
              <a:latin typeface="+mj-lt"/>
            </a:rPr>
            <a:t> </a:t>
          </a:r>
          <a:r>
            <a:rPr lang="fr-FR" sz="1800" dirty="0" err="1" smtClean="0">
              <a:latin typeface="+mj-lt"/>
            </a:rPr>
            <a:t>such</a:t>
          </a:r>
          <a:r>
            <a:rPr lang="fr-FR" sz="1800" dirty="0" smtClean="0">
              <a:latin typeface="+mj-lt"/>
            </a:rPr>
            <a:t> </a:t>
          </a:r>
          <a:r>
            <a:rPr lang="fr-FR" sz="1800" dirty="0" err="1" smtClean="0">
              <a:latin typeface="+mj-lt"/>
            </a:rPr>
            <a:t>rise</a:t>
          </a:r>
          <a:endParaRPr lang="en-GB" sz="1800" dirty="0">
            <a:latin typeface="+mj-lt"/>
          </a:endParaRPr>
        </a:p>
      </dgm:t>
    </dgm:pt>
    <dgm:pt modelId="{058311B9-31E2-455D-9839-9398ED6C0006}" type="parTrans" cxnId="{FC3FE472-BEE2-4034-BC14-9FDA6290BF99}">
      <dgm:prSet/>
      <dgm:spPr/>
      <dgm:t>
        <a:bodyPr/>
        <a:lstStyle/>
        <a:p>
          <a:endParaRPr lang="en-GB"/>
        </a:p>
      </dgm:t>
    </dgm:pt>
    <dgm:pt modelId="{8D78C9F7-ECCF-4A4E-BE52-9DDF22EB534A}" type="sibTrans" cxnId="{FC3FE472-BEE2-4034-BC14-9FDA6290BF99}">
      <dgm:prSet/>
      <dgm:spPr/>
      <dgm:t>
        <a:bodyPr/>
        <a:lstStyle/>
        <a:p>
          <a:endParaRPr lang="en-GB"/>
        </a:p>
      </dgm:t>
    </dgm:pt>
    <dgm:pt modelId="{13F5FBFE-FEB7-4276-87FF-C9200E15C7C6}" type="pres">
      <dgm:prSet presAssocID="{90FA11E5-3725-4CA7-905D-93926C025AD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8F3814-0A0C-4853-B3D0-1E884BE4DB01}" type="pres">
      <dgm:prSet presAssocID="{0BC0F0A5-D4FB-4422-930D-97884C8C461F}" presName="upArrow" presStyleLbl="node1" presStyleIdx="0" presStyleCnt="2"/>
      <dgm:spPr>
        <a:solidFill>
          <a:schemeClr val="accent5"/>
        </a:solidFill>
      </dgm:spPr>
    </dgm:pt>
    <dgm:pt modelId="{89019F15-72E8-45DB-9F9C-16CEFFCF8729}" type="pres">
      <dgm:prSet presAssocID="{0BC0F0A5-D4FB-4422-930D-97884C8C461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B37C75-C653-4379-8FC0-46A9043D5D3A}" type="pres">
      <dgm:prSet presAssocID="{57F61AF8-BC6B-47FD-BB09-506125286D2F}" presName="downArrow" presStyleLbl="node1" presStyleIdx="1" presStyleCnt="2"/>
      <dgm:spPr>
        <a:solidFill>
          <a:schemeClr val="accent5">
            <a:lumMod val="40000"/>
            <a:lumOff val="60000"/>
          </a:schemeClr>
        </a:solidFill>
      </dgm:spPr>
    </dgm:pt>
    <dgm:pt modelId="{6CD4C2EF-55D6-445F-A763-B481C45E6196}" type="pres">
      <dgm:prSet presAssocID="{57F61AF8-BC6B-47FD-BB09-506125286D2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1F84AA-D466-437C-A2AF-695D39E8BD45}" type="presOf" srcId="{90FA11E5-3725-4CA7-905D-93926C025AD3}" destId="{13F5FBFE-FEB7-4276-87FF-C9200E15C7C6}" srcOrd="0" destOrd="0" presId="urn:microsoft.com/office/officeart/2005/8/layout/arrow4"/>
    <dgm:cxn modelId="{FC3FE472-BEE2-4034-BC14-9FDA6290BF99}" srcId="{90FA11E5-3725-4CA7-905D-93926C025AD3}" destId="{57F61AF8-BC6B-47FD-BB09-506125286D2F}" srcOrd="1" destOrd="0" parTransId="{058311B9-31E2-455D-9839-9398ED6C0006}" sibTransId="{8D78C9F7-ECCF-4A4E-BE52-9DDF22EB534A}"/>
    <dgm:cxn modelId="{1332218B-C1A6-46A7-B574-D4D3C84522A8}" srcId="{90FA11E5-3725-4CA7-905D-93926C025AD3}" destId="{0BC0F0A5-D4FB-4422-930D-97884C8C461F}" srcOrd="0" destOrd="0" parTransId="{2AEF6703-E8C0-4B0D-9641-BED5C139EB4A}" sibTransId="{18BFD2B4-B054-4A78-B1E9-610D30B82539}"/>
    <dgm:cxn modelId="{BECE9F37-17F5-4379-8BE4-43BBBD852BA4}" type="presOf" srcId="{57F61AF8-BC6B-47FD-BB09-506125286D2F}" destId="{6CD4C2EF-55D6-445F-A763-B481C45E6196}" srcOrd="0" destOrd="0" presId="urn:microsoft.com/office/officeart/2005/8/layout/arrow4"/>
    <dgm:cxn modelId="{63EA226C-FF19-41D8-B48F-7E6F5CFD31B9}" type="presOf" srcId="{0BC0F0A5-D4FB-4422-930D-97884C8C461F}" destId="{89019F15-72E8-45DB-9F9C-16CEFFCF8729}" srcOrd="0" destOrd="0" presId="urn:microsoft.com/office/officeart/2005/8/layout/arrow4"/>
    <dgm:cxn modelId="{82B597BB-D0B3-4563-AD05-F9BCA57921C0}" type="presParOf" srcId="{13F5FBFE-FEB7-4276-87FF-C9200E15C7C6}" destId="{018F3814-0A0C-4853-B3D0-1E884BE4DB01}" srcOrd="0" destOrd="0" presId="urn:microsoft.com/office/officeart/2005/8/layout/arrow4"/>
    <dgm:cxn modelId="{CF793A04-B66C-440F-AF0C-888D04925247}" type="presParOf" srcId="{13F5FBFE-FEB7-4276-87FF-C9200E15C7C6}" destId="{89019F15-72E8-45DB-9F9C-16CEFFCF8729}" srcOrd="1" destOrd="0" presId="urn:microsoft.com/office/officeart/2005/8/layout/arrow4"/>
    <dgm:cxn modelId="{AD9A133D-D5C8-4BB6-90EB-A1191C507DB4}" type="presParOf" srcId="{13F5FBFE-FEB7-4276-87FF-C9200E15C7C6}" destId="{04B37C75-C653-4379-8FC0-46A9043D5D3A}" srcOrd="2" destOrd="0" presId="urn:microsoft.com/office/officeart/2005/8/layout/arrow4"/>
    <dgm:cxn modelId="{391A579A-BC91-4B5E-B05D-84D26D493604}" type="presParOf" srcId="{13F5FBFE-FEB7-4276-87FF-C9200E15C7C6}" destId="{6CD4C2EF-55D6-445F-A763-B481C45E619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430EE7-C2C3-4FC3-9BFE-E3F007B80D7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84A8A00-3454-47EE-B0B2-2CCEF7416940}">
      <dgm:prSet phldrT="[Text]" custT="1"/>
      <dgm:spPr/>
      <dgm:t>
        <a:bodyPr/>
        <a:lstStyle/>
        <a:p>
          <a:r>
            <a:rPr lang="en-GB" sz="2000" b="1" dirty="0" smtClean="0">
              <a:latin typeface="Arial Narrow" pitchFamily="34" charset="0"/>
            </a:rPr>
            <a:t>Look back </a:t>
          </a:r>
        </a:p>
        <a:p>
          <a:r>
            <a:rPr lang="en-GB" sz="2000" b="0" dirty="0" smtClean="0">
              <a:latin typeface="Arial Narrow" pitchFamily="34" charset="0"/>
            </a:rPr>
            <a:t>on the crisis </a:t>
          </a:r>
          <a:endParaRPr lang="en-GB" sz="2000" b="0" dirty="0"/>
        </a:p>
      </dgm:t>
    </dgm:pt>
    <dgm:pt modelId="{5B1EA0DB-68B1-4CA1-A36D-D4B8F2BEE657}" type="parTrans" cxnId="{A88D8443-D8D3-4EEA-BD2D-700724B26BA1}">
      <dgm:prSet/>
      <dgm:spPr/>
      <dgm:t>
        <a:bodyPr/>
        <a:lstStyle/>
        <a:p>
          <a:endParaRPr lang="en-GB"/>
        </a:p>
      </dgm:t>
    </dgm:pt>
    <dgm:pt modelId="{57BEC858-435B-4D74-A29C-5EDCFB4D0665}" type="sibTrans" cxnId="{A88D8443-D8D3-4EEA-BD2D-700724B26BA1}">
      <dgm:prSet/>
      <dgm:spPr/>
      <dgm:t>
        <a:bodyPr/>
        <a:lstStyle/>
        <a:p>
          <a:endParaRPr lang="en-GB"/>
        </a:p>
      </dgm:t>
    </dgm:pt>
    <dgm:pt modelId="{6D123802-911A-4188-9DAF-86FCDD8FCCB1}">
      <dgm:prSet phldrT="[Text]" custT="1"/>
      <dgm:spPr/>
      <dgm:t>
        <a:bodyPr/>
        <a:lstStyle/>
        <a:p>
          <a:r>
            <a:rPr lang="en-GB" sz="1800" b="1" dirty="0" smtClean="0">
              <a:latin typeface="Arial Narrow" pitchFamily="34" charset="0"/>
            </a:rPr>
            <a:t>Draw lessons </a:t>
          </a:r>
        </a:p>
        <a:p>
          <a:r>
            <a:rPr lang="en-GB" sz="1800" b="0" dirty="0" smtClean="0">
              <a:latin typeface="Arial Narrow" pitchFamily="34" charset="0"/>
            </a:rPr>
            <a:t>in the context of OECD work</a:t>
          </a:r>
          <a:endParaRPr lang="en-GB" sz="1800" b="0" dirty="0"/>
        </a:p>
      </dgm:t>
    </dgm:pt>
    <dgm:pt modelId="{BF10EB04-0C41-4497-92AF-CBF347794952}" type="parTrans" cxnId="{1F5FB47F-A8CD-4C0F-8A57-D18D069D76B5}">
      <dgm:prSet/>
      <dgm:spPr/>
      <dgm:t>
        <a:bodyPr/>
        <a:lstStyle/>
        <a:p>
          <a:endParaRPr lang="en-GB"/>
        </a:p>
      </dgm:t>
    </dgm:pt>
    <dgm:pt modelId="{F7BB9962-2060-43F8-AD3B-DC1EFBBA21F5}" type="sibTrans" cxnId="{1F5FB47F-A8CD-4C0F-8A57-D18D069D76B5}">
      <dgm:prSet/>
      <dgm:spPr/>
      <dgm:t>
        <a:bodyPr/>
        <a:lstStyle/>
        <a:p>
          <a:endParaRPr lang="en-GB"/>
        </a:p>
      </dgm:t>
    </dgm:pt>
    <dgm:pt modelId="{26F93EEA-274C-46EA-A09A-C3F49043709D}">
      <dgm:prSet phldrT="[Text]" custT="1"/>
      <dgm:spPr/>
      <dgm:t>
        <a:bodyPr/>
        <a:lstStyle/>
        <a:p>
          <a:r>
            <a:rPr lang="en-GB" sz="1800" b="1" dirty="0" smtClean="0">
              <a:latin typeface="Arial Narrow" pitchFamily="34" charset="0"/>
            </a:rPr>
            <a:t>Revisit</a:t>
          </a:r>
          <a:r>
            <a:rPr lang="en-GB" sz="1800" b="0" dirty="0" smtClean="0">
              <a:latin typeface="Arial Narrow" pitchFamily="34" charset="0"/>
            </a:rPr>
            <a:t> </a:t>
          </a:r>
        </a:p>
        <a:p>
          <a:r>
            <a:rPr lang="en-GB" sz="1800" b="0" dirty="0" smtClean="0">
              <a:latin typeface="Arial Narrow" pitchFamily="34" charset="0"/>
            </a:rPr>
            <a:t>policy instruments to guide immediate policy priorities</a:t>
          </a:r>
        </a:p>
      </dgm:t>
    </dgm:pt>
    <dgm:pt modelId="{78DED19B-2D8A-4FC9-B4C4-BCFBD657CC35}" type="parTrans" cxnId="{FC3EFF0A-A1AE-4E30-A411-C0B9CABFAC1D}">
      <dgm:prSet/>
      <dgm:spPr/>
      <dgm:t>
        <a:bodyPr/>
        <a:lstStyle/>
        <a:p>
          <a:endParaRPr lang="en-GB"/>
        </a:p>
      </dgm:t>
    </dgm:pt>
    <dgm:pt modelId="{E6A24EB0-F5FD-4274-87B5-2D3ED2B4B5FD}" type="sibTrans" cxnId="{FC3EFF0A-A1AE-4E30-A411-C0B9CABFAC1D}">
      <dgm:prSet/>
      <dgm:spPr/>
      <dgm:t>
        <a:bodyPr/>
        <a:lstStyle/>
        <a:p>
          <a:endParaRPr lang="en-GB"/>
        </a:p>
      </dgm:t>
    </dgm:pt>
    <dgm:pt modelId="{267DDDD5-36BD-4634-BDB6-3C9716E7B726}">
      <dgm:prSet phldrT="[Text]"/>
      <dgm:spPr/>
      <dgm:t>
        <a:bodyPr/>
        <a:lstStyle/>
        <a:p>
          <a:r>
            <a:rPr lang="fr-FR" b="1" dirty="0" smtClean="0">
              <a:latin typeface="Arial Narrow" pitchFamily="34" charset="0"/>
            </a:rPr>
            <a:t>Explore new </a:t>
          </a:r>
          <a:r>
            <a:rPr lang="fr-FR" b="1" dirty="0" err="1" smtClean="0">
              <a:latin typeface="Arial Narrow" pitchFamily="34" charset="0"/>
            </a:rPr>
            <a:t>economic</a:t>
          </a:r>
          <a:r>
            <a:rPr lang="fr-FR" b="1" dirty="0" smtClean="0">
              <a:latin typeface="Arial Narrow" pitchFamily="34" charset="0"/>
            </a:rPr>
            <a:t> </a:t>
          </a:r>
          <a:r>
            <a:rPr lang="fr-FR" b="1" dirty="0" err="1" smtClean="0">
              <a:latin typeface="Arial Narrow" pitchFamily="34" charset="0"/>
            </a:rPr>
            <a:t>tools</a:t>
          </a:r>
          <a:r>
            <a:rPr lang="fr-FR" b="1" dirty="0" smtClean="0">
              <a:latin typeface="Arial Narrow" pitchFamily="34" charset="0"/>
            </a:rPr>
            <a:t> and </a:t>
          </a:r>
          <a:r>
            <a:rPr lang="fr-FR" b="1" dirty="0" err="1" smtClean="0">
              <a:latin typeface="Arial Narrow" pitchFamily="34" charset="0"/>
            </a:rPr>
            <a:t>approaches</a:t>
          </a:r>
          <a:r>
            <a:rPr lang="fr-FR" b="1" dirty="0" smtClean="0">
              <a:latin typeface="Arial Narrow" pitchFamily="34" charset="0"/>
            </a:rPr>
            <a:t>  </a:t>
          </a:r>
        </a:p>
        <a:p>
          <a:r>
            <a:rPr lang="fr-FR" b="0" dirty="0" smtClean="0">
              <a:latin typeface="Arial Narrow" pitchFamily="34" charset="0"/>
            </a:rPr>
            <a:t>(</a:t>
          </a:r>
          <a:r>
            <a:rPr lang="fr-FR" b="0" dirty="0" err="1" smtClean="0">
              <a:latin typeface="Arial Narrow" pitchFamily="34" charset="0"/>
            </a:rPr>
            <a:t>behavioural</a:t>
          </a:r>
          <a:r>
            <a:rPr lang="fr-FR" b="0" dirty="0" smtClean="0">
              <a:latin typeface="Arial Narrow" pitchFamily="34" charset="0"/>
            </a:rPr>
            <a:t> and </a:t>
          </a:r>
          <a:r>
            <a:rPr lang="fr-FR" b="0" dirty="0" err="1" smtClean="0">
              <a:latin typeface="Arial Narrow" pitchFamily="34" charset="0"/>
            </a:rPr>
            <a:t>experimental</a:t>
          </a:r>
          <a:r>
            <a:rPr lang="fr-FR" b="0" dirty="0" smtClean="0">
              <a:latin typeface="Arial Narrow" pitchFamily="34" charset="0"/>
            </a:rPr>
            <a:t> </a:t>
          </a:r>
          <a:r>
            <a:rPr lang="fr-FR" b="0" dirty="0" err="1" smtClean="0">
              <a:latin typeface="Arial Narrow" pitchFamily="34" charset="0"/>
            </a:rPr>
            <a:t>economcis</a:t>
          </a:r>
          <a:r>
            <a:rPr lang="fr-FR" b="0" dirty="0" smtClean="0">
              <a:latin typeface="Arial Narrow" pitchFamily="34" charset="0"/>
            </a:rPr>
            <a:t>, </a:t>
          </a:r>
          <a:r>
            <a:rPr lang="fr-FR" b="0" dirty="0" err="1" smtClean="0">
              <a:latin typeface="Arial Narrow" pitchFamily="34" charset="0"/>
            </a:rPr>
            <a:t>complexity</a:t>
          </a:r>
          <a:r>
            <a:rPr lang="fr-FR" b="0" dirty="0" smtClean="0">
              <a:latin typeface="Arial Narrow" pitchFamily="34" charset="0"/>
            </a:rPr>
            <a:t> science, micro-</a:t>
          </a:r>
          <a:r>
            <a:rPr lang="fr-FR" b="0" dirty="0" err="1" smtClean="0">
              <a:latin typeface="Arial Narrow" pitchFamily="34" charset="0"/>
            </a:rPr>
            <a:t>data,etc</a:t>
          </a:r>
          <a:r>
            <a:rPr lang="fr-FR" b="0" dirty="0" smtClean="0">
              <a:latin typeface="Arial Narrow" pitchFamily="34" charset="0"/>
            </a:rPr>
            <a:t>…)</a:t>
          </a:r>
          <a:endParaRPr lang="en-GB" b="0" dirty="0" smtClean="0">
            <a:latin typeface="Arial Narrow" pitchFamily="34" charset="0"/>
          </a:endParaRPr>
        </a:p>
      </dgm:t>
    </dgm:pt>
    <dgm:pt modelId="{1CA9132F-920A-4FBF-B0FA-C942EB4776B5}" type="parTrans" cxnId="{CD47148A-B8D5-454E-8C54-62B60BDFFAB2}">
      <dgm:prSet/>
      <dgm:spPr/>
      <dgm:t>
        <a:bodyPr/>
        <a:lstStyle/>
        <a:p>
          <a:endParaRPr lang="en-GB"/>
        </a:p>
      </dgm:t>
    </dgm:pt>
    <dgm:pt modelId="{06E49EBC-A4D2-4346-8DDB-9337340BC1A9}" type="sibTrans" cxnId="{CD47148A-B8D5-454E-8C54-62B60BDFFAB2}">
      <dgm:prSet/>
      <dgm:spPr/>
      <dgm:t>
        <a:bodyPr/>
        <a:lstStyle/>
        <a:p>
          <a:endParaRPr lang="en-GB"/>
        </a:p>
      </dgm:t>
    </dgm:pt>
    <dgm:pt modelId="{AE5E2DC1-05DA-4672-A94D-FE9259A3080B}" type="pres">
      <dgm:prSet presAssocID="{EC430EE7-C2C3-4FC3-9BFE-E3F007B80D7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BEFEC0E-D61C-4AA3-813C-C68801A0A05E}" type="pres">
      <dgm:prSet presAssocID="{484A8A00-3454-47EE-B0B2-2CCEF7416940}" presName="composite" presStyleCnt="0"/>
      <dgm:spPr/>
    </dgm:pt>
    <dgm:pt modelId="{F6D1666B-7881-41B5-BDBC-C9D97D7A3F1A}" type="pres">
      <dgm:prSet presAssocID="{484A8A00-3454-47EE-B0B2-2CCEF7416940}" presName="LShape" presStyleLbl="alignNode1" presStyleIdx="0" presStyleCnt="7"/>
      <dgm:spPr>
        <a:solidFill>
          <a:schemeClr val="accent5"/>
        </a:solidFill>
        <a:ln>
          <a:noFill/>
        </a:ln>
      </dgm:spPr>
      <dgm:t>
        <a:bodyPr/>
        <a:lstStyle/>
        <a:p>
          <a:endParaRPr lang="en-GB"/>
        </a:p>
      </dgm:t>
    </dgm:pt>
    <dgm:pt modelId="{D9DBAEF7-5CBB-4C22-B2C0-2AE62F089731}" type="pres">
      <dgm:prSet presAssocID="{484A8A00-3454-47EE-B0B2-2CCEF741694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E650C6-E8B8-4B9E-8ED1-1915C01DF437}" type="pres">
      <dgm:prSet presAssocID="{484A8A00-3454-47EE-B0B2-2CCEF7416940}" presName="Triangle" presStyleLbl="alignNode1" presStyleIdx="1" presStyleCnt="7"/>
      <dgm:spPr>
        <a:solidFill>
          <a:schemeClr val="bg1"/>
        </a:solidFill>
        <a:ln>
          <a:noFill/>
        </a:ln>
      </dgm:spPr>
      <dgm:t>
        <a:bodyPr/>
        <a:lstStyle/>
        <a:p>
          <a:endParaRPr lang="en-GB"/>
        </a:p>
      </dgm:t>
    </dgm:pt>
    <dgm:pt modelId="{4CFEB342-40AB-4EF4-80E1-147B6E9F6AC5}" type="pres">
      <dgm:prSet presAssocID="{57BEC858-435B-4D74-A29C-5EDCFB4D0665}" presName="sibTrans" presStyleCnt="0"/>
      <dgm:spPr/>
    </dgm:pt>
    <dgm:pt modelId="{16A936CB-7293-46E4-AD24-8E7B1F6B0AC3}" type="pres">
      <dgm:prSet presAssocID="{57BEC858-435B-4D74-A29C-5EDCFB4D0665}" presName="space" presStyleCnt="0"/>
      <dgm:spPr/>
    </dgm:pt>
    <dgm:pt modelId="{ACFA15A5-6F65-4609-B76F-F432682A2087}" type="pres">
      <dgm:prSet presAssocID="{6D123802-911A-4188-9DAF-86FCDD8FCCB1}" presName="composite" presStyleCnt="0"/>
      <dgm:spPr/>
    </dgm:pt>
    <dgm:pt modelId="{3D703BAC-D24C-45ED-8944-8478678B9C28}" type="pres">
      <dgm:prSet presAssocID="{6D123802-911A-4188-9DAF-86FCDD8FCCB1}" presName="LShape" presStyleLbl="alignNode1" presStyleIdx="2" presStyleCnt="7"/>
      <dgm:spPr>
        <a:solidFill>
          <a:schemeClr val="accent6"/>
        </a:solidFill>
        <a:ln>
          <a:noFill/>
        </a:ln>
      </dgm:spPr>
      <dgm:t>
        <a:bodyPr/>
        <a:lstStyle/>
        <a:p>
          <a:endParaRPr lang="en-GB"/>
        </a:p>
      </dgm:t>
    </dgm:pt>
    <dgm:pt modelId="{2C6D8F86-A123-4102-B8BC-BEA094AC7030}" type="pres">
      <dgm:prSet presAssocID="{6D123802-911A-4188-9DAF-86FCDD8FCCB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C949F3-2F2B-448D-96EF-8018D7EAF0AB}" type="pres">
      <dgm:prSet presAssocID="{6D123802-911A-4188-9DAF-86FCDD8FCCB1}" presName="Triangle" presStyleLbl="alignNode1" presStyleIdx="3" presStyleCnt="7"/>
      <dgm:spPr>
        <a:solidFill>
          <a:schemeClr val="bg1"/>
        </a:solidFill>
        <a:ln>
          <a:noFill/>
        </a:ln>
      </dgm:spPr>
      <dgm:t>
        <a:bodyPr/>
        <a:lstStyle/>
        <a:p>
          <a:endParaRPr lang="en-GB"/>
        </a:p>
      </dgm:t>
    </dgm:pt>
    <dgm:pt modelId="{A89943D6-F756-403D-8D6E-19390E502232}" type="pres">
      <dgm:prSet presAssocID="{F7BB9962-2060-43F8-AD3B-DC1EFBBA21F5}" presName="sibTrans" presStyleCnt="0"/>
      <dgm:spPr/>
    </dgm:pt>
    <dgm:pt modelId="{AEB52987-C0A1-4D67-98A4-BEF8BE5017C3}" type="pres">
      <dgm:prSet presAssocID="{F7BB9962-2060-43F8-AD3B-DC1EFBBA21F5}" presName="space" presStyleCnt="0"/>
      <dgm:spPr/>
    </dgm:pt>
    <dgm:pt modelId="{DB416E08-16D6-4A9D-B6D5-C4FF7C14D2ED}" type="pres">
      <dgm:prSet presAssocID="{26F93EEA-274C-46EA-A09A-C3F49043709D}" presName="composite" presStyleCnt="0"/>
      <dgm:spPr/>
    </dgm:pt>
    <dgm:pt modelId="{1529A57C-04DF-431C-BC0D-4562545D47AE}" type="pres">
      <dgm:prSet presAssocID="{26F93EEA-274C-46EA-A09A-C3F49043709D}" presName="LShape" presStyleLbl="alignNode1" presStyleIdx="4" presStyleCnt="7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2B0CED57-E959-4E29-A3A5-AE1AE0A41250}" type="pres">
      <dgm:prSet presAssocID="{26F93EEA-274C-46EA-A09A-C3F49043709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DE3F1-5460-411D-BF51-753CDCC1BDEA}" type="pres">
      <dgm:prSet presAssocID="{26F93EEA-274C-46EA-A09A-C3F49043709D}" presName="Triangle" presStyleLbl="alignNode1" presStyleIdx="5" presStyleCnt="7"/>
      <dgm:spPr>
        <a:solidFill>
          <a:schemeClr val="bg1"/>
        </a:solidFill>
        <a:ln>
          <a:noFill/>
        </a:ln>
      </dgm:spPr>
      <dgm:t>
        <a:bodyPr/>
        <a:lstStyle/>
        <a:p>
          <a:endParaRPr lang="en-GB"/>
        </a:p>
      </dgm:t>
    </dgm:pt>
    <dgm:pt modelId="{34BDD285-5427-4B5E-96DA-5B35E27B5CD0}" type="pres">
      <dgm:prSet presAssocID="{E6A24EB0-F5FD-4274-87B5-2D3ED2B4B5FD}" presName="sibTrans" presStyleCnt="0"/>
      <dgm:spPr/>
    </dgm:pt>
    <dgm:pt modelId="{0AD674E7-9567-4706-9E8F-229ADD98964A}" type="pres">
      <dgm:prSet presAssocID="{E6A24EB0-F5FD-4274-87B5-2D3ED2B4B5FD}" presName="space" presStyleCnt="0"/>
      <dgm:spPr/>
    </dgm:pt>
    <dgm:pt modelId="{3EE509E4-0972-4989-A733-EFF5A34F38F6}" type="pres">
      <dgm:prSet presAssocID="{267DDDD5-36BD-4634-BDB6-3C9716E7B726}" presName="composite" presStyleCnt="0"/>
      <dgm:spPr/>
    </dgm:pt>
    <dgm:pt modelId="{3BCBE470-0ACB-4074-A377-2282FC3DDE1D}" type="pres">
      <dgm:prSet presAssocID="{267DDDD5-36BD-4634-BDB6-3C9716E7B726}" presName="LShape" presStyleLbl="alignNode1" presStyleIdx="6" presStyleCnt="7"/>
      <dgm:spPr/>
    </dgm:pt>
    <dgm:pt modelId="{426DE5C3-98C2-4C11-B86A-5266FD06AB73}" type="pres">
      <dgm:prSet presAssocID="{267DDDD5-36BD-4634-BDB6-3C9716E7B72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47148A-B8D5-454E-8C54-62B60BDFFAB2}" srcId="{EC430EE7-C2C3-4FC3-9BFE-E3F007B80D7B}" destId="{267DDDD5-36BD-4634-BDB6-3C9716E7B726}" srcOrd="3" destOrd="0" parTransId="{1CA9132F-920A-4FBF-B0FA-C942EB4776B5}" sibTransId="{06E49EBC-A4D2-4346-8DDB-9337340BC1A9}"/>
    <dgm:cxn modelId="{26E75B0A-109E-4449-ADA3-2E0E24313A98}" type="presOf" srcId="{267DDDD5-36BD-4634-BDB6-3C9716E7B726}" destId="{426DE5C3-98C2-4C11-B86A-5266FD06AB73}" srcOrd="0" destOrd="0" presId="urn:microsoft.com/office/officeart/2009/3/layout/StepUpProcess"/>
    <dgm:cxn modelId="{C0C0029D-F640-4B91-A397-071EBFDB7CEF}" type="presOf" srcId="{484A8A00-3454-47EE-B0B2-2CCEF7416940}" destId="{D9DBAEF7-5CBB-4C22-B2C0-2AE62F089731}" srcOrd="0" destOrd="0" presId="urn:microsoft.com/office/officeart/2009/3/layout/StepUpProcess"/>
    <dgm:cxn modelId="{31050085-ED9F-4642-84C5-B6ED1A319D5C}" type="presOf" srcId="{EC430EE7-C2C3-4FC3-9BFE-E3F007B80D7B}" destId="{AE5E2DC1-05DA-4672-A94D-FE9259A3080B}" srcOrd="0" destOrd="0" presId="urn:microsoft.com/office/officeart/2009/3/layout/StepUpProcess"/>
    <dgm:cxn modelId="{CBA3D376-1E82-448E-BAC2-C606198AFAA0}" type="presOf" srcId="{6D123802-911A-4188-9DAF-86FCDD8FCCB1}" destId="{2C6D8F86-A123-4102-B8BC-BEA094AC7030}" srcOrd="0" destOrd="0" presId="urn:microsoft.com/office/officeart/2009/3/layout/StepUpProcess"/>
    <dgm:cxn modelId="{FC3EFF0A-A1AE-4E30-A411-C0B9CABFAC1D}" srcId="{EC430EE7-C2C3-4FC3-9BFE-E3F007B80D7B}" destId="{26F93EEA-274C-46EA-A09A-C3F49043709D}" srcOrd="2" destOrd="0" parTransId="{78DED19B-2D8A-4FC9-B4C4-BCFBD657CC35}" sibTransId="{E6A24EB0-F5FD-4274-87B5-2D3ED2B4B5FD}"/>
    <dgm:cxn modelId="{A88D8443-D8D3-4EEA-BD2D-700724B26BA1}" srcId="{EC430EE7-C2C3-4FC3-9BFE-E3F007B80D7B}" destId="{484A8A00-3454-47EE-B0B2-2CCEF7416940}" srcOrd="0" destOrd="0" parTransId="{5B1EA0DB-68B1-4CA1-A36D-D4B8F2BEE657}" sibTransId="{57BEC858-435B-4D74-A29C-5EDCFB4D0665}"/>
    <dgm:cxn modelId="{1F5FB47F-A8CD-4C0F-8A57-D18D069D76B5}" srcId="{EC430EE7-C2C3-4FC3-9BFE-E3F007B80D7B}" destId="{6D123802-911A-4188-9DAF-86FCDD8FCCB1}" srcOrd="1" destOrd="0" parTransId="{BF10EB04-0C41-4497-92AF-CBF347794952}" sibTransId="{F7BB9962-2060-43F8-AD3B-DC1EFBBA21F5}"/>
    <dgm:cxn modelId="{6F0B3985-4D19-4C46-B7D9-950AAB10A67C}" type="presOf" srcId="{26F93EEA-274C-46EA-A09A-C3F49043709D}" destId="{2B0CED57-E959-4E29-A3A5-AE1AE0A41250}" srcOrd="0" destOrd="0" presId="urn:microsoft.com/office/officeart/2009/3/layout/StepUpProcess"/>
    <dgm:cxn modelId="{F284CC1A-8D30-41D1-9D4E-BCD4C7F60BAD}" type="presParOf" srcId="{AE5E2DC1-05DA-4672-A94D-FE9259A3080B}" destId="{9BEFEC0E-D61C-4AA3-813C-C68801A0A05E}" srcOrd="0" destOrd="0" presId="urn:microsoft.com/office/officeart/2009/3/layout/StepUpProcess"/>
    <dgm:cxn modelId="{5F189985-C4F9-4642-A9B4-0EC60380214F}" type="presParOf" srcId="{9BEFEC0E-D61C-4AA3-813C-C68801A0A05E}" destId="{F6D1666B-7881-41B5-BDBC-C9D97D7A3F1A}" srcOrd="0" destOrd="0" presId="urn:microsoft.com/office/officeart/2009/3/layout/StepUpProcess"/>
    <dgm:cxn modelId="{D5F31104-01E6-4F4F-9D78-AF23219CF7C7}" type="presParOf" srcId="{9BEFEC0E-D61C-4AA3-813C-C68801A0A05E}" destId="{D9DBAEF7-5CBB-4C22-B2C0-2AE62F089731}" srcOrd="1" destOrd="0" presId="urn:microsoft.com/office/officeart/2009/3/layout/StepUpProcess"/>
    <dgm:cxn modelId="{0A2FA923-20A9-458D-A998-254F5A3C7838}" type="presParOf" srcId="{9BEFEC0E-D61C-4AA3-813C-C68801A0A05E}" destId="{BAE650C6-E8B8-4B9E-8ED1-1915C01DF437}" srcOrd="2" destOrd="0" presId="urn:microsoft.com/office/officeart/2009/3/layout/StepUpProcess"/>
    <dgm:cxn modelId="{8A79BCB9-C7A9-4841-BBF2-1A497D4DF72A}" type="presParOf" srcId="{AE5E2DC1-05DA-4672-A94D-FE9259A3080B}" destId="{4CFEB342-40AB-4EF4-80E1-147B6E9F6AC5}" srcOrd="1" destOrd="0" presId="urn:microsoft.com/office/officeart/2009/3/layout/StepUpProcess"/>
    <dgm:cxn modelId="{61B7DBED-1313-4948-AC6B-D9012FA90CEC}" type="presParOf" srcId="{4CFEB342-40AB-4EF4-80E1-147B6E9F6AC5}" destId="{16A936CB-7293-46E4-AD24-8E7B1F6B0AC3}" srcOrd="0" destOrd="0" presId="urn:microsoft.com/office/officeart/2009/3/layout/StepUpProcess"/>
    <dgm:cxn modelId="{A046D956-1B01-4D2C-A539-7B5CA68E40D4}" type="presParOf" srcId="{AE5E2DC1-05DA-4672-A94D-FE9259A3080B}" destId="{ACFA15A5-6F65-4609-B76F-F432682A2087}" srcOrd="2" destOrd="0" presId="urn:microsoft.com/office/officeart/2009/3/layout/StepUpProcess"/>
    <dgm:cxn modelId="{189D0A29-5820-483D-B692-31991E00D7E9}" type="presParOf" srcId="{ACFA15A5-6F65-4609-B76F-F432682A2087}" destId="{3D703BAC-D24C-45ED-8944-8478678B9C28}" srcOrd="0" destOrd="0" presId="urn:microsoft.com/office/officeart/2009/3/layout/StepUpProcess"/>
    <dgm:cxn modelId="{EA33106F-6ED1-4E13-A69F-4502C6281F43}" type="presParOf" srcId="{ACFA15A5-6F65-4609-B76F-F432682A2087}" destId="{2C6D8F86-A123-4102-B8BC-BEA094AC7030}" srcOrd="1" destOrd="0" presId="urn:microsoft.com/office/officeart/2009/3/layout/StepUpProcess"/>
    <dgm:cxn modelId="{B9B9B948-364C-42C8-BF80-9731BFC35CF3}" type="presParOf" srcId="{ACFA15A5-6F65-4609-B76F-F432682A2087}" destId="{8EC949F3-2F2B-448D-96EF-8018D7EAF0AB}" srcOrd="2" destOrd="0" presId="urn:microsoft.com/office/officeart/2009/3/layout/StepUpProcess"/>
    <dgm:cxn modelId="{1C2AC9F7-986E-4DF6-8F43-B17EA5E26E74}" type="presParOf" srcId="{AE5E2DC1-05DA-4672-A94D-FE9259A3080B}" destId="{A89943D6-F756-403D-8D6E-19390E502232}" srcOrd="3" destOrd="0" presId="urn:microsoft.com/office/officeart/2009/3/layout/StepUpProcess"/>
    <dgm:cxn modelId="{5E0C10FF-7C55-4840-A1AE-932CC03F40F3}" type="presParOf" srcId="{A89943D6-F756-403D-8D6E-19390E502232}" destId="{AEB52987-C0A1-4D67-98A4-BEF8BE5017C3}" srcOrd="0" destOrd="0" presId="urn:microsoft.com/office/officeart/2009/3/layout/StepUpProcess"/>
    <dgm:cxn modelId="{71E8FD6B-D86D-474D-ADB6-E0197DC7700F}" type="presParOf" srcId="{AE5E2DC1-05DA-4672-A94D-FE9259A3080B}" destId="{DB416E08-16D6-4A9D-B6D5-C4FF7C14D2ED}" srcOrd="4" destOrd="0" presId="urn:microsoft.com/office/officeart/2009/3/layout/StepUpProcess"/>
    <dgm:cxn modelId="{028F3945-FE2B-4210-801A-4FABAC7B891F}" type="presParOf" srcId="{DB416E08-16D6-4A9D-B6D5-C4FF7C14D2ED}" destId="{1529A57C-04DF-431C-BC0D-4562545D47AE}" srcOrd="0" destOrd="0" presId="urn:microsoft.com/office/officeart/2009/3/layout/StepUpProcess"/>
    <dgm:cxn modelId="{C7BE5DAD-77F5-48AE-9A7F-B341DAED4BD9}" type="presParOf" srcId="{DB416E08-16D6-4A9D-B6D5-C4FF7C14D2ED}" destId="{2B0CED57-E959-4E29-A3A5-AE1AE0A41250}" srcOrd="1" destOrd="0" presId="urn:microsoft.com/office/officeart/2009/3/layout/StepUpProcess"/>
    <dgm:cxn modelId="{7CB7BC53-1156-428B-B625-24739E8D305C}" type="presParOf" srcId="{DB416E08-16D6-4A9D-B6D5-C4FF7C14D2ED}" destId="{6DADE3F1-5460-411D-BF51-753CDCC1BDEA}" srcOrd="2" destOrd="0" presId="urn:microsoft.com/office/officeart/2009/3/layout/StepUpProcess"/>
    <dgm:cxn modelId="{2C962F14-19C5-4B81-BCC7-BAB179BA9D38}" type="presParOf" srcId="{AE5E2DC1-05DA-4672-A94D-FE9259A3080B}" destId="{34BDD285-5427-4B5E-96DA-5B35E27B5CD0}" srcOrd="5" destOrd="0" presId="urn:microsoft.com/office/officeart/2009/3/layout/StepUpProcess"/>
    <dgm:cxn modelId="{082E7124-8221-43FB-B9D7-1E401A45F064}" type="presParOf" srcId="{34BDD285-5427-4B5E-96DA-5B35E27B5CD0}" destId="{0AD674E7-9567-4706-9E8F-229ADD98964A}" srcOrd="0" destOrd="0" presId="urn:microsoft.com/office/officeart/2009/3/layout/StepUpProcess"/>
    <dgm:cxn modelId="{70778384-4749-435A-A9EA-A5B1D1094F34}" type="presParOf" srcId="{AE5E2DC1-05DA-4672-A94D-FE9259A3080B}" destId="{3EE509E4-0972-4989-A733-EFF5A34F38F6}" srcOrd="6" destOrd="0" presId="urn:microsoft.com/office/officeart/2009/3/layout/StepUpProcess"/>
    <dgm:cxn modelId="{59E2C7AE-A364-420D-AF39-40A1F1E3C69B}" type="presParOf" srcId="{3EE509E4-0972-4989-A733-EFF5A34F38F6}" destId="{3BCBE470-0ACB-4074-A377-2282FC3DDE1D}" srcOrd="0" destOrd="0" presId="urn:microsoft.com/office/officeart/2009/3/layout/StepUpProcess"/>
    <dgm:cxn modelId="{E3400B72-9C6E-420B-B625-7C25DC61EE2E}" type="presParOf" srcId="{3EE509E4-0972-4989-A733-EFF5A34F38F6}" destId="{426DE5C3-98C2-4C11-B86A-5266FD06AB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BA2448-0C32-4BC1-98C9-15B6056CDFE5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58736BA-41D9-4D49-8104-387FD4E7F4C0}">
      <dgm:prSet phldrT="[Text]"/>
      <dgm:spPr>
        <a:solidFill>
          <a:srgbClr val="FFC000"/>
        </a:solidFill>
      </dgm:spPr>
      <dgm:t>
        <a:bodyPr/>
        <a:lstStyle/>
        <a:p>
          <a:r>
            <a:rPr lang="fr-FR" dirty="0" err="1" smtClean="0"/>
            <a:t>Inequality</a:t>
          </a:r>
          <a:endParaRPr lang="en-GB" dirty="0"/>
        </a:p>
      </dgm:t>
    </dgm:pt>
    <dgm:pt modelId="{6225D1A4-3AC4-46F9-A152-D5724A106E19}" type="parTrans" cxnId="{64497EB3-9772-44F0-8A3E-C4C6ED0693CB}">
      <dgm:prSet/>
      <dgm:spPr/>
      <dgm:t>
        <a:bodyPr/>
        <a:lstStyle/>
        <a:p>
          <a:endParaRPr lang="en-GB"/>
        </a:p>
      </dgm:t>
    </dgm:pt>
    <dgm:pt modelId="{6B359A42-9FB3-4AAD-B824-79E2F6DA1C3F}" type="sibTrans" cxnId="{64497EB3-9772-44F0-8A3E-C4C6ED0693CB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2D24C10A-F40E-4C9D-A007-5D3DCBF18E1A}">
      <dgm:prSet phldrT="[Text]"/>
      <dgm:spPr>
        <a:solidFill>
          <a:srgbClr val="92D050"/>
        </a:solidFill>
      </dgm:spPr>
      <dgm:t>
        <a:bodyPr/>
        <a:lstStyle/>
        <a:p>
          <a:r>
            <a:rPr lang="fr-FR" dirty="0" err="1" smtClean="0"/>
            <a:t>Environment</a:t>
          </a:r>
          <a:endParaRPr lang="en-GB" dirty="0"/>
        </a:p>
      </dgm:t>
    </dgm:pt>
    <dgm:pt modelId="{9788038C-A811-469D-898B-D4799631B05D}" type="parTrans" cxnId="{D10F391C-BA0A-4A24-BCB4-3905E070FFDD}">
      <dgm:prSet/>
      <dgm:spPr/>
      <dgm:t>
        <a:bodyPr/>
        <a:lstStyle/>
        <a:p>
          <a:endParaRPr lang="en-GB"/>
        </a:p>
      </dgm:t>
    </dgm:pt>
    <dgm:pt modelId="{AAF48570-2202-44A1-84C0-654B0A11F13F}" type="sibTrans" cxnId="{D10F391C-BA0A-4A24-BCB4-3905E070FFDD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883CC12D-289E-425A-9633-AFC6CE6C12A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Growth</a:t>
          </a:r>
          <a:endParaRPr lang="en-GB" dirty="0"/>
        </a:p>
      </dgm:t>
    </dgm:pt>
    <dgm:pt modelId="{10FCBCB7-275A-405C-BBE9-CC98688CC22E}" type="parTrans" cxnId="{AFCCA5C9-A657-47CC-A333-103E6B89B3A0}">
      <dgm:prSet/>
      <dgm:spPr/>
      <dgm:t>
        <a:bodyPr/>
        <a:lstStyle/>
        <a:p>
          <a:endParaRPr lang="en-GB"/>
        </a:p>
      </dgm:t>
    </dgm:pt>
    <dgm:pt modelId="{066A3DCE-F392-491C-966D-FCD6D031F757}" type="sibTrans" cxnId="{AFCCA5C9-A657-47CC-A333-103E6B89B3A0}">
      <dgm:prSet/>
      <dgm:spPr/>
      <dgm:t>
        <a:bodyPr/>
        <a:lstStyle/>
        <a:p>
          <a:endParaRPr lang="en-GB"/>
        </a:p>
      </dgm:t>
    </dgm:pt>
    <dgm:pt modelId="{1197FA05-0D86-422E-86BD-529F77187DC3}" type="pres">
      <dgm:prSet presAssocID="{03BA2448-0C32-4BC1-98C9-15B6056CD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DBA319-814D-45EF-A8B4-4DEA9233E90B}" type="pres">
      <dgm:prSet presAssocID="{458736BA-41D9-4D49-8104-387FD4E7F4C0}" presName="node" presStyleLbl="node1" presStyleIdx="0" presStyleCnt="3" custRadScaleRad="792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B5185-CD88-47E9-9CD4-A5E9E98C380B}" type="pres">
      <dgm:prSet presAssocID="{6B359A42-9FB3-4AAD-B824-79E2F6DA1C3F}" presName="sibTrans" presStyleLbl="sibTrans2D1" presStyleIdx="0" presStyleCnt="3" custScaleX="114566" custLinFactNeighborX="52511" custLinFactNeighborY="-54272"/>
      <dgm:spPr/>
      <dgm:t>
        <a:bodyPr/>
        <a:lstStyle/>
        <a:p>
          <a:endParaRPr lang="en-GB"/>
        </a:p>
      </dgm:t>
    </dgm:pt>
    <dgm:pt modelId="{1459B782-C5A7-4CD0-866C-5AC1F244366C}" type="pres">
      <dgm:prSet presAssocID="{6B359A42-9FB3-4AAD-B824-79E2F6DA1C3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4237E8C-758D-4588-9848-612F4BD06B7C}" type="pres">
      <dgm:prSet presAssocID="{2D24C10A-F40E-4C9D-A007-5D3DCBF18E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B446C3-52F9-4616-9DCD-8D25C53B0ECF}" type="pres">
      <dgm:prSet presAssocID="{AAF48570-2202-44A1-84C0-654B0A11F13F}" presName="sibTrans" presStyleLbl="sibTrans2D1" presStyleIdx="1" presStyleCnt="3"/>
      <dgm:spPr/>
      <dgm:t>
        <a:bodyPr/>
        <a:lstStyle/>
        <a:p>
          <a:endParaRPr lang="en-GB"/>
        </a:p>
      </dgm:t>
    </dgm:pt>
    <dgm:pt modelId="{C14AAC81-56F6-48C7-9EB8-8A29B6FDAF5D}" type="pres">
      <dgm:prSet presAssocID="{AAF48570-2202-44A1-84C0-654B0A11F13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75D3D01-EFB9-47FC-9A90-4CE242899D95}" type="pres">
      <dgm:prSet presAssocID="{883CC12D-289E-425A-9633-AFC6CE6C12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13E0F-B153-4197-95EA-EFE5A9BFEBE6}" type="pres">
      <dgm:prSet presAssocID="{066A3DCE-F392-491C-966D-FCD6D031F757}" presName="sibTrans" presStyleLbl="sibTrans2D1" presStyleIdx="2" presStyleCnt="3" custLinFactNeighborX="-61254" custLinFactNeighborY="-85993"/>
      <dgm:spPr/>
      <dgm:t>
        <a:bodyPr/>
        <a:lstStyle/>
        <a:p>
          <a:endParaRPr lang="en-GB"/>
        </a:p>
      </dgm:t>
    </dgm:pt>
    <dgm:pt modelId="{07F679B7-0FEF-4747-B49C-5A9C2867A777}" type="pres">
      <dgm:prSet presAssocID="{066A3DCE-F392-491C-966D-FCD6D031F75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1F51D2D9-EEF2-47A2-9DB5-9DFB4AF5177B}" type="presOf" srcId="{03BA2448-0C32-4BC1-98C9-15B6056CDFE5}" destId="{1197FA05-0D86-422E-86BD-529F77187DC3}" srcOrd="0" destOrd="0" presId="urn:microsoft.com/office/officeart/2005/8/layout/cycle7"/>
    <dgm:cxn modelId="{87E3771B-C4FF-406C-A127-A63C5A10FB0B}" type="presOf" srcId="{066A3DCE-F392-491C-966D-FCD6D031F757}" destId="{07F679B7-0FEF-4747-B49C-5A9C2867A777}" srcOrd="1" destOrd="0" presId="urn:microsoft.com/office/officeart/2005/8/layout/cycle7"/>
    <dgm:cxn modelId="{5DB62055-544F-49C4-8A8A-CC9A107D0826}" type="presOf" srcId="{AAF48570-2202-44A1-84C0-654B0A11F13F}" destId="{85B446C3-52F9-4616-9DCD-8D25C53B0ECF}" srcOrd="0" destOrd="0" presId="urn:microsoft.com/office/officeart/2005/8/layout/cycle7"/>
    <dgm:cxn modelId="{C7C14413-EE7A-49A7-8F3F-6F30F64669FC}" type="presOf" srcId="{AAF48570-2202-44A1-84C0-654B0A11F13F}" destId="{C14AAC81-56F6-48C7-9EB8-8A29B6FDAF5D}" srcOrd="1" destOrd="0" presId="urn:microsoft.com/office/officeart/2005/8/layout/cycle7"/>
    <dgm:cxn modelId="{92F1D14C-E8C4-4268-85DA-16B01D65B4E9}" type="presOf" srcId="{066A3DCE-F392-491C-966D-FCD6D031F757}" destId="{F4213E0F-B153-4197-95EA-EFE5A9BFEBE6}" srcOrd="0" destOrd="0" presId="urn:microsoft.com/office/officeart/2005/8/layout/cycle7"/>
    <dgm:cxn modelId="{EA2C53F1-0429-43AB-8561-BF0F3B5D5FD5}" type="presOf" srcId="{883CC12D-289E-425A-9633-AFC6CE6C12AA}" destId="{775D3D01-EFB9-47FC-9A90-4CE242899D95}" srcOrd="0" destOrd="0" presId="urn:microsoft.com/office/officeart/2005/8/layout/cycle7"/>
    <dgm:cxn modelId="{AFCCA5C9-A657-47CC-A333-103E6B89B3A0}" srcId="{03BA2448-0C32-4BC1-98C9-15B6056CDFE5}" destId="{883CC12D-289E-425A-9633-AFC6CE6C12AA}" srcOrd="2" destOrd="0" parTransId="{10FCBCB7-275A-405C-BBE9-CC98688CC22E}" sibTransId="{066A3DCE-F392-491C-966D-FCD6D031F757}"/>
    <dgm:cxn modelId="{64497EB3-9772-44F0-8A3E-C4C6ED0693CB}" srcId="{03BA2448-0C32-4BC1-98C9-15B6056CDFE5}" destId="{458736BA-41D9-4D49-8104-387FD4E7F4C0}" srcOrd="0" destOrd="0" parTransId="{6225D1A4-3AC4-46F9-A152-D5724A106E19}" sibTransId="{6B359A42-9FB3-4AAD-B824-79E2F6DA1C3F}"/>
    <dgm:cxn modelId="{D10F391C-BA0A-4A24-BCB4-3905E070FFDD}" srcId="{03BA2448-0C32-4BC1-98C9-15B6056CDFE5}" destId="{2D24C10A-F40E-4C9D-A007-5D3DCBF18E1A}" srcOrd="1" destOrd="0" parTransId="{9788038C-A811-469D-898B-D4799631B05D}" sibTransId="{AAF48570-2202-44A1-84C0-654B0A11F13F}"/>
    <dgm:cxn modelId="{6D48F00C-D686-4F69-AA0B-3DCCE0BA304F}" type="presOf" srcId="{2D24C10A-F40E-4C9D-A007-5D3DCBF18E1A}" destId="{94237E8C-758D-4588-9848-612F4BD06B7C}" srcOrd="0" destOrd="0" presId="urn:microsoft.com/office/officeart/2005/8/layout/cycle7"/>
    <dgm:cxn modelId="{F09C5D87-7205-481E-A97F-12F5EC240DD3}" type="presOf" srcId="{458736BA-41D9-4D49-8104-387FD4E7F4C0}" destId="{D3DBA319-814D-45EF-A8B4-4DEA9233E90B}" srcOrd="0" destOrd="0" presId="urn:microsoft.com/office/officeart/2005/8/layout/cycle7"/>
    <dgm:cxn modelId="{5A1CC42F-1771-4755-A7A7-9FDCB99300C6}" type="presOf" srcId="{6B359A42-9FB3-4AAD-B824-79E2F6DA1C3F}" destId="{CEDB5185-CD88-47E9-9CD4-A5E9E98C380B}" srcOrd="0" destOrd="0" presId="urn:microsoft.com/office/officeart/2005/8/layout/cycle7"/>
    <dgm:cxn modelId="{E90265CD-7B5B-459D-A8EA-2E230B4A6342}" type="presOf" srcId="{6B359A42-9FB3-4AAD-B824-79E2F6DA1C3F}" destId="{1459B782-C5A7-4CD0-866C-5AC1F244366C}" srcOrd="1" destOrd="0" presId="urn:microsoft.com/office/officeart/2005/8/layout/cycle7"/>
    <dgm:cxn modelId="{0175E3D7-CFAE-48BC-A3A5-A66DDD0F117E}" type="presParOf" srcId="{1197FA05-0D86-422E-86BD-529F77187DC3}" destId="{D3DBA319-814D-45EF-A8B4-4DEA9233E90B}" srcOrd="0" destOrd="0" presId="urn:microsoft.com/office/officeart/2005/8/layout/cycle7"/>
    <dgm:cxn modelId="{9267B7C4-A62E-4A17-9BE9-928888EEC574}" type="presParOf" srcId="{1197FA05-0D86-422E-86BD-529F77187DC3}" destId="{CEDB5185-CD88-47E9-9CD4-A5E9E98C380B}" srcOrd="1" destOrd="0" presId="urn:microsoft.com/office/officeart/2005/8/layout/cycle7"/>
    <dgm:cxn modelId="{79CDC69C-03A9-4F03-97D4-F3DE4CDBB660}" type="presParOf" srcId="{CEDB5185-CD88-47E9-9CD4-A5E9E98C380B}" destId="{1459B782-C5A7-4CD0-866C-5AC1F244366C}" srcOrd="0" destOrd="0" presId="urn:microsoft.com/office/officeart/2005/8/layout/cycle7"/>
    <dgm:cxn modelId="{2A22A64E-8F48-4A0E-90E4-225590C9D45A}" type="presParOf" srcId="{1197FA05-0D86-422E-86BD-529F77187DC3}" destId="{94237E8C-758D-4588-9848-612F4BD06B7C}" srcOrd="2" destOrd="0" presId="urn:microsoft.com/office/officeart/2005/8/layout/cycle7"/>
    <dgm:cxn modelId="{D2F0A7CB-0F0A-497C-982E-4A3E1747712A}" type="presParOf" srcId="{1197FA05-0D86-422E-86BD-529F77187DC3}" destId="{85B446C3-52F9-4616-9DCD-8D25C53B0ECF}" srcOrd="3" destOrd="0" presId="urn:microsoft.com/office/officeart/2005/8/layout/cycle7"/>
    <dgm:cxn modelId="{6B1666B6-1CEF-4577-9650-C7DD8BB99B27}" type="presParOf" srcId="{85B446C3-52F9-4616-9DCD-8D25C53B0ECF}" destId="{C14AAC81-56F6-48C7-9EB8-8A29B6FDAF5D}" srcOrd="0" destOrd="0" presId="urn:microsoft.com/office/officeart/2005/8/layout/cycle7"/>
    <dgm:cxn modelId="{2647DBC0-6D46-45E2-ABAD-746857329689}" type="presParOf" srcId="{1197FA05-0D86-422E-86BD-529F77187DC3}" destId="{775D3D01-EFB9-47FC-9A90-4CE242899D95}" srcOrd="4" destOrd="0" presId="urn:microsoft.com/office/officeart/2005/8/layout/cycle7"/>
    <dgm:cxn modelId="{7A57135E-7B86-4A95-B93E-A0EEF6F9676F}" type="presParOf" srcId="{1197FA05-0D86-422E-86BD-529F77187DC3}" destId="{F4213E0F-B153-4197-95EA-EFE5A9BFEBE6}" srcOrd="5" destOrd="0" presId="urn:microsoft.com/office/officeart/2005/8/layout/cycle7"/>
    <dgm:cxn modelId="{836E43FF-DB13-4237-802A-AFB6761F8BE7}" type="presParOf" srcId="{F4213E0F-B153-4197-95EA-EFE5A9BFEBE6}" destId="{07F679B7-0FEF-4747-B49C-5A9C2867A7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BA2448-0C32-4BC1-98C9-15B6056CDFE5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58736BA-41D9-4D49-8104-387FD4E7F4C0}">
      <dgm:prSet phldrT="[Text]"/>
      <dgm:spPr>
        <a:solidFill>
          <a:srgbClr val="FFC000"/>
        </a:solidFill>
      </dgm:spPr>
      <dgm:t>
        <a:bodyPr/>
        <a:lstStyle/>
        <a:p>
          <a:r>
            <a:rPr lang="fr-FR" dirty="0" err="1" smtClean="0"/>
            <a:t>Inequality</a:t>
          </a:r>
          <a:endParaRPr lang="en-GB" dirty="0"/>
        </a:p>
      </dgm:t>
    </dgm:pt>
    <dgm:pt modelId="{6225D1A4-3AC4-46F9-A152-D5724A106E19}" type="parTrans" cxnId="{64497EB3-9772-44F0-8A3E-C4C6ED0693CB}">
      <dgm:prSet/>
      <dgm:spPr/>
      <dgm:t>
        <a:bodyPr/>
        <a:lstStyle/>
        <a:p>
          <a:endParaRPr lang="en-GB"/>
        </a:p>
      </dgm:t>
    </dgm:pt>
    <dgm:pt modelId="{6B359A42-9FB3-4AAD-B824-79E2F6DA1C3F}" type="sibTrans" cxnId="{64497EB3-9772-44F0-8A3E-C4C6ED0693CB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2D24C10A-F40E-4C9D-A007-5D3DCBF18E1A}">
      <dgm:prSet phldrT="[Text]"/>
      <dgm:spPr>
        <a:solidFill>
          <a:srgbClr val="92D050"/>
        </a:solidFill>
      </dgm:spPr>
      <dgm:t>
        <a:bodyPr/>
        <a:lstStyle/>
        <a:p>
          <a:r>
            <a:rPr lang="fr-FR" dirty="0" err="1" smtClean="0"/>
            <a:t>Environment</a:t>
          </a:r>
          <a:endParaRPr lang="en-GB" dirty="0"/>
        </a:p>
      </dgm:t>
    </dgm:pt>
    <dgm:pt modelId="{9788038C-A811-469D-898B-D4799631B05D}" type="parTrans" cxnId="{D10F391C-BA0A-4A24-BCB4-3905E070FFDD}">
      <dgm:prSet/>
      <dgm:spPr/>
      <dgm:t>
        <a:bodyPr/>
        <a:lstStyle/>
        <a:p>
          <a:endParaRPr lang="en-GB"/>
        </a:p>
      </dgm:t>
    </dgm:pt>
    <dgm:pt modelId="{AAF48570-2202-44A1-84C0-654B0A11F13F}" type="sibTrans" cxnId="{D10F391C-BA0A-4A24-BCB4-3905E070FFDD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883CC12D-289E-425A-9633-AFC6CE6C12A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Growth</a:t>
          </a:r>
          <a:endParaRPr lang="en-GB" dirty="0"/>
        </a:p>
      </dgm:t>
    </dgm:pt>
    <dgm:pt modelId="{10FCBCB7-275A-405C-BBE9-CC98688CC22E}" type="parTrans" cxnId="{AFCCA5C9-A657-47CC-A333-103E6B89B3A0}">
      <dgm:prSet/>
      <dgm:spPr/>
      <dgm:t>
        <a:bodyPr/>
        <a:lstStyle/>
        <a:p>
          <a:endParaRPr lang="en-GB"/>
        </a:p>
      </dgm:t>
    </dgm:pt>
    <dgm:pt modelId="{066A3DCE-F392-491C-966D-FCD6D031F757}" type="sibTrans" cxnId="{AFCCA5C9-A657-47CC-A333-103E6B89B3A0}">
      <dgm:prSet/>
      <dgm:spPr/>
      <dgm:t>
        <a:bodyPr/>
        <a:lstStyle/>
        <a:p>
          <a:endParaRPr lang="en-GB"/>
        </a:p>
      </dgm:t>
    </dgm:pt>
    <dgm:pt modelId="{1197FA05-0D86-422E-86BD-529F77187DC3}" type="pres">
      <dgm:prSet presAssocID="{03BA2448-0C32-4BC1-98C9-15B6056CD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DBA319-814D-45EF-A8B4-4DEA9233E90B}" type="pres">
      <dgm:prSet presAssocID="{458736BA-41D9-4D49-8104-387FD4E7F4C0}" presName="node" presStyleLbl="node1" presStyleIdx="0" presStyleCnt="3" custRadScaleRad="792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B5185-CD88-47E9-9CD4-A5E9E98C380B}" type="pres">
      <dgm:prSet presAssocID="{6B359A42-9FB3-4AAD-B824-79E2F6DA1C3F}" presName="sibTrans" presStyleLbl="sibTrans2D1" presStyleIdx="0" presStyleCnt="3" custScaleX="114566" custLinFactNeighborX="52511" custLinFactNeighborY="-54272"/>
      <dgm:spPr/>
      <dgm:t>
        <a:bodyPr/>
        <a:lstStyle/>
        <a:p>
          <a:endParaRPr lang="en-GB"/>
        </a:p>
      </dgm:t>
    </dgm:pt>
    <dgm:pt modelId="{1459B782-C5A7-4CD0-866C-5AC1F244366C}" type="pres">
      <dgm:prSet presAssocID="{6B359A42-9FB3-4AAD-B824-79E2F6DA1C3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4237E8C-758D-4588-9848-612F4BD06B7C}" type="pres">
      <dgm:prSet presAssocID="{2D24C10A-F40E-4C9D-A007-5D3DCBF18E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B446C3-52F9-4616-9DCD-8D25C53B0ECF}" type="pres">
      <dgm:prSet presAssocID="{AAF48570-2202-44A1-84C0-654B0A11F13F}" presName="sibTrans" presStyleLbl="sibTrans2D1" presStyleIdx="1" presStyleCnt="3"/>
      <dgm:spPr/>
      <dgm:t>
        <a:bodyPr/>
        <a:lstStyle/>
        <a:p>
          <a:endParaRPr lang="en-GB"/>
        </a:p>
      </dgm:t>
    </dgm:pt>
    <dgm:pt modelId="{C14AAC81-56F6-48C7-9EB8-8A29B6FDAF5D}" type="pres">
      <dgm:prSet presAssocID="{AAF48570-2202-44A1-84C0-654B0A11F13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75D3D01-EFB9-47FC-9A90-4CE242899D95}" type="pres">
      <dgm:prSet presAssocID="{883CC12D-289E-425A-9633-AFC6CE6C12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13E0F-B153-4197-95EA-EFE5A9BFEBE6}" type="pres">
      <dgm:prSet presAssocID="{066A3DCE-F392-491C-966D-FCD6D031F757}" presName="sibTrans" presStyleLbl="sibTrans2D1" presStyleIdx="2" presStyleCnt="3" custLinFactNeighborX="-61254" custLinFactNeighborY="-85993"/>
      <dgm:spPr/>
      <dgm:t>
        <a:bodyPr/>
        <a:lstStyle/>
        <a:p>
          <a:endParaRPr lang="en-GB"/>
        </a:p>
      </dgm:t>
    </dgm:pt>
    <dgm:pt modelId="{07F679B7-0FEF-4747-B49C-5A9C2867A777}" type="pres">
      <dgm:prSet presAssocID="{066A3DCE-F392-491C-966D-FCD6D031F75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AFCCA5C9-A657-47CC-A333-103E6B89B3A0}" srcId="{03BA2448-0C32-4BC1-98C9-15B6056CDFE5}" destId="{883CC12D-289E-425A-9633-AFC6CE6C12AA}" srcOrd="2" destOrd="0" parTransId="{10FCBCB7-275A-405C-BBE9-CC98688CC22E}" sibTransId="{066A3DCE-F392-491C-966D-FCD6D031F757}"/>
    <dgm:cxn modelId="{DA773C12-2CF7-4D7C-90C0-DB7D59CC7055}" type="presOf" srcId="{883CC12D-289E-425A-9633-AFC6CE6C12AA}" destId="{775D3D01-EFB9-47FC-9A90-4CE242899D95}" srcOrd="0" destOrd="0" presId="urn:microsoft.com/office/officeart/2005/8/layout/cycle7"/>
    <dgm:cxn modelId="{D10F391C-BA0A-4A24-BCB4-3905E070FFDD}" srcId="{03BA2448-0C32-4BC1-98C9-15B6056CDFE5}" destId="{2D24C10A-F40E-4C9D-A007-5D3DCBF18E1A}" srcOrd="1" destOrd="0" parTransId="{9788038C-A811-469D-898B-D4799631B05D}" sibTransId="{AAF48570-2202-44A1-84C0-654B0A11F13F}"/>
    <dgm:cxn modelId="{3D1FCC4D-65F8-4F68-B84B-C51E273B733B}" type="presOf" srcId="{6B359A42-9FB3-4AAD-B824-79E2F6DA1C3F}" destId="{CEDB5185-CD88-47E9-9CD4-A5E9E98C380B}" srcOrd="0" destOrd="0" presId="urn:microsoft.com/office/officeart/2005/8/layout/cycle7"/>
    <dgm:cxn modelId="{8AD31880-62F8-4709-BBFF-87D2AEF4072C}" type="presOf" srcId="{AAF48570-2202-44A1-84C0-654B0A11F13F}" destId="{85B446C3-52F9-4616-9DCD-8D25C53B0ECF}" srcOrd="0" destOrd="0" presId="urn:microsoft.com/office/officeart/2005/8/layout/cycle7"/>
    <dgm:cxn modelId="{64497EB3-9772-44F0-8A3E-C4C6ED0693CB}" srcId="{03BA2448-0C32-4BC1-98C9-15B6056CDFE5}" destId="{458736BA-41D9-4D49-8104-387FD4E7F4C0}" srcOrd="0" destOrd="0" parTransId="{6225D1A4-3AC4-46F9-A152-D5724A106E19}" sibTransId="{6B359A42-9FB3-4AAD-B824-79E2F6DA1C3F}"/>
    <dgm:cxn modelId="{0D778A2F-982D-42EB-BE98-73090B83CBB3}" type="presOf" srcId="{066A3DCE-F392-491C-966D-FCD6D031F757}" destId="{F4213E0F-B153-4197-95EA-EFE5A9BFEBE6}" srcOrd="0" destOrd="0" presId="urn:microsoft.com/office/officeart/2005/8/layout/cycle7"/>
    <dgm:cxn modelId="{1E375590-40A6-4BAA-9C2C-6E6DDD73CD94}" type="presOf" srcId="{03BA2448-0C32-4BC1-98C9-15B6056CDFE5}" destId="{1197FA05-0D86-422E-86BD-529F77187DC3}" srcOrd="0" destOrd="0" presId="urn:microsoft.com/office/officeart/2005/8/layout/cycle7"/>
    <dgm:cxn modelId="{8BA64A5D-97E3-4DE9-82C3-2A93BFCBEF70}" type="presOf" srcId="{066A3DCE-F392-491C-966D-FCD6D031F757}" destId="{07F679B7-0FEF-4747-B49C-5A9C2867A777}" srcOrd="1" destOrd="0" presId="urn:microsoft.com/office/officeart/2005/8/layout/cycle7"/>
    <dgm:cxn modelId="{D4ECA370-B274-4390-BB4A-4940F54AE7BA}" type="presOf" srcId="{AAF48570-2202-44A1-84C0-654B0A11F13F}" destId="{C14AAC81-56F6-48C7-9EB8-8A29B6FDAF5D}" srcOrd="1" destOrd="0" presId="urn:microsoft.com/office/officeart/2005/8/layout/cycle7"/>
    <dgm:cxn modelId="{AB8286C0-61FD-4567-AD5A-FA7C0D28F861}" type="presOf" srcId="{2D24C10A-F40E-4C9D-A007-5D3DCBF18E1A}" destId="{94237E8C-758D-4588-9848-612F4BD06B7C}" srcOrd="0" destOrd="0" presId="urn:microsoft.com/office/officeart/2005/8/layout/cycle7"/>
    <dgm:cxn modelId="{0B8D5E71-4B05-4BD8-A043-56A53BE12A02}" type="presOf" srcId="{6B359A42-9FB3-4AAD-B824-79E2F6DA1C3F}" destId="{1459B782-C5A7-4CD0-866C-5AC1F244366C}" srcOrd="1" destOrd="0" presId="urn:microsoft.com/office/officeart/2005/8/layout/cycle7"/>
    <dgm:cxn modelId="{892A3359-8842-4E75-9C93-EB69C6B31ACC}" type="presOf" srcId="{458736BA-41D9-4D49-8104-387FD4E7F4C0}" destId="{D3DBA319-814D-45EF-A8B4-4DEA9233E90B}" srcOrd="0" destOrd="0" presId="urn:microsoft.com/office/officeart/2005/8/layout/cycle7"/>
    <dgm:cxn modelId="{ADCC15EB-8824-45A0-B55A-A4D5C447A02F}" type="presParOf" srcId="{1197FA05-0D86-422E-86BD-529F77187DC3}" destId="{D3DBA319-814D-45EF-A8B4-4DEA9233E90B}" srcOrd="0" destOrd="0" presId="urn:microsoft.com/office/officeart/2005/8/layout/cycle7"/>
    <dgm:cxn modelId="{E0C41249-8ACE-4B71-AF93-A0F5D11DBF5E}" type="presParOf" srcId="{1197FA05-0D86-422E-86BD-529F77187DC3}" destId="{CEDB5185-CD88-47E9-9CD4-A5E9E98C380B}" srcOrd="1" destOrd="0" presId="urn:microsoft.com/office/officeart/2005/8/layout/cycle7"/>
    <dgm:cxn modelId="{ECF10454-B3FB-4DC2-A226-0F05E76879F7}" type="presParOf" srcId="{CEDB5185-CD88-47E9-9CD4-A5E9E98C380B}" destId="{1459B782-C5A7-4CD0-866C-5AC1F244366C}" srcOrd="0" destOrd="0" presId="urn:microsoft.com/office/officeart/2005/8/layout/cycle7"/>
    <dgm:cxn modelId="{9745475A-6AF1-450F-9B99-58248FA1BC6D}" type="presParOf" srcId="{1197FA05-0D86-422E-86BD-529F77187DC3}" destId="{94237E8C-758D-4588-9848-612F4BD06B7C}" srcOrd="2" destOrd="0" presId="urn:microsoft.com/office/officeart/2005/8/layout/cycle7"/>
    <dgm:cxn modelId="{684F6816-6F4C-451F-87FB-9D648CDE8F19}" type="presParOf" srcId="{1197FA05-0D86-422E-86BD-529F77187DC3}" destId="{85B446C3-52F9-4616-9DCD-8D25C53B0ECF}" srcOrd="3" destOrd="0" presId="urn:microsoft.com/office/officeart/2005/8/layout/cycle7"/>
    <dgm:cxn modelId="{3F79DCD4-CB4B-4963-8AFF-179776A27993}" type="presParOf" srcId="{85B446C3-52F9-4616-9DCD-8D25C53B0ECF}" destId="{C14AAC81-56F6-48C7-9EB8-8A29B6FDAF5D}" srcOrd="0" destOrd="0" presId="urn:microsoft.com/office/officeart/2005/8/layout/cycle7"/>
    <dgm:cxn modelId="{C8EDF9EF-FC5E-4E69-8161-6C8B5A1FD55D}" type="presParOf" srcId="{1197FA05-0D86-422E-86BD-529F77187DC3}" destId="{775D3D01-EFB9-47FC-9A90-4CE242899D95}" srcOrd="4" destOrd="0" presId="urn:microsoft.com/office/officeart/2005/8/layout/cycle7"/>
    <dgm:cxn modelId="{9593C674-3769-4BCE-A360-289BBB5C874C}" type="presParOf" srcId="{1197FA05-0D86-422E-86BD-529F77187DC3}" destId="{F4213E0F-B153-4197-95EA-EFE5A9BFEBE6}" srcOrd="5" destOrd="0" presId="urn:microsoft.com/office/officeart/2005/8/layout/cycle7"/>
    <dgm:cxn modelId="{6603FF0D-8C2B-41B9-9554-5B73DB845B4D}" type="presParOf" srcId="{F4213E0F-B153-4197-95EA-EFE5A9BFEBE6}" destId="{07F679B7-0FEF-4747-B49C-5A9C2867A7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BA2448-0C32-4BC1-98C9-15B6056CDFE5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58736BA-41D9-4D49-8104-387FD4E7F4C0}">
      <dgm:prSet phldrT="[Text]"/>
      <dgm:spPr>
        <a:solidFill>
          <a:srgbClr val="FFC000"/>
        </a:solidFill>
      </dgm:spPr>
      <dgm:t>
        <a:bodyPr/>
        <a:lstStyle/>
        <a:p>
          <a:r>
            <a:rPr lang="fr-FR" dirty="0" err="1" smtClean="0"/>
            <a:t>Inequality</a:t>
          </a:r>
          <a:endParaRPr lang="en-GB" dirty="0"/>
        </a:p>
      </dgm:t>
    </dgm:pt>
    <dgm:pt modelId="{6225D1A4-3AC4-46F9-A152-D5724A106E19}" type="parTrans" cxnId="{64497EB3-9772-44F0-8A3E-C4C6ED0693CB}">
      <dgm:prSet/>
      <dgm:spPr/>
      <dgm:t>
        <a:bodyPr/>
        <a:lstStyle/>
        <a:p>
          <a:endParaRPr lang="en-GB"/>
        </a:p>
      </dgm:t>
    </dgm:pt>
    <dgm:pt modelId="{6B359A42-9FB3-4AAD-B824-79E2F6DA1C3F}" type="sibTrans" cxnId="{64497EB3-9772-44F0-8A3E-C4C6ED0693CB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2D24C10A-F40E-4C9D-A007-5D3DCBF18E1A}">
      <dgm:prSet phldrT="[Text]"/>
      <dgm:spPr>
        <a:solidFill>
          <a:srgbClr val="92D050"/>
        </a:solidFill>
      </dgm:spPr>
      <dgm:t>
        <a:bodyPr/>
        <a:lstStyle/>
        <a:p>
          <a:r>
            <a:rPr lang="fr-FR" dirty="0" err="1" smtClean="0"/>
            <a:t>Environment</a:t>
          </a:r>
          <a:endParaRPr lang="en-GB" dirty="0"/>
        </a:p>
      </dgm:t>
    </dgm:pt>
    <dgm:pt modelId="{9788038C-A811-469D-898B-D4799631B05D}" type="parTrans" cxnId="{D10F391C-BA0A-4A24-BCB4-3905E070FFDD}">
      <dgm:prSet/>
      <dgm:spPr/>
      <dgm:t>
        <a:bodyPr/>
        <a:lstStyle/>
        <a:p>
          <a:endParaRPr lang="en-GB"/>
        </a:p>
      </dgm:t>
    </dgm:pt>
    <dgm:pt modelId="{AAF48570-2202-44A1-84C0-654B0A11F13F}" type="sibTrans" cxnId="{D10F391C-BA0A-4A24-BCB4-3905E070FFDD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883CC12D-289E-425A-9633-AFC6CE6C12A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err="1" smtClean="0"/>
            <a:t>Growth</a:t>
          </a:r>
          <a:endParaRPr lang="en-GB" dirty="0"/>
        </a:p>
      </dgm:t>
    </dgm:pt>
    <dgm:pt modelId="{10FCBCB7-275A-405C-BBE9-CC98688CC22E}" type="parTrans" cxnId="{AFCCA5C9-A657-47CC-A333-103E6B89B3A0}">
      <dgm:prSet/>
      <dgm:spPr/>
      <dgm:t>
        <a:bodyPr/>
        <a:lstStyle/>
        <a:p>
          <a:endParaRPr lang="en-GB"/>
        </a:p>
      </dgm:t>
    </dgm:pt>
    <dgm:pt modelId="{066A3DCE-F392-491C-966D-FCD6D031F757}" type="sibTrans" cxnId="{AFCCA5C9-A657-47CC-A333-103E6B89B3A0}">
      <dgm:prSet/>
      <dgm:spPr/>
      <dgm:t>
        <a:bodyPr/>
        <a:lstStyle/>
        <a:p>
          <a:endParaRPr lang="en-GB"/>
        </a:p>
      </dgm:t>
    </dgm:pt>
    <dgm:pt modelId="{1197FA05-0D86-422E-86BD-529F77187DC3}" type="pres">
      <dgm:prSet presAssocID="{03BA2448-0C32-4BC1-98C9-15B6056CDF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DBA319-814D-45EF-A8B4-4DEA9233E90B}" type="pres">
      <dgm:prSet presAssocID="{458736BA-41D9-4D49-8104-387FD4E7F4C0}" presName="node" presStyleLbl="node1" presStyleIdx="0" presStyleCnt="3" custRadScaleRad="792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B5185-CD88-47E9-9CD4-A5E9E98C380B}" type="pres">
      <dgm:prSet presAssocID="{6B359A42-9FB3-4AAD-B824-79E2F6DA1C3F}" presName="sibTrans" presStyleLbl="sibTrans2D1" presStyleIdx="0" presStyleCnt="3" custScaleX="114566" custLinFactNeighborX="52511" custLinFactNeighborY="-54272"/>
      <dgm:spPr/>
      <dgm:t>
        <a:bodyPr/>
        <a:lstStyle/>
        <a:p>
          <a:endParaRPr lang="en-GB"/>
        </a:p>
      </dgm:t>
    </dgm:pt>
    <dgm:pt modelId="{1459B782-C5A7-4CD0-866C-5AC1F244366C}" type="pres">
      <dgm:prSet presAssocID="{6B359A42-9FB3-4AAD-B824-79E2F6DA1C3F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4237E8C-758D-4588-9848-612F4BD06B7C}" type="pres">
      <dgm:prSet presAssocID="{2D24C10A-F40E-4C9D-A007-5D3DCBF18E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B446C3-52F9-4616-9DCD-8D25C53B0ECF}" type="pres">
      <dgm:prSet presAssocID="{AAF48570-2202-44A1-84C0-654B0A11F13F}" presName="sibTrans" presStyleLbl="sibTrans2D1" presStyleIdx="1" presStyleCnt="3"/>
      <dgm:spPr/>
      <dgm:t>
        <a:bodyPr/>
        <a:lstStyle/>
        <a:p>
          <a:endParaRPr lang="en-GB"/>
        </a:p>
      </dgm:t>
    </dgm:pt>
    <dgm:pt modelId="{C14AAC81-56F6-48C7-9EB8-8A29B6FDAF5D}" type="pres">
      <dgm:prSet presAssocID="{AAF48570-2202-44A1-84C0-654B0A11F13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775D3D01-EFB9-47FC-9A90-4CE242899D95}" type="pres">
      <dgm:prSet presAssocID="{883CC12D-289E-425A-9633-AFC6CE6C12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13E0F-B153-4197-95EA-EFE5A9BFEBE6}" type="pres">
      <dgm:prSet presAssocID="{066A3DCE-F392-491C-966D-FCD6D031F757}" presName="sibTrans" presStyleLbl="sibTrans2D1" presStyleIdx="2" presStyleCnt="3" custLinFactNeighborX="-61254" custLinFactNeighborY="-85993"/>
      <dgm:spPr/>
      <dgm:t>
        <a:bodyPr/>
        <a:lstStyle/>
        <a:p>
          <a:endParaRPr lang="en-GB"/>
        </a:p>
      </dgm:t>
    </dgm:pt>
    <dgm:pt modelId="{07F679B7-0FEF-4747-B49C-5A9C2867A777}" type="pres">
      <dgm:prSet presAssocID="{066A3DCE-F392-491C-966D-FCD6D031F75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E2FBE2E-7EAB-4416-A641-A3FFA627C6EE}" type="presOf" srcId="{883CC12D-289E-425A-9633-AFC6CE6C12AA}" destId="{775D3D01-EFB9-47FC-9A90-4CE242899D95}" srcOrd="0" destOrd="0" presId="urn:microsoft.com/office/officeart/2005/8/layout/cycle7"/>
    <dgm:cxn modelId="{9CEF8E3E-4B1A-449C-973A-441B2AC11ED5}" type="presOf" srcId="{AAF48570-2202-44A1-84C0-654B0A11F13F}" destId="{C14AAC81-56F6-48C7-9EB8-8A29B6FDAF5D}" srcOrd="1" destOrd="0" presId="urn:microsoft.com/office/officeart/2005/8/layout/cycle7"/>
    <dgm:cxn modelId="{3C16E3FB-0BFA-4A21-B816-DBFDBC714B4F}" type="presOf" srcId="{03BA2448-0C32-4BC1-98C9-15B6056CDFE5}" destId="{1197FA05-0D86-422E-86BD-529F77187DC3}" srcOrd="0" destOrd="0" presId="urn:microsoft.com/office/officeart/2005/8/layout/cycle7"/>
    <dgm:cxn modelId="{3E2F53BA-4222-45B3-8E12-46E96FDE7970}" type="presOf" srcId="{066A3DCE-F392-491C-966D-FCD6D031F757}" destId="{07F679B7-0FEF-4747-B49C-5A9C2867A777}" srcOrd="1" destOrd="0" presId="urn:microsoft.com/office/officeart/2005/8/layout/cycle7"/>
    <dgm:cxn modelId="{28380524-D01F-4F67-9CCF-A705C3C6379A}" type="presOf" srcId="{066A3DCE-F392-491C-966D-FCD6D031F757}" destId="{F4213E0F-B153-4197-95EA-EFE5A9BFEBE6}" srcOrd="0" destOrd="0" presId="urn:microsoft.com/office/officeart/2005/8/layout/cycle7"/>
    <dgm:cxn modelId="{AFCCA5C9-A657-47CC-A333-103E6B89B3A0}" srcId="{03BA2448-0C32-4BC1-98C9-15B6056CDFE5}" destId="{883CC12D-289E-425A-9633-AFC6CE6C12AA}" srcOrd="2" destOrd="0" parTransId="{10FCBCB7-275A-405C-BBE9-CC98688CC22E}" sibTransId="{066A3DCE-F392-491C-966D-FCD6D031F757}"/>
    <dgm:cxn modelId="{64497EB3-9772-44F0-8A3E-C4C6ED0693CB}" srcId="{03BA2448-0C32-4BC1-98C9-15B6056CDFE5}" destId="{458736BA-41D9-4D49-8104-387FD4E7F4C0}" srcOrd="0" destOrd="0" parTransId="{6225D1A4-3AC4-46F9-A152-D5724A106E19}" sibTransId="{6B359A42-9FB3-4AAD-B824-79E2F6DA1C3F}"/>
    <dgm:cxn modelId="{D10F391C-BA0A-4A24-BCB4-3905E070FFDD}" srcId="{03BA2448-0C32-4BC1-98C9-15B6056CDFE5}" destId="{2D24C10A-F40E-4C9D-A007-5D3DCBF18E1A}" srcOrd="1" destOrd="0" parTransId="{9788038C-A811-469D-898B-D4799631B05D}" sibTransId="{AAF48570-2202-44A1-84C0-654B0A11F13F}"/>
    <dgm:cxn modelId="{3FC8516A-470C-4307-9098-2F8B5A0485D4}" type="presOf" srcId="{AAF48570-2202-44A1-84C0-654B0A11F13F}" destId="{85B446C3-52F9-4616-9DCD-8D25C53B0ECF}" srcOrd="0" destOrd="0" presId="urn:microsoft.com/office/officeart/2005/8/layout/cycle7"/>
    <dgm:cxn modelId="{919C8A16-66E1-4B57-8D3C-99816C1D8F0C}" type="presOf" srcId="{458736BA-41D9-4D49-8104-387FD4E7F4C0}" destId="{D3DBA319-814D-45EF-A8B4-4DEA9233E90B}" srcOrd="0" destOrd="0" presId="urn:microsoft.com/office/officeart/2005/8/layout/cycle7"/>
    <dgm:cxn modelId="{C9730723-C07D-472F-811B-6DD4276838CD}" type="presOf" srcId="{6B359A42-9FB3-4AAD-B824-79E2F6DA1C3F}" destId="{CEDB5185-CD88-47E9-9CD4-A5E9E98C380B}" srcOrd="0" destOrd="0" presId="urn:microsoft.com/office/officeart/2005/8/layout/cycle7"/>
    <dgm:cxn modelId="{586A7E60-F244-4407-9CA7-2E39D91EC257}" type="presOf" srcId="{2D24C10A-F40E-4C9D-A007-5D3DCBF18E1A}" destId="{94237E8C-758D-4588-9848-612F4BD06B7C}" srcOrd="0" destOrd="0" presId="urn:microsoft.com/office/officeart/2005/8/layout/cycle7"/>
    <dgm:cxn modelId="{571AABF1-03E5-4823-A3AE-7B26FC2DD31A}" type="presOf" srcId="{6B359A42-9FB3-4AAD-B824-79E2F6DA1C3F}" destId="{1459B782-C5A7-4CD0-866C-5AC1F244366C}" srcOrd="1" destOrd="0" presId="urn:microsoft.com/office/officeart/2005/8/layout/cycle7"/>
    <dgm:cxn modelId="{ECF4A175-39AE-421D-B2E3-487635FA7C12}" type="presParOf" srcId="{1197FA05-0D86-422E-86BD-529F77187DC3}" destId="{D3DBA319-814D-45EF-A8B4-4DEA9233E90B}" srcOrd="0" destOrd="0" presId="urn:microsoft.com/office/officeart/2005/8/layout/cycle7"/>
    <dgm:cxn modelId="{060A7A36-834E-469F-8F3E-5E5BFA9221DD}" type="presParOf" srcId="{1197FA05-0D86-422E-86BD-529F77187DC3}" destId="{CEDB5185-CD88-47E9-9CD4-A5E9E98C380B}" srcOrd="1" destOrd="0" presId="urn:microsoft.com/office/officeart/2005/8/layout/cycle7"/>
    <dgm:cxn modelId="{FC2FCBC0-8655-48BF-B346-131A0D2AD703}" type="presParOf" srcId="{CEDB5185-CD88-47E9-9CD4-A5E9E98C380B}" destId="{1459B782-C5A7-4CD0-866C-5AC1F244366C}" srcOrd="0" destOrd="0" presId="urn:microsoft.com/office/officeart/2005/8/layout/cycle7"/>
    <dgm:cxn modelId="{6807CBF5-9517-4B6E-9E6A-FA38DE4D95FF}" type="presParOf" srcId="{1197FA05-0D86-422E-86BD-529F77187DC3}" destId="{94237E8C-758D-4588-9848-612F4BD06B7C}" srcOrd="2" destOrd="0" presId="urn:microsoft.com/office/officeart/2005/8/layout/cycle7"/>
    <dgm:cxn modelId="{B6D96F9A-2B09-47B0-98B1-D748848212FF}" type="presParOf" srcId="{1197FA05-0D86-422E-86BD-529F77187DC3}" destId="{85B446C3-52F9-4616-9DCD-8D25C53B0ECF}" srcOrd="3" destOrd="0" presId="urn:microsoft.com/office/officeart/2005/8/layout/cycle7"/>
    <dgm:cxn modelId="{D1B89B6E-C908-4B77-A6CA-7F28704E5588}" type="presParOf" srcId="{85B446C3-52F9-4616-9DCD-8D25C53B0ECF}" destId="{C14AAC81-56F6-48C7-9EB8-8A29B6FDAF5D}" srcOrd="0" destOrd="0" presId="urn:microsoft.com/office/officeart/2005/8/layout/cycle7"/>
    <dgm:cxn modelId="{68E9893E-C35D-42EC-87D5-56EB7D6846D1}" type="presParOf" srcId="{1197FA05-0D86-422E-86BD-529F77187DC3}" destId="{775D3D01-EFB9-47FC-9A90-4CE242899D95}" srcOrd="4" destOrd="0" presId="urn:microsoft.com/office/officeart/2005/8/layout/cycle7"/>
    <dgm:cxn modelId="{112AAFB8-3EC8-4939-B1F6-AD2AB892A2E0}" type="presParOf" srcId="{1197FA05-0D86-422E-86BD-529F77187DC3}" destId="{F4213E0F-B153-4197-95EA-EFE5A9BFEBE6}" srcOrd="5" destOrd="0" presId="urn:microsoft.com/office/officeart/2005/8/layout/cycle7"/>
    <dgm:cxn modelId="{006175C9-1EDF-472D-A8A4-CACC0030CFA9}" type="presParOf" srcId="{F4213E0F-B153-4197-95EA-EFE5A9BFEBE6}" destId="{07F679B7-0FEF-4747-B49C-5A9C2867A77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D43C0C-3A13-4425-9903-7C718E02CE1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455E63-7021-44E0-82D7-03165773C93F}">
      <dgm:prSet phldrT="[Text]"/>
      <dgm:spPr/>
      <dgm:t>
        <a:bodyPr/>
        <a:lstStyle/>
        <a:p>
          <a:r>
            <a:rPr lang="fr-FR" dirty="0" smtClean="0"/>
            <a:t>Workshop on national </a:t>
          </a:r>
          <a:r>
            <a:rPr lang="fr-FR" dirty="0" err="1" smtClean="0"/>
            <a:t>experiences</a:t>
          </a:r>
          <a:r>
            <a:rPr lang="fr-FR" dirty="0" smtClean="0"/>
            <a:t> </a:t>
          </a:r>
          <a:r>
            <a:rPr lang="fr-FR" dirty="0" err="1" smtClean="0"/>
            <a:t>December</a:t>
          </a:r>
          <a:r>
            <a:rPr lang="fr-FR" dirty="0" smtClean="0"/>
            <a:t> 5</a:t>
          </a:r>
          <a:endParaRPr lang="en-GB" dirty="0"/>
        </a:p>
      </dgm:t>
    </dgm:pt>
    <dgm:pt modelId="{406E1232-5C10-4FEB-87F5-FFCADE15B5E1}" type="parTrans" cxnId="{C4955F8A-2693-422D-8368-49E2AA21F4CC}">
      <dgm:prSet/>
      <dgm:spPr/>
      <dgm:t>
        <a:bodyPr/>
        <a:lstStyle/>
        <a:p>
          <a:endParaRPr lang="en-GB"/>
        </a:p>
      </dgm:t>
    </dgm:pt>
    <dgm:pt modelId="{C6195CE7-F0C5-4D7B-822A-EB8A33B69ACA}" type="sibTrans" cxnId="{C4955F8A-2693-422D-8368-49E2AA21F4CC}">
      <dgm:prSet/>
      <dgm:spPr/>
      <dgm:t>
        <a:bodyPr/>
        <a:lstStyle/>
        <a:p>
          <a:endParaRPr lang="en-GB"/>
        </a:p>
      </dgm:t>
    </dgm:pt>
    <dgm:pt modelId="{D1D8F6FC-4505-4697-8102-FBF68180123D}">
      <dgm:prSet phldrT="[Text]"/>
      <dgm:spPr/>
      <dgm:t>
        <a:bodyPr/>
        <a:lstStyle/>
        <a:p>
          <a:r>
            <a:rPr lang="fr-FR" dirty="0" smtClean="0"/>
            <a:t>NAEC Group </a:t>
          </a:r>
          <a:r>
            <a:rPr lang="fr-FR" dirty="0" err="1" smtClean="0"/>
            <a:t>December</a:t>
          </a:r>
          <a:r>
            <a:rPr lang="fr-FR" dirty="0" smtClean="0"/>
            <a:t> 6</a:t>
          </a:r>
          <a:endParaRPr lang="en-GB" dirty="0"/>
        </a:p>
      </dgm:t>
    </dgm:pt>
    <dgm:pt modelId="{BC569C9C-8322-4C35-8873-AA3054CD9397}" type="parTrans" cxnId="{F2BE8E1F-87A6-41D0-92C8-F6A67CA555BC}">
      <dgm:prSet/>
      <dgm:spPr/>
      <dgm:t>
        <a:bodyPr/>
        <a:lstStyle/>
        <a:p>
          <a:endParaRPr lang="en-GB"/>
        </a:p>
      </dgm:t>
    </dgm:pt>
    <dgm:pt modelId="{7EA69FC1-A73F-4BCF-B596-3E587F83B900}" type="sibTrans" cxnId="{F2BE8E1F-87A6-41D0-92C8-F6A67CA555BC}">
      <dgm:prSet/>
      <dgm:spPr/>
      <dgm:t>
        <a:bodyPr/>
        <a:lstStyle/>
        <a:p>
          <a:endParaRPr lang="en-GB"/>
        </a:p>
      </dgm:t>
    </dgm:pt>
    <dgm:pt modelId="{0929B4F3-8F0B-44CF-869D-72353B643B89}">
      <dgm:prSet phldrT="[Text]"/>
      <dgm:spPr/>
      <dgm:t>
        <a:bodyPr/>
        <a:lstStyle/>
        <a:p>
          <a:r>
            <a:rPr lang="fr-FR" dirty="0" smtClean="0"/>
            <a:t>NAEC Group </a:t>
          </a:r>
          <a:r>
            <a:rPr lang="fr-FR" dirty="0" err="1" smtClean="0"/>
            <a:t>February</a:t>
          </a:r>
          <a:r>
            <a:rPr lang="fr-FR" dirty="0" smtClean="0"/>
            <a:t> 7</a:t>
          </a:r>
          <a:endParaRPr lang="en-GB" dirty="0"/>
        </a:p>
      </dgm:t>
    </dgm:pt>
    <dgm:pt modelId="{75ABF3D7-0CF1-48FD-976A-B457972B9532}" type="parTrans" cxnId="{E9785832-4301-4508-A687-054C69EF4F53}">
      <dgm:prSet/>
      <dgm:spPr/>
      <dgm:t>
        <a:bodyPr/>
        <a:lstStyle/>
        <a:p>
          <a:endParaRPr lang="en-GB"/>
        </a:p>
      </dgm:t>
    </dgm:pt>
    <dgm:pt modelId="{D829645C-4A18-45DD-A536-28077A1EBC49}" type="sibTrans" cxnId="{E9785832-4301-4508-A687-054C69EF4F53}">
      <dgm:prSet/>
      <dgm:spPr/>
      <dgm:t>
        <a:bodyPr/>
        <a:lstStyle/>
        <a:p>
          <a:endParaRPr lang="en-GB"/>
        </a:p>
      </dgm:t>
    </dgm:pt>
    <dgm:pt modelId="{FD02DF07-030B-4277-9846-6E77D5CA262B}">
      <dgm:prSet phldrT="[Text]"/>
      <dgm:spPr/>
      <dgm:t>
        <a:bodyPr/>
        <a:lstStyle/>
        <a:p>
          <a:r>
            <a:rPr lang="fr-FR" dirty="0" smtClean="0"/>
            <a:t>Discussion in Council in March</a:t>
          </a:r>
          <a:endParaRPr lang="en-GB" dirty="0"/>
        </a:p>
      </dgm:t>
    </dgm:pt>
    <dgm:pt modelId="{F327517C-CC2C-488A-A829-B24AD9D3A2D8}" type="parTrans" cxnId="{D6C18191-9B11-4C5D-B9FA-3ABC5FF11AA7}">
      <dgm:prSet/>
      <dgm:spPr/>
      <dgm:t>
        <a:bodyPr/>
        <a:lstStyle/>
        <a:p>
          <a:endParaRPr lang="en-GB"/>
        </a:p>
      </dgm:t>
    </dgm:pt>
    <dgm:pt modelId="{F1DB3A54-A1B5-4EF1-BA25-C1FE6AAAF2FE}" type="sibTrans" cxnId="{D6C18191-9B11-4C5D-B9FA-3ABC5FF11AA7}">
      <dgm:prSet/>
      <dgm:spPr/>
      <dgm:t>
        <a:bodyPr/>
        <a:lstStyle/>
        <a:p>
          <a:endParaRPr lang="en-GB"/>
        </a:p>
      </dgm:t>
    </dgm:pt>
    <dgm:pt modelId="{7C1EBB42-D05D-4442-A12E-3FA20C9F3DF4}">
      <dgm:prSet phldrT="[Text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 </a:t>
          </a:r>
          <a:r>
            <a:rPr lang="fr-FR" dirty="0" smtClean="0">
              <a:solidFill>
                <a:schemeClr val="tx1">
                  <a:lumMod val="50000"/>
                </a:schemeClr>
              </a:solidFill>
            </a:rPr>
            <a:t>2014 MCM </a:t>
          </a:r>
        </a:p>
        <a:p>
          <a:r>
            <a:rPr lang="fr-FR" dirty="0" smtClean="0">
              <a:solidFill>
                <a:schemeClr val="tx1">
                  <a:lumMod val="50000"/>
                </a:schemeClr>
              </a:solidFill>
            </a:rPr>
            <a:t>« </a:t>
          </a:r>
          <a:r>
            <a:rPr lang="fr-FR" dirty="0" err="1" smtClean="0">
              <a:solidFill>
                <a:schemeClr val="tx1">
                  <a:lumMod val="50000"/>
                </a:schemeClr>
              </a:solidFill>
            </a:rPr>
            <a:t>Elements</a:t>
          </a:r>
          <a:endParaRPr lang="fr-FR" dirty="0" smtClean="0">
            <a:solidFill>
              <a:schemeClr val="tx1">
                <a:lumMod val="50000"/>
              </a:schemeClr>
            </a:solidFill>
          </a:endParaRPr>
        </a:p>
        <a:p>
          <a:r>
            <a:rPr lang="fr-FR" dirty="0" smtClean="0">
              <a:solidFill>
                <a:schemeClr val="tx1">
                  <a:lumMod val="50000"/>
                </a:schemeClr>
              </a:solidFill>
            </a:rPr>
            <a:t>of a</a:t>
          </a:r>
        </a:p>
        <a:p>
          <a:r>
            <a:rPr lang="fr-FR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fr-FR" dirty="0" err="1" smtClean="0">
              <a:solidFill>
                <a:schemeClr val="tx1">
                  <a:lumMod val="50000"/>
                </a:schemeClr>
              </a:solidFill>
            </a:rPr>
            <a:t>Synthesis</a:t>
          </a:r>
          <a:r>
            <a:rPr lang="fr-FR" dirty="0" smtClean="0">
              <a:solidFill>
                <a:schemeClr val="tx1">
                  <a:lumMod val="50000"/>
                </a:schemeClr>
              </a:solidFill>
            </a:rPr>
            <a:t> »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5CB575DE-9F97-4DE7-9459-98BF397BA733}" type="parTrans" cxnId="{5F901DA0-A152-47DD-9E0F-21F22C059CA9}">
      <dgm:prSet/>
      <dgm:spPr/>
      <dgm:t>
        <a:bodyPr/>
        <a:lstStyle/>
        <a:p>
          <a:endParaRPr lang="en-GB"/>
        </a:p>
      </dgm:t>
    </dgm:pt>
    <dgm:pt modelId="{F8E181A8-5FAF-40D2-AC50-04EDED6F55D3}" type="sibTrans" cxnId="{5F901DA0-A152-47DD-9E0F-21F22C059CA9}">
      <dgm:prSet/>
      <dgm:spPr/>
      <dgm:t>
        <a:bodyPr/>
        <a:lstStyle/>
        <a:p>
          <a:endParaRPr lang="en-GB"/>
        </a:p>
      </dgm:t>
    </dgm:pt>
    <dgm:pt modelId="{E661095B-2D6F-487F-9E6F-6F4C19A1D0EE}" type="pres">
      <dgm:prSet presAssocID="{E3D43C0C-3A13-4425-9903-7C718E02CE13}" presName="Name0" presStyleCnt="0">
        <dgm:presLayoutVars>
          <dgm:dir/>
          <dgm:animLvl val="lvl"/>
          <dgm:resizeHandles val="exact"/>
        </dgm:presLayoutVars>
      </dgm:prSet>
      <dgm:spPr/>
    </dgm:pt>
    <dgm:pt modelId="{1A3603B2-A5D9-4F57-B8A9-5280977DA2FA}" type="pres">
      <dgm:prSet presAssocID="{20455E63-7021-44E0-82D7-03165773C93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1539F0-73C8-4258-A8D2-BBDD21500100}" type="pres">
      <dgm:prSet presAssocID="{C6195CE7-F0C5-4D7B-822A-EB8A33B69ACA}" presName="parTxOnlySpace" presStyleCnt="0"/>
      <dgm:spPr/>
    </dgm:pt>
    <dgm:pt modelId="{EBEF6992-0A57-48BD-BEA0-7B961D9DB635}" type="pres">
      <dgm:prSet presAssocID="{D1D8F6FC-4505-4697-8102-FBF68180123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EF1EF3-1001-4FD3-AFBF-93E0509DA234}" type="pres">
      <dgm:prSet presAssocID="{7EA69FC1-A73F-4BCF-B596-3E587F83B900}" presName="parTxOnlySpace" presStyleCnt="0"/>
      <dgm:spPr/>
    </dgm:pt>
    <dgm:pt modelId="{C9ECC724-9594-469E-BAA7-1FA948DFE8A0}" type="pres">
      <dgm:prSet presAssocID="{0929B4F3-8F0B-44CF-869D-72353B643B8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11E098-9FAF-4E42-9C87-D3C937AA3271}" type="pres">
      <dgm:prSet presAssocID="{D829645C-4A18-45DD-A536-28077A1EBC49}" presName="parTxOnlySpace" presStyleCnt="0"/>
      <dgm:spPr/>
    </dgm:pt>
    <dgm:pt modelId="{20B996F4-41C4-4E2D-ACB8-0EAEA64C4831}" type="pres">
      <dgm:prSet presAssocID="{FD02DF07-030B-4277-9846-6E77D5CA262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8B186B-02B5-487E-8D62-3822C6FD5B19}" type="pres">
      <dgm:prSet presAssocID="{F1DB3A54-A1B5-4EF1-BA25-C1FE6AAAF2FE}" presName="parTxOnlySpace" presStyleCnt="0"/>
      <dgm:spPr/>
    </dgm:pt>
    <dgm:pt modelId="{05273F6F-F368-451D-AB97-6513FC2F134B}" type="pres">
      <dgm:prSet presAssocID="{7C1EBB42-D05D-4442-A12E-3FA20C9F3DF4}" presName="parTxOnly" presStyleLbl="node1" presStyleIdx="4" presStyleCnt="5" custScaleX="104537" custScaleY="531944" custLinFactNeighborY="42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955F8A-2693-422D-8368-49E2AA21F4CC}" srcId="{E3D43C0C-3A13-4425-9903-7C718E02CE13}" destId="{20455E63-7021-44E0-82D7-03165773C93F}" srcOrd="0" destOrd="0" parTransId="{406E1232-5C10-4FEB-87F5-FFCADE15B5E1}" sibTransId="{C6195CE7-F0C5-4D7B-822A-EB8A33B69ACA}"/>
    <dgm:cxn modelId="{5F901DA0-A152-47DD-9E0F-21F22C059CA9}" srcId="{E3D43C0C-3A13-4425-9903-7C718E02CE13}" destId="{7C1EBB42-D05D-4442-A12E-3FA20C9F3DF4}" srcOrd="4" destOrd="0" parTransId="{5CB575DE-9F97-4DE7-9459-98BF397BA733}" sibTransId="{F8E181A8-5FAF-40D2-AC50-04EDED6F55D3}"/>
    <dgm:cxn modelId="{554E4971-004A-4BB0-AC42-A77C6ED06853}" type="presOf" srcId="{D1D8F6FC-4505-4697-8102-FBF68180123D}" destId="{EBEF6992-0A57-48BD-BEA0-7B961D9DB635}" srcOrd="0" destOrd="0" presId="urn:microsoft.com/office/officeart/2005/8/layout/chevron1"/>
    <dgm:cxn modelId="{ABC4E518-07A5-467E-8BCA-B47981833EFF}" type="presOf" srcId="{0929B4F3-8F0B-44CF-869D-72353B643B89}" destId="{C9ECC724-9594-469E-BAA7-1FA948DFE8A0}" srcOrd="0" destOrd="0" presId="urn:microsoft.com/office/officeart/2005/8/layout/chevron1"/>
    <dgm:cxn modelId="{618F37BF-BC8E-4E4C-9F98-F41EB162224D}" type="presOf" srcId="{FD02DF07-030B-4277-9846-6E77D5CA262B}" destId="{20B996F4-41C4-4E2D-ACB8-0EAEA64C4831}" srcOrd="0" destOrd="0" presId="urn:microsoft.com/office/officeart/2005/8/layout/chevron1"/>
    <dgm:cxn modelId="{F2BE8E1F-87A6-41D0-92C8-F6A67CA555BC}" srcId="{E3D43C0C-3A13-4425-9903-7C718E02CE13}" destId="{D1D8F6FC-4505-4697-8102-FBF68180123D}" srcOrd="1" destOrd="0" parTransId="{BC569C9C-8322-4C35-8873-AA3054CD9397}" sibTransId="{7EA69FC1-A73F-4BCF-B596-3E587F83B900}"/>
    <dgm:cxn modelId="{4C455812-7788-43BD-AB63-E33304CD139F}" type="presOf" srcId="{20455E63-7021-44E0-82D7-03165773C93F}" destId="{1A3603B2-A5D9-4F57-B8A9-5280977DA2FA}" srcOrd="0" destOrd="0" presId="urn:microsoft.com/office/officeart/2005/8/layout/chevron1"/>
    <dgm:cxn modelId="{266F89BA-4635-44E2-9F1A-9BEB58263C14}" type="presOf" srcId="{7C1EBB42-D05D-4442-A12E-3FA20C9F3DF4}" destId="{05273F6F-F368-451D-AB97-6513FC2F134B}" srcOrd="0" destOrd="0" presId="urn:microsoft.com/office/officeart/2005/8/layout/chevron1"/>
    <dgm:cxn modelId="{E9785832-4301-4508-A687-054C69EF4F53}" srcId="{E3D43C0C-3A13-4425-9903-7C718E02CE13}" destId="{0929B4F3-8F0B-44CF-869D-72353B643B89}" srcOrd="2" destOrd="0" parTransId="{75ABF3D7-0CF1-48FD-976A-B457972B9532}" sibTransId="{D829645C-4A18-45DD-A536-28077A1EBC49}"/>
    <dgm:cxn modelId="{D6C18191-9B11-4C5D-B9FA-3ABC5FF11AA7}" srcId="{E3D43C0C-3A13-4425-9903-7C718E02CE13}" destId="{FD02DF07-030B-4277-9846-6E77D5CA262B}" srcOrd="3" destOrd="0" parTransId="{F327517C-CC2C-488A-A829-B24AD9D3A2D8}" sibTransId="{F1DB3A54-A1B5-4EF1-BA25-C1FE6AAAF2FE}"/>
    <dgm:cxn modelId="{3092C0C8-D7E8-4BEF-ABE2-D3043EB3DD1D}" type="presOf" srcId="{E3D43C0C-3A13-4425-9903-7C718E02CE13}" destId="{E661095B-2D6F-487F-9E6F-6F4C19A1D0EE}" srcOrd="0" destOrd="0" presId="urn:microsoft.com/office/officeart/2005/8/layout/chevron1"/>
    <dgm:cxn modelId="{F34A3536-60E6-4E94-A9AB-B84E43F0FB92}" type="presParOf" srcId="{E661095B-2D6F-487F-9E6F-6F4C19A1D0EE}" destId="{1A3603B2-A5D9-4F57-B8A9-5280977DA2FA}" srcOrd="0" destOrd="0" presId="urn:microsoft.com/office/officeart/2005/8/layout/chevron1"/>
    <dgm:cxn modelId="{2D897439-B45C-43C2-9ACF-74146F69A769}" type="presParOf" srcId="{E661095B-2D6F-487F-9E6F-6F4C19A1D0EE}" destId="{5D1539F0-73C8-4258-A8D2-BBDD21500100}" srcOrd="1" destOrd="0" presId="urn:microsoft.com/office/officeart/2005/8/layout/chevron1"/>
    <dgm:cxn modelId="{25AC9B10-C1CF-4FF6-B370-BAD7A5389FC0}" type="presParOf" srcId="{E661095B-2D6F-487F-9E6F-6F4C19A1D0EE}" destId="{EBEF6992-0A57-48BD-BEA0-7B961D9DB635}" srcOrd="2" destOrd="0" presId="urn:microsoft.com/office/officeart/2005/8/layout/chevron1"/>
    <dgm:cxn modelId="{B56299B6-A44D-4D02-A94C-11AA1074415A}" type="presParOf" srcId="{E661095B-2D6F-487F-9E6F-6F4C19A1D0EE}" destId="{9EEF1EF3-1001-4FD3-AFBF-93E0509DA234}" srcOrd="3" destOrd="0" presId="urn:microsoft.com/office/officeart/2005/8/layout/chevron1"/>
    <dgm:cxn modelId="{8D5C981F-6A66-4DC5-A7CD-A68AF902A4D3}" type="presParOf" srcId="{E661095B-2D6F-487F-9E6F-6F4C19A1D0EE}" destId="{C9ECC724-9594-469E-BAA7-1FA948DFE8A0}" srcOrd="4" destOrd="0" presId="urn:microsoft.com/office/officeart/2005/8/layout/chevron1"/>
    <dgm:cxn modelId="{F688D082-4343-4052-85EF-6DD4374CA6A4}" type="presParOf" srcId="{E661095B-2D6F-487F-9E6F-6F4C19A1D0EE}" destId="{3C11E098-9FAF-4E42-9C87-D3C937AA3271}" srcOrd="5" destOrd="0" presId="urn:microsoft.com/office/officeart/2005/8/layout/chevron1"/>
    <dgm:cxn modelId="{E64FD2A4-3421-415B-BF85-5B56EF7A1447}" type="presParOf" srcId="{E661095B-2D6F-487F-9E6F-6F4C19A1D0EE}" destId="{20B996F4-41C4-4E2D-ACB8-0EAEA64C4831}" srcOrd="6" destOrd="0" presId="urn:microsoft.com/office/officeart/2005/8/layout/chevron1"/>
    <dgm:cxn modelId="{500B5E18-8807-46C3-84C1-1D9CFE4C5149}" type="presParOf" srcId="{E661095B-2D6F-487F-9E6F-6F4C19A1D0EE}" destId="{408B186B-02B5-487E-8D62-3822C6FD5B19}" srcOrd="7" destOrd="0" presId="urn:microsoft.com/office/officeart/2005/8/layout/chevron1"/>
    <dgm:cxn modelId="{722A92AD-416E-47E4-9ECC-2DCD2996F61D}" type="presParOf" srcId="{E661095B-2D6F-487F-9E6F-6F4C19A1D0EE}" destId="{05273F6F-F368-451D-AB97-6513FC2F134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D02187-F7FF-447F-AAC4-78AA2CF38E5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7E72C8-B3FA-43A6-8D0F-E4F6DEC872DC}" type="pres">
      <dgm:prSet presAssocID="{93D02187-F7FF-447F-AAC4-78AA2CF38E5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9058EF18-7BD0-4763-A8E4-0407E6EE10B5}" type="presOf" srcId="{93D02187-F7FF-447F-AAC4-78AA2CF38E5A}" destId="{6A7E72C8-B3FA-43A6-8D0F-E4F6DEC872DC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1BC8C-3348-40DB-B797-D05A01A3CAB5}">
      <dsp:nvSpPr>
        <dsp:cNvPr id="0" name=""/>
        <dsp:cNvSpPr/>
      </dsp:nvSpPr>
      <dsp:spPr>
        <a:xfrm>
          <a:off x="1921718" y="222902"/>
          <a:ext cx="4423765" cy="153631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2FD54-527B-4492-A2B1-097D22FF0FF1}">
      <dsp:nvSpPr>
        <dsp:cNvPr id="0" name=""/>
        <dsp:cNvSpPr/>
      </dsp:nvSpPr>
      <dsp:spPr>
        <a:xfrm>
          <a:off x="3711800" y="3984818"/>
          <a:ext cx="857318" cy="548684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9114A8-F80F-4344-809B-B3BF37A23C1C}">
      <dsp:nvSpPr>
        <dsp:cNvPr id="0" name=""/>
        <dsp:cNvSpPr/>
      </dsp:nvSpPr>
      <dsp:spPr>
        <a:xfrm>
          <a:off x="2082894" y="4423765"/>
          <a:ext cx="4115130" cy="102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900" kern="1200" dirty="0" smtClean="0">
              <a:latin typeface="Arial Narrow" pitchFamily="34" charset="0"/>
              <a:cs typeface="Arial" pitchFamily="34" charset="0"/>
            </a:rPr>
            <a:t>Enable governments to </a:t>
          </a:r>
          <a:r>
            <a:rPr lang="en-GB" altLang="zh-CN" sz="1900" b="1" kern="1200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rPr>
            <a:t>identify, prioritise and combine reforms</a:t>
          </a:r>
          <a:r>
            <a:rPr lang="en-GB" altLang="zh-CN" sz="1900" kern="1200" dirty="0" smtClean="0">
              <a:solidFill>
                <a:schemeClr val="accent5"/>
              </a:solidFill>
              <a:latin typeface="Arial Narrow" pitchFamily="34" charset="0"/>
              <a:cs typeface="Arial" pitchFamily="34" charset="0"/>
            </a:rPr>
            <a:t> </a:t>
          </a:r>
          <a:r>
            <a:rPr lang="en-GB" altLang="zh-CN" sz="1900" kern="1200" dirty="0" smtClean="0">
              <a:latin typeface="Arial Narrow" pitchFamily="34" charset="0"/>
              <a:cs typeface="Arial" pitchFamily="34" charset="0"/>
            </a:rPr>
            <a:t>to support sustainable, inclusive growth</a:t>
          </a:r>
          <a:endParaRPr lang="en-GB" sz="1900" kern="1200" dirty="0"/>
        </a:p>
      </dsp:txBody>
      <dsp:txXfrm>
        <a:off x="2082894" y="4423765"/>
        <a:ext cx="4115130" cy="1028782"/>
      </dsp:txXfrm>
    </dsp:sp>
    <dsp:sp modelId="{F8DB2BDD-0A84-4DC8-91F3-1142D41A6F39}">
      <dsp:nvSpPr>
        <dsp:cNvPr id="0" name=""/>
        <dsp:cNvSpPr/>
      </dsp:nvSpPr>
      <dsp:spPr>
        <a:xfrm>
          <a:off x="3317877" y="1800203"/>
          <a:ext cx="1543174" cy="154317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400" kern="1200" dirty="0" smtClean="0">
              <a:latin typeface="Arial Narrow" pitchFamily="34" charset="0"/>
              <a:cs typeface="Arial" pitchFamily="34" charset="0"/>
            </a:rPr>
            <a:t>Recognise the importance of economic </a:t>
          </a:r>
          <a:r>
            <a:rPr lang="en-GB" altLang="zh-CN" sz="1400" b="1" kern="1200" dirty="0" smtClean="0">
              <a:latin typeface="Arial Narrow" pitchFamily="34" charset="0"/>
              <a:cs typeface="Arial" pitchFamily="34" charset="0"/>
            </a:rPr>
            <a:t>growth as a means </a:t>
          </a:r>
          <a:r>
            <a:rPr lang="en-GB" altLang="zh-CN" sz="1400" kern="1200" dirty="0" smtClean="0">
              <a:latin typeface="Arial Narrow" pitchFamily="34" charset="0"/>
              <a:cs typeface="Arial" pitchFamily="34" charset="0"/>
            </a:rPr>
            <a:t>of policy-making</a:t>
          </a:r>
          <a:endParaRPr lang="en-GB" sz="1400" kern="1200" dirty="0"/>
        </a:p>
      </dsp:txBody>
      <dsp:txXfrm>
        <a:off x="3543870" y="2026196"/>
        <a:ext cx="1091188" cy="1091188"/>
      </dsp:txXfrm>
    </dsp:sp>
    <dsp:sp modelId="{79207CDC-068C-4A7A-A453-086801C7AA9C}">
      <dsp:nvSpPr>
        <dsp:cNvPr id="0" name=""/>
        <dsp:cNvSpPr/>
      </dsp:nvSpPr>
      <dsp:spPr>
        <a:xfrm>
          <a:off x="2556791" y="401050"/>
          <a:ext cx="1543174" cy="1543174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400" kern="1200" dirty="0" smtClean="0">
              <a:latin typeface="Arial Narrow" pitchFamily="34" charset="0"/>
              <a:cs typeface="Arial" pitchFamily="34" charset="0"/>
            </a:rPr>
            <a:t>Identify areas where OECD </a:t>
          </a:r>
          <a:r>
            <a:rPr lang="en-GB" altLang="zh-CN" sz="1400" b="1" kern="1200" dirty="0" smtClean="0">
              <a:latin typeface="Arial Narrow" pitchFamily="34" charset="0"/>
              <a:cs typeface="Arial" pitchFamily="34" charset="0"/>
            </a:rPr>
            <a:t>analytical frameworks </a:t>
          </a:r>
          <a:r>
            <a:rPr lang="en-GB" altLang="zh-CN" sz="1400" kern="1200" dirty="0" smtClean="0">
              <a:latin typeface="Arial Narrow" pitchFamily="34" charset="0"/>
              <a:cs typeface="Arial" pitchFamily="34" charset="0"/>
            </a:rPr>
            <a:t>need to be </a:t>
          </a:r>
          <a:r>
            <a:rPr lang="en-GB" altLang="zh-CN" sz="1400" b="1" kern="1200" dirty="0" smtClean="0">
              <a:latin typeface="Arial Narrow" pitchFamily="34" charset="0"/>
              <a:cs typeface="Arial" pitchFamily="34" charset="0"/>
            </a:rPr>
            <a:t>adjusted or complemented</a:t>
          </a:r>
          <a:endParaRPr lang="en-GB" sz="1400" kern="1200" dirty="0"/>
        </a:p>
      </dsp:txBody>
      <dsp:txXfrm>
        <a:off x="2782784" y="627043"/>
        <a:ext cx="1091188" cy="1091188"/>
      </dsp:txXfrm>
    </dsp:sp>
    <dsp:sp modelId="{4641FA13-F88E-4289-A0E2-52308BAF79BE}">
      <dsp:nvSpPr>
        <dsp:cNvPr id="0" name=""/>
        <dsp:cNvSpPr/>
      </dsp:nvSpPr>
      <dsp:spPr>
        <a:xfrm>
          <a:off x="4037948" y="401038"/>
          <a:ext cx="1543174" cy="154317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43000"/>
                <a:satMod val="165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tint val="83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CN" sz="1400" b="1" kern="1200" dirty="0" smtClean="0">
              <a:latin typeface="Arial Narrow" pitchFamily="34" charset="0"/>
              <a:cs typeface="Arial" pitchFamily="34" charset="0"/>
            </a:rPr>
            <a:t>Improve our understanding </a:t>
          </a:r>
          <a:r>
            <a:rPr lang="en-GB" altLang="zh-CN" sz="1400" kern="1200" dirty="0" smtClean="0">
              <a:latin typeface="Arial Narrow" pitchFamily="34" charset="0"/>
              <a:cs typeface="Arial" pitchFamily="34" charset="0"/>
            </a:rPr>
            <a:t>of the global economy and associated policy challenges</a:t>
          </a:r>
          <a:endParaRPr lang="en-GB" sz="1400" kern="1200" dirty="0"/>
        </a:p>
      </dsp:txBody>
      <dsp:txXfrm>
        <a:off x="4263941" y="627031"/>
        <a:ext cx="1091188" cy="1091188"/>
      </dsp:txXfrm>
    </dsp:sp>
    <dsp:sp modelId="{0FBF656D-D214-47AD-82D9-4449EB9F8A61}">
      <dsp:nvSpPr>
        <dsp:cNvPr id="0" name=""/>
        <dsp:cNvSpPr/>
      </dsp:nvSpPr>
      <dsp:spPr>
        <a:xfrm>
          <a:off x="1716250" y="47658"/>
          <a:ext cx="4800985" cy="38407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CAF66-D195-4273-ADE7-80752DC4A22D}">
      <dsp:nvSpPr>
        <dsp:cNvPr id="0" name=""/>
        <dsp:cNvSpPr/>
      </dsp:nvSpPr>
      <dsp:spPr>
        <a:xfrm rot="5400000">
          <a:off x="366692" y="1603169"/>
          <a:ext cx="1098511" cy="1827899"/>
        </a:xfrm>
        <a:prstGeom prst="corner">
          <a:avLst>
            <a:gd name="adj1" fmla="val 16120"/>
            <a:gd name="adj2" fmla="val 16110"/>
          </a:avLst>
        </a:prstGeom>
        <a:solidFill>
          <a:schemeClr val="accent5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A1BD9-9488-4327-B22F-515E22B5E04B}">
      <dsp:nvSpPr>
        <dsp:cNvPr id="0" name=""/>
        <dsp:cNvSpPr/>
      </dsp:nvSpPr>
      <dsp:spPr>
        <a:xfrm>
          <a:off x="183323" y="2149317"/>
          <a:ext cx="1650237" cy="144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/>
              </a:solidFill>
              <a:latin typeface="Arial Narrow" pitchFamily="34" charset="0"/>
            </a:rPr>
            <a:t>Revisiting some of the fundamental assumptions </a:t>
          </a:r>
          <a:r>
            <a:rPr lang="en-US" sz="1600" kern="1200" dirty="0" smtClean="0">
              <a:latin typeface="Arial Narrow" pitchFamily="34" charset="0"/>
            </a:rPr>
            <a:t>about the functioning of the economy</a:t>
          </a:r>
          <a:endParaRPr lang="en-GB" sz="1600" kern="1200" dirty="0"/>
        </a:p>
      </dsp:txBody>
      <dsp:txXfrm>
        <a:off x="183323" y="2149317"/>
        <a:ext cx="1650237" cy="1446530"/>
      </dsp:txXfrm>
    </dsp:sp>
    <dsp:sp modelId="{CCB4065D-3058-4F53-B1E9-BD6666F3280A}">
      <dsp:nvSpPr>
        <dsp:cNvPr id="0" name=""/>
        <dsp:cNvSpPr/>
      </dsp:nvSpPr>
      <dsp:spPr>
        <a:xfrm>
          <a:off x="1522195" y="1468597"/>
          <a:ext cx="311365" cy="311365"/>
        </a:xfrm>
        <a:prstGeom prst="triangle">
          <a:avLst>
            <a:gd name="adj" fmla="val 100000"/>
          </a:avLst>
        </a:prstGeom>
        <a:solidFill>
          <a:schemeClr val="accent5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AC6C3-3F82-427F-B775-57F5FB559641}">
      <dsp:nvSpPr>
        <dsp:cNvPr id="0" name=""/>
        <dsp:cNvSpPr/>
      </dsp:nvSpPr>
      <dsp:spPr>
        <a:xfrm rot="5400000">
          <a:off x="2386905" y="1103266"/>
          <a:ext cx="1098511" cy="1827899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70DFF-C430-44F8-8AA2-B0BD43D8F3F4}">
      <dsp:nvSpPr>
        <dsp:cNvPr id="0" name=""/>
        <dsp:cNvSpPr/>
      </dsp:nvSpPr>
      <dsp:spPr>
        <a:xfrm>
          <a:off x="2203536" y="1649414"/>
          <a:ext cx="1650237" cy="144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 Narrow" pitchFamily="34" charset="0"/>
            </a:rPr>
            <a:t>Looking at the </a:t>
          </a:r>
          <a:r>
            <a:rPr lang="en-US" sz="1600" b="1" kern="1200" dirty="0" smtClean="0">
              <a:solidFill>
                <a:schemeClr val="accent6"/>
              </a:solidFill>
              <a:latin typeface="Arial Narrow" pitchFamily="34" charset="0"/>
            </a:rPr>
            <a:t>limitations</a:t>
          </a:r>
          <a:r>
            <a:rPr lang="en-US" sz="1600" kern="1200" dirty="0" smtClean="0">
              <a:solidFill>
                <a:schemeClr val="accent6"/>
              </a:solidFill>
              <a:latin typeface="Arial Narrow" pitchFamily="34" charset="0"/>
            </a:rPr>
            <a:t> and </a:t>
          </a:r>
          <a:r>
            <a:rPr lang="en-US" sz="1600" b="1" kern="1200" dirty="0" smtClean="0">
              <a:solidFill>
                <a:schemeClr val="accent6"/>
              </a:solidFill>
              <a:latin typeface="Arial Narrow" pitchFamily="34" charset="0"/>
            </a:rPr>
            <a:t>extending the capabilities</a:t>
          </a:r>
          <a:r>
            <a:rPr lang="en-US" sz="1600" kern="1200" dirty="0" smtClean="0">
              <a:solidFill>
                <a:schemeClr val="accent6"/>
              </a:solidFill>
              <a:latin typeface="Arial Narrow" pitchFamily="34" charset="0"/>
            </a:rPr>
            <a:t> </a:t>
          </a:r>
          <a:r>
            <a:rPr lang="en-US" sz="1600" kern="1200" dirty="0" smtClean="0">
              <a:latin typeface="Arial Narrow" pitchFamily="34" charset="0"/>
            </a:rPr>
            <a:t>of existing tools for structural analysis</a:t>
          </a:r>
          <a:endParaRPr lang="en-GB" sz="1600" kern="1200" dirty="0"/>
        </a:p>
      </dsp:txBody>
      <dsp:txXfrm>
        <a:off x="2203536" y="1649414"/>
        <a:ext cx="1650237" cy="1446530"/>
      </dsp:txXfrm>
    </dsp:sp>
    <dsp:sp modelId="{7CC10F84-A56C-434C-97FB-1817136327E7}">
      <dsp:nvSpPr>
        <dsp:cNvPr id="0" name=""/>
        <dsp:cNvSpPr/>
      </dsp:nvSpPr>
      <dsp:spPr>
        <a:xfrm>
          <a:off x="3542408" y="968694"/>
          <a:ext cx="311365" cy="311365"/>
        </a:xfrm>
        <a:prstGeom prst="triangle">
          <a:avLst>
            <a:gd name="adj" fmla="val 100000"/>
          </a:avLst>
        </a:prstGeom>
        <a:solidFill>
          <a:schemeClr val="accent6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75987-4010-487D-AA14-E960CC87761A}">
      <dsp:nvSpPr>
        <dsp:cNvPr id="0" name=""/>
        <dsp:cNvSpPr/>
      </dsp:nvSpPr>
      <dsp:spPr>
        <a:xfrm rot="5400000">
          <a:off x="4407119" y="603362"/>
          <a:ext cx="1098511" cy="182789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12E07-A54A-4B49-9621-D87AFC368567}">
      <dsp:nvSpPr>
        <dsp:cNvPr id="0" name=""/>
        <dsp:cNvSpPr/>
      </dsp:nvSpPr>
      <dsp:spPr>
        <a:xfrm>
          <a:off x="4223750" y="1149510"/>
          <a:ext cx="1650237" cy="144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 Narrow" pitchFamily="34" charset="0"/>
            </a:rPr>
            <a:t>Encompassing the idea that 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growth</a:t>
          </a:r>
          <a:r>
            <a:rPr lang="en-US" sz="1600" b="0" kern="1200" dirty="0" smtClean="0">
              <a:latin typeface="Arial Narrow" pitchFamily="34" charset="0"/>
            </a:rPr>
            <a:t> is an important 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means</a:t>
          </a:r>
          <a:r>
            <a:rPr lang="en-US" sz="1600" b="0" kern="1200" dirty="0" smtClean="0">
              <a:latin typeface="Arial Narrow" pitchFamily="34" charset="0"/>
            </a:rPr>
            <a:t> but </a:t>
          </a:r>
          <a:r>
            <a:rPr 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not an end</a:t>
          </a:r>
          <a:r>
            <a:rPr lang="en-US" sz="1600" b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Narrow" pitchFamily="34" charset="0"/>
            </a:rPr>
            <a:t> </a:t>
          </a:r>
          <a:r>
            <a:rPr lang="en-US" sz="1600" b="0" kern="1200" dirty="0" smtClean="0">
              <a:latin typeface="Arial Narrow" pitchFamily="34" charset="0"/>
            </a:rPr>
            <a:t>of policy making</a:t>
          </a:r>
          <a:endParaRPr lang="en-GB" sz="1600" b="0" kern="1200" dirty="0">
            <a:latin typeface="Arial Narrow" pitchFamily="34" charset="0"/>
          </a:endParaRPr>
        </a:p>
      </dsp:txBody>
      <dsp:txXfrm>
        <a:off x="4223750" y="1149510"/>
        <a:ext cx="1650237" cy="1446530"/>
      </dsp:txXfrm>
    </dsp:sp>
    <dsp:sp modelId="{71C71012-CDE4-499D-ACE1-B98E71D6EB71}">
      <dsp:nvSpPr>
        <dsp:cNvPr id="0" name=""/>
        <dsp:cNvSpPr/>
      </dsp:nvSpPr>
      <dsp:spPr>
        <a:xfrm>
          <a:off x="5562622" y="468790"/>
          <a:ext cx="311365" cy="311365"/>
        </a:xfrm>
        <a:prstGeom prst="triangle">
          <a:avLst>
            <a:gd name="adj" fmla="val 10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2B7E-7366-47E6-A784-0DE921E4C49B}">
      <dsp:nvSpPr>
        <dsp:cNvPr id="0" name=""/>
        <dsp:cNvSpPr/>
      </dsp:nvSpPr>
      <dsp:spPr>
        <a:xfrm rot="5400000">
          <a:off x="6427332" y="103458"/>
          <a:ext cx="1098511" cy="182789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03D3A-D3E0-4D53-A7CB-4973DEABC030}">
      <dsp:nvSpPr>
        <dsp:cNvPr id="0" name=""/>
        <dsp:cNvSpPr/>
      </dsp:nvSpPr>
      <dsp:spPr>
        <a:xfrm>
          <a:off x="6243963" y="649606"/>
          <a:ext cx="1650237" cy="1446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3"/>
              </a:solidFill>
              <a:latin typeface="Arial Narrow" pitchFamily="34" charset="0"/>
            </a:rPr>
            <a:t>Investigating new economic thinking</a:t>
          </a:r>
          <a:r>
            <a:rPr lang="en-US" sz="1600" kern="1200" dirty="0" smtClean="0">
              <a:solidFill>
                <a:schemeClr val="accent3"/>
              </a:solidFill>
              <a:latin typeface="Arial Narrow" pitchFamily="34" charset="0"/>
            </a:rPr>
            <a:t> </a:t>
          </a:r>
          <a:r>
            <a:rPr lang="en-US" sz="1600" kern="1200" dirty="0" smtClean="0">
              <a:latin typeface="Arial Narrow" pitchFamily="34" charset="0"/>
            </a:rPr>
            <a:t>to find more effective tools</a:t>
          </a:r>
          <a:endParaRPr lang="en-GB" sz="1600" kern="1200" dirty="0"/>
        </a:p>
      </dsp:txBody>
      <dsp:txXfrm>
        <a:off x="6243963" y="649606"/>
        <a:ext cx="1650237" cy="1446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F3814-0A0C-4853-B3D0-1E884BE4DB01}">
      <dsp:nvSpPr>
        <dsp:cNvPr id="0" name=""/>
        <dsp:cNvSpPr/>
      </dsp:nvSpPr>
      <dsp:spPr>
        <a:xfrm>
          <a:off x="2534" y="0"/>
          <a:ext cx="1520808" cy="2281213"/>
        </a:xfrm>
        <a:prstGeom prst="upArrow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19F15-72E8-45DB-9F9C-16CEFFCF8729}">
      <dsp:nvSpPr>
        <dsp:cNvPr id="0" name=""/>
        <dsp:cNvSpPr/>
      </dsp:nvSpPr>
      <dsp:spPr>
        <a:xfrm>
          <a:off x="1568967" y="0"/>
          <a:ext cx="2580766" cy="22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err="1" smtClean="0">
              <a:latin typeface="+mj-lt"/>
            </a:rPr>
            <a:t>Significant</a:t>
          </a:r>
          <a:r>
            <a:rPr lang="fr-FR" sz="1900" b="1" kern="1200" dirty="0" smtClean="0">
              <a:latin typeface="+mj-lt"/>
            </a:rPr>
            <a:t> </a:t>
          </a:r>
          <a:r>
            <a:rPr lang="fr-FR" sz="1900" b="1" kern="1200" dirty="0" err="1" smtClean="0">
              <a:latin typeface="+mj-lt"/>
            </a:rPr>
            <a:t>rise</a:t>
          </a:r>
          <a:r>
            <a:rPr lang="fr-FR" sz="1900" b="1" kern="1200" dirty="0" smtClean="0">
              <a:latin typeface="+mj-lt"/>
            </a:rPr>
            <a:t> in </a:t>
          </a:r>
          <a:r>
            <a:rPr lang="fr-FR" sz="1900" b="1" kern="1200" dirty="0" err="1" smtClean="0">
              <a:solidFill>
                <a:schemeClr val="accent5"/>
              </a:solidFill>
              <a:latin typeface="+mj-lt"/>
            </a:rPr>
            <a:t>interconnectedness</a:t>
          </a:r>
          <a:r>
            <a:rPr lang="fr-FR" sz="1900" b="1" kern="1200" dirty="0" smtClean="0">
              <a:solidFill>
                <a:schemeClr val="accent5"/>
              </a:solidFill>
              <a:latin typeface="+mj-lt"/>
            </a:rPr>
            <a:t> </a:t>
          </a:r>
          <a:r>
            <a:rPr lang="fr-FR" sz="1900" b="1" kern="1200" dirty="0" smtClean="0">
              <a:latin typeface="+mj-lt"/>
            </a:rPr>
            <a:t>and </a:t>
          </a:r>
          <a:r>
            <a:rPr lang="fr-FR" sz="1900" b="1" kern="1200" dirty="0" err="1" smtClean="0">
              <a:solidFill>
                <a:schemeClr val="accent5"/>
              </a:solidFill>
              <a:latin typeface="+mj-lt"/>
            </a:rPr>
            <a:t>complexity</a:t>
          </a:r>
          <a:r>
            <a:rPr lang="fr-FR" sz="1900" b="1" kern="1200" dirty="0" smtClean="0">
              <a:latin typeface="+mj-lt"/>
            </a:rPr>
            <a:t> </a:t>
          </a:r>
          <a:r>
            <a:rPr lang="fr-FR" sz="1900" kern="1200" dirty="0" smtClean="0">
              <a:latin typeface="+mj-lt"/>
            </a:rPr>
            <a:t>of the global </a:t>
          </a:r>
          <a:r>
            <a:rPr lang="fr-FR" sz="1900" kern="1200" dirty="0" err="1" smtClean="0">
              <a:latin typeface="+mj-lt"/>
            </a:rPr>
            <a:t>economy</a:t>
          </a:r>
          <a:endParaRPr lang="en-GB" sz="1900" kern="1200" dirty="0">
            <a:latin typeface="+mj-lt"/>
          </a:endParaRPr>
        </a:p>
      </dsp:txBody>
      <dsp:txXfrm>
        <a:off x="1568967" y="0"/>
        <a:ext cx="2580766" cy="2281213"/>
      </dsp:txXfrm>
    </dsp:sp>
    <dsp:sp modelId="{04B37C75-C653-4379-8FC0-46A9043D5D3A}">
      <dsp:nvSpPr>
        <dsp:cNvPr id="0" name=""/>
        <dsp:cNvSpPr/>
      </dsp:nvSpPr>
      <dsp:spPr>
        <a:xfrm>
          <a:off x="458777" y="2471314"/>
          <a:ext cx="1520808" cy="2281213"/>
        </a:xfrm>
        <a:prstGeom prst="downArrow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4C2EF-55D6-445F-A763-B481C45E6196}">
      <dsp:nvSpPr>
        <dsp:cNvPr id="0" name=""/>
        <dsp:cNvSpPr/>
      </dsp:nvSpPr>
      <dsp:spPr>
        <a:xfrm>
          <a:off x="2025210" y="2471314"/>
          <a:ext cx="2580766" cy="228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+mj-lt"/>
            </a:rPr>
            <a:t>Limitation of </a:t>
          </a:r>
          <a:r>
            <a:rPr lang="fr-FR" sz="1800" b="1" kern="1200" dirty="0" err="1" smtClean="0">
              <a:latin typeface="+mj-lt"/>
            </a:rPr>
            <a:t>existing</a:t>
          </a:r>
          <a:r>
            <a:rPr lang="fr-FR" sz="1800" b="1" kern="1200" dirty="0" smtClean="0">
              <a:latin typeface="+mj-lt"/>
            </a:rPr>
            <a:t> </a:t>
          </a:r>
          <a:r>
            <a:rPr lang="fr-FR" sz="1800" b="1" kern="1200" dirty="0" err="1" smtClean="0">
              <a:latin typeface="+mj-lt"/>
            </a:rPr>
            <a:t>analytical</a:t>
          </a:r>
          <a:r>
            <a:rPr lang="fr-FR" sz="1800" b="1" kern="1200" dirty="0" smtClean="0">
              <a:latin typeface="+mj-lt"/>
            </a:rPr>
            <a:t> </a:t>
          </a:r>
          <a:r>
            <a:rPr lang="fr-FR" sz="1800" b="1" kern="1200" dirty="0" err="1" smtClean="0">
              <a:latin typeface="+mj-lt"/>
            </a:rPr>
            <a:t>tools</a:t>
          </a:r>
          <a:r>
            <a:rPr lang="fr-FR" sz="1800" b="1" kern="1200" dirty="0" smtClean="0">
              <a:latin typeface="+mj-lt"/>
            </a:rPr>
            <a:t>, </a:t>
          </a:r>
          <a:r>
            <a:rPr lang="fr-FR" sz="1800" b="1" kern="1200" dirty="0" err="1" smtClean="0">
              <a:latin typeface="+mj-lt"/>
            </a:rPr>
            <a:t>policy</a:t>
          </a:r>
          <a:r>
            <a:rPr lang="fr-FR" sz="1800" b="1" kern="1200" dirty="0" smtClean="0">
              <a:latin typeface="+mj-lt"/>
            </a:rPr>
            <a:t> </a:t>
          </a:r>
          <a:r>
            <a:rPr lang="fr-FR" sz="1800" b="1" kern="1200" dirty="0" err="1" smtClean="0">
              <a:latin typeface="+mj-lt"/>
            </a:rPr>
            <a:t>frameworks</a:t>
          </a:r>
          <a:r>
            <a:rPr lang="fr-FR" sz="1800" b="1" kern="1200" dirty="0" smtClean="0">
              <a:latin typeface="+mj-lt"/>
            </a:rPr>
            <a:t>, and </a:t>
          </a:r>
          <a:r>
            <a:rPr lang="fr-FR" sz="1800" b="1" kern="1200" dirty="0" err="1" smtClean="0">
              <a:latin typeface="+mj-lt"/>
            </a:rPr>
            <a:t>governance</a:t>
          </a:r>
          <a:r>
            <a:rPr lang="fr-FR" sz="1800" b="1" kern="1200" dirty="0" smtClean="0">
              <a:latin typeface="+mj-lt"/>
            </a:rPr>
            <a:t> arrangements </a:t>
          </a:r>
          <a:r>
            <a:rPr lang="fr-FR" sz="1800" kern="1200" dirty="0" smtClean="0">
              <a:latin typeface="+mj-lt"/>
            </a:rPr>
            <a:t>to </a:t>
          </a:r>
          <a:r>
            <a:rPr lang="fr-FR" sz="1800" kern="1200" dirty="0" err="1" smtClean="0">
              <a:latin typeface="+mj-lt"/>
            </a:rPr>
            <a:t>address</a:t>
          </a:r>
          <a:r>
            <a:rPr lang="fr-FR" sz="1800" kern="1200" dirty="0" smtClean="0">
              <a:latin typeface="+mj-lt"/>
            </a:rPr>
            <a:t> </a:t>
          </a:r>
          <a:r>
            <a:rPr lang="fr-FR" sz="1800" kern="1200" dirty="0" err="1" smtClean="0">
              <a:latin typeface="+mj-lt"/>
            </a:rPr>
            <a:t>such</a:t>
          </a:r>
          <a:r>
            <a:rPr lang="fr-FR" sz="1800" kern="1200" dirty="0" smtClean="0">
              <a:latin typeface="+mj-lt"/>
            </a:rPr>
            <a:t> </a:t>
          </a:r>
          <a:r>
            <a:rPr lang="fr-FR" sz="1800" kern="1200" dirty="0" err="1" smtClean="0">
              <a:latin typeface="+mj-lt"/>
            </a:rPr>
            <a:t>rise</a:t>
          </a:r>
          <a:endParaRPr lang="en-GB" sz="1800" kern="1200" dirty="0">
            <a:latin typeface="+mj-lt"/>
          </a:endParaRPr>
        </a:p>
      </dsp:txBody>
      <dsp:txXfrm>
        <a:off x="2025210" y="2471314"/>
        <a:ext cx="2580766" cy="2281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1666B-7881-41B5-BDBC-C9D97D7A3F1A}">
      <dsp:nvSpPr>
        <dsp:cNvPr id="0" name=""/>
        <dsp:cNvSpPr/>
      </dsp:nvSpPr>
      <dsp:spPr>
        <a:xfrm rot="5400000">
          <a:off x="384529" y="2250572"/>
          <a:ext cx="1152042" cy="1916973"/>
        </a:xfrm>
        <a:prstGeom prst="corner">
          <a:avLst>
            <a:gd name="adj1" fmla="val 16120"/>
            <a:gd name="adj2" fmla="val 16110"/>
          </a:avLst>
        </a:prstGeom>
        <a:solidFill>
          <a:schemeClr val="accent5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BAEF7-5CBB-4C22-B2C0-2AE62F089731}">
      <dsp:nvSpPr>
        <dsp:cNvPr id="0" name=""/>
        <dsp:cNvSpPr/>
      </dsp:nvSpPr>
      <dsp:spPr>
        <a:xfrm>
          <a:off x="192224" y="2823334"/>
          <a:ext cx="1730654" cy="151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Arial Narrow" pitchFamily="34" charset="0"/>
            </a:rPr>
            <a:t>Look back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atin typeface="Arial Narrow" pitchFamily="34" charset="0"/>
            </a:rPr>
            <a:t>on the crisis </a:t>
          </a:r>
          <a:endParaRPr lang="en-GB" sz="2000" b="0" kern="1200" dirty="0"/>
        </a:p>
      </dsp:txBody>
      <dsp:txXfrm>
        <a:off x="192224" y="2823334"/>
        <a:ext cx="1730654" cy="1517020"/>
      </dsp:txXfrm>
    </dsp:sp>
    <dsp:sp modelId="{BAE650C6-E8B8-4B9E-8ED1-1915C01DF437}">
      <dsp:nvSpPr>
        <dsp:cNvPr id="0" name=""/>
        <dsp:cNvSpPr/>
      </dsp:nvSpPr>
      <dsp:spPr>
        <a:xfrm>
          <a:off x="1596340" y="2109442"/>
          <a:ext cx="326538" cy="326538"/>
        </a:xfrm>
        <a:prstGeom prst="triangle">
          <a:avLst>
            <a:gd name="adj" fmla="val 100000"/>
          </a:avLst>
        </a:prstGeom>
        <a:solidFill>
          <a:schemeClr val="bg1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03BAC-D24C-45ED-8944-8478678B9C28}">
      <dsp:nvSpPr>
        <dsp:cNvPr id="0" name=""/>
        <dsp:cNvSpPr/>
      </dsp:nvSpPr>
      <dsp:spPr>
        <a:xfrm rot="5400000">
          <a:off x="2503188" y="1726308"/>
          <a:ext cx="1152042" cy="1916973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D8F86-A123-4102-B8BC-BEA094AC7030}">
      <dsp:nvSpPr>
        <dsp:cNvPr id="0" name=""/>
        <dsp:cNvSpPr/>
      </dsp:nvSpPr>
      <dsp:spPr>
        <a:xfrm>
          <a:off x="2310883" y="2299070"/>
          <a:ext cx="1730654" cy="151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 Narrow" pitchFamily="34" charset="0"/>
            </a:rPr>
            <a:t>Draw lessons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latin typeface="Arial Narrow" pitchFamily="34" charset="0"/>
            </a:rPr>
            <a:t>in the context of OECD work</a:t>
          </a:r>
          <a:endParaRPr lang="en-GB" sz="1800" b="0" kern="1200" dirty="0"/>
        </a:p>
      </dsp:txBody>
      <dsp:txXfrm>
        <a:off x="2310883" y="2299070"/>
        <a:ext cx="1730654" cy="1517020"/>
      </dsp:txXfrm>
    </dsp:sp>
    <dsp:sp modelId="{8EC949F3-2F2B-448D-96EF-8018D7EAF0AB}">
      <dsp:nvSpPr>
        <dsp:cNvPr id="0" name=""/>
        <dsp:cNvSpPr/>
      </dsp:nvSpPr>
      <dsp:spPr>
        <a:xfrm>
          <a:off x="3714999" y="1585178"/>
          <a:ext cx="326538" cy="326538"/>
        </a:xfrm>
        <a:prstGeom prst="triangle">
          <a:avLst>
            <a:gd name="adj" fmla="val 100000"/>
          </a:avLst>
        </a:prstGeom>
        <a:solidFill>
          <a:schemeClr val="bg1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9A57C-04DF-431C-BC0D-4562545D47AE}">
      <dsp:nvSpPr>
        <dsp:cNvPr id="0" name=""/>
        <dsp:cNvSpPr/>
      </dsp:nvSpPr>
      <dsp:spPr>
        <a:xfrm rot="5400000">
          <a:off x="4621847" y="1202044"/>
          <a:ext cx="1152042" cy="191697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CED57-E959-4E29-A3A5-AE1AE0A41250}">
      <dsp:nvSpPr>
        <dsp:cNvPr id="0" name=""/>
        <dsp:cNvSpPr/>
      </dsp:nvSpPr>
      <dsp:spPr>
        <a:xfrm>
          <a:off x="4429542" y="1774806"/>
          <a:ext cx="1730654" cy="151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 Narrow" pitchFamily="34" charset="0"/>
            </a:rPr>
            <a:t>Revisit</a:t>
          </a:r>
          <a:r>
            <a:rPr lang="en-GB" sz="1800" b="0" kern="1200" dirty="0" smtClean="0">
              <a:latin typeface="Arial Narrow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latin typeface="Arial Narrow" pitchFamily="34" charset="0"/>
            </a:rPr>
            <a:t>policy instruments to guide immediate policy priorities</a:t>
          </a:r>
        </a:p>
      </dsp:txBody>
      <dsp:txXfrm>
        <a:off x="4429542" y="1774806"/>
        <a:ext cx="1730654" cy="1517020"/>
      </dsp:txXfrm>
    </dsp:sp>
    <dsp:sp modelId="{6DADE3F1-5460-411D-BF51-753CDCC1BDEA}">
      <dsp:nvSpPr>
        <dsp:cNvPr id="0" name=""/>
        <dsp:cNvSpPr/>
      </dsp:nvSpPr>
      <dsp:spPr>
        <a:xfrm>
          <a:off x="5833658" y="1060914"/>
          <a:ext cx="326538" cy="326538"/>
        </a:xfrm>
        <a:prstGeom prst="triangle">
          <a:avLst>
            <a:gd name="adj" fmla="val 100000"/>
          </a:avLst>
        </a:prstGeom>
        <a:solidFill>
          <a:schemeClr val="bg1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BE470-0ACB-4074-A377-2282FC3DDE1D}">
      <dsp:nvSpPr>
        <dsp:cNvPr id="0" name=""/>
        <dsp:cNvSpPr/>
      </dsp:nvSpPr>
      <dsp:spPr>
        <a:xfrm rot="5400000">
          <a:off x="6740506" y="677779"/>
          <a:ext cx="1152042" cy="191697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DE5C3-98C2-4C11-B86A-5266FD06AB73}">
      <dsp:nvSpPr>
        <dsp:cNvPr id="0" name=""/>
        <dsp:cNvSpPr/>
      </dsp:nvSpPr>
      <dsp:spPr>
        <a:xfrm>
          <a:off x="6548201" y="1250541"/>
          <a:ext cx="1730654" cy="151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Arial Narrow" pitchFamily="34" charset="0"/>
            </a:rPr>
            <a:t>Explore new </a:t>
          </a:r>
          <a:r>
            <a:rPr lang="fr-FR" sz="1400" b="1" kern="1200" dirty="0" err="1" smtClean="0">
              <a:latin typeface="Arial Narrow" pitchFamily="34" charset="0"/>
            </a:rPr>
            <a:t>economic</a:t>
          </a:r>
          <a:r>
            <a:rPr lang="fr-FR" sz="1400" b="1" kern="1200" dirty="0" smtClean="0">
              <a:latin typeface="Arial Narrow" pitchFamily="34" charset="0"/>
            </a:rPr>
            <a:t> </a:t>
          </a:r>
          <a:r>
            <a:rPr lang="fr-FR" sz="1400" b="1" kern="1200" dirty="0" err="1" smtClean="0">
              <a:latin typeface="Arial Narrow" pitchFamily="34" charset="0"/>
            </a:rPr>
            <a:t>tools</a:t>
          </a:r>
          <a:r>
            <a:rPr lang="fr-FR" sz="1400" b="1" kern="1200" dirty="0" smtClean="0">
              <a:latin typeface="Arial Narrow" pitchFamily="34" charset="0"/>
            </a:rPr>
            <a:t> and </a:t>
          </a:r>
          <a:r>
            <a:rPr lang="fr-FR" sz="1400" b="1" kern="1200" dirty="0" err="1" smtClean="0">
              <a:latin typeface="Arial Narrow" pitchFamily="34" charset="0"/>
            </a:rPr>
            <a:t>approaches</a:t>
          </a:r>
          <a:r>
            <a:rPr lang="fr-FR" sz="1400" b="1" kern="1200" dirty="0" smtClean="0">
              <a:latin typeface="Arial Narrow" pitchFamily="34" charset="0"/>
            </a:rPr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Arial Narrow" pitchFamily="34" charset="0"/>
            </a:rPr>
            <a:t>(</a:t>
          </a:r>
          <a:r>
            <a:rPr lang="fr-FR" sz="1400" b="0" kern="1200" dirty="0" err="1" smtClean="0">
              <a:latin typeface="Arial Narrow" pitchFamily="34" charset="0"/>
            </a:rPr>
            <a:t>behavioural</a:t>
          </a:r>
          <a:r>
            <a:rPr lang="fr-FR" sz="1400" b="0" kern="1200" dirty="0" smtClean="0">
              <a:latin typeface="Arial Narrow" pitchFamily="34" charset="0"/>
            </a:rPr>
            <a:t> and </a:t>
          </a:r>
          <a:r>
            <a:rPr lang="fr-FR" sz="1400" b="0" kern="1200" dirty="0" err="1" smtClean="0">
              <a:latin typeface="Arial Narrow" pitchFamily="34" charset="0"/>
            </a:rPr>
            <a:t>experimental</a:t>
          </a:r>
          <a:r>
            <a:rPr lang="fr-FR" sz="1400" b="0" kern="1200" dirty="0" smtClean="0">
              <a:latin typeface="Arial Narrow" pitchFamily="34" charset="0"/>
            </a:rPr>
            <a:t> </a:t>
          </a:r>
          <a:r>
            <a:rPr lang="fr-FR" sz="1400" b="0" kern="1200" dirty="0" err="1" smtClean="0">
              <a:latin typeface="Arial Narrow" pitchFamily="34" charset="0"/>
            </a:rPr>
            <a:t>economcis</a:t>
          </a:r>
          <a:r>
            <a:rPr lang="fr-FR" sz="1400" b="0" kern="1200" dirty="0" smtClean="0">
              <a:latin typeface="Arial Narrow" pitchFamily="34" charset="0"/>
            </a:rPr>
            <a:t>, </a:t>
          </a:r>
          <a:r>
            <a:rPr lang="fr-FR" sz="1400" b="0" kern="1200" dirty="0" err="1" smtClean="0">
              <a:latin typeface="Arial Narrow" pitchFamily="34" charset="0"/>
            </a:rPr>
            <a:t>complexity</a:t>
          </a:r>
          <a:r>
            <a:rPr lang="fr-FR" sz="1400" b="0" kern="1200" dirty="0" smtClean="0">
              <a:latin typeface="Arial Narrow" pitchFamily="34" charset="0"/>
            </a:rPr>
            <a:t> science, micro-</a:t>
          </a:r>
          <a:r>
            <a:rPr lang="fr-FR" sz="1400" b="0" kern="1200" dirty="0" err="1" smtClean="0">
              <a:latin typeface="Arial Narrow" pitchFamily="34" charset="0"/>
            </a:rPr>
            <a:t>data,etc</a:t>
          </a:r>
          <a:r>
            <a:rPr lang="fr-FR" sz="1400" b="0" kern="1200" dirty="0" smtClean="0">
              <a:latin typeface="Arial Narrow" pitchFamily="34" charset="0"/>
            </a:rPr>
            <a:t>…)</a:t>
          </a:r>
          <a:endParaRPr lang="en-GB" sz="1400" b="0" kern="1200" dirty="0" smtClean="0">
            <a:latin typeface="Arial Narrow" pitchFamily="34" charset="0"/>
          </a:endParaRPr>
        </a:p>
      </dsp:txBody>
      <dsp:txXfrm>
        <a:off x="6548201" y="1250541"/>
        <a:ext cx="1730654" cy="1517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BA319-814D-45EF-A8B4-4DEA9233E90B}">
      <dsp:nvSpPr>
        <dsp:cNvPr id="0" name=""/>
        <dsp:cNvSpPr/>
      </dsp:nvSpPr>
      <dsp:spPr>
        <a:xfrm>
          <a:off x="1887256" y="451905"/>
          <a:ext cx="2274158" cy="1137079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Inequality</a:t>
          </a:r>
          <a:endParaRPr lang="en-GB" sz="2600" kern="1200" dirty="0"/>
        </a:p>
      </dsp:txBody>
      <dsp:txXfrm>
        <a:off x="1920560" y="485209"/>
        <a:ext cx="2207550" cy="1070471"/>
      </dsp:txXfrm>
    </dsp:sp>
    <dsp:sp modelId="{CEDB5185-CD88-47E9-9CD4-A5E9E98C380B}">
      <dsp:nvSpPr>
        <dsp:cNvPr id="0" name=""/>
        <dsp:cNvSpPr/>
      </dsp:nvSpPr>
      <dsp:spPr>
        <a:xfrm rot="3370263">
          <a:off x="3906722" y="2006519"/>
          <a:ext cx="1357962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026115" y="2086114"/>
        <a:ext cx="1119176" cy="238787"/>
      </dsp:txXfrm>
    </dsp:sp>
    <dsp:sp modelId="{94237E8C-758D-4588-9848-612F4BD06B7C}">
      <dsp:nvSpPr>
        <dsp:cNvPr id="0" name=""/>
        <dsp:cNvSpPr/>
      </dsp:nvSpPr>
      <dsp:spPr>
        <a:xfrm>
          <a:off x="3765154" y="3254011"/>
          <a:ext cx="2274158" cy="1137079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Environment</a:t>
          </a:r>
          <a:endParaRPr lang="en-GB" sz="2600" kern="1200" dirty="0"/>
        </a:p>
      </dsp:txBody>
      <dsp:txXfrm>
        <a:off x="3798458" y="3287315"/>
        <a:ext cx="2207550" cy="1070471"/>
      </dsp:txXfrm>
    </dsp:sp>
    <dsp:sp modelId="{85B446C3-52F9-4616-9DCD-8D25C53B0ECF}">
      <dsp:nvSpPr>
        <dsp:cNvPr id="0" name=""/>
        <dsp:cNvSpPr/>
      </dsp:nvSpPr>
      <dsp:spPr>
        <a:xfrm rot="10800000">
          <a:off x="2431680" y="3623562"/>
          <a:ext cx="1185310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551073" y="3703157"/>
        <a:ext cx="946524" cy="238787"/>
      </dsp:txXfrm>
    </dsp:sp>
    <dsp:sp modelId="{775D3D01-EFB9-47FC-9A90-4CE242899D95}">
      <dsp:nvSpPr>
        <dsp:cNvPr id="0" name=""/>
        <dsp:cNvSpPr/>
      </dsp:nvSpPr>
      <dsp:spPr>
        <a:xfrm>
          <a:off x="9358" y="3254011"/>
          <a:ext cx="2274158" cy="11370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Growth</a:t>
          </a:r>
          <a:endParaRPr lang="en-GB" sz="2600" kern="1200" dirty="0"/>
        </a:p>
      </dsp:txBody>
      <dsp:txXfrm>
        <a:off x="42662" y="3287315"/>
        <a:ext cx="2207550" cy="1070471"/>
      </dsp:txXfrm>
    </dsp:sp>
    <dsp:sp modelId="{F4213E0F-B153-4197-95EA-EFE5A9BFEBE6}">
      <dsp:nvSpPr>
        <dsp:cNvPr id="0" name=""/>
        <dsp:cNvSpPr/>
      </dsp:nvSpPr>
      <dsp:spPr>
        <a:xfrm rot="18229737">
          <a:off x="766681" y="1880276"/>
          <a:ext cx="1185310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886074" y="1959871"/>
        <a:ext cx="946524" cy="238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BA319-814D-45EF-A8B4-4DEA9233E90B}">
      <dsp:nvSpPr>
        <dsp:cNvPr id="0" name=""/>
        <dsp:cNvSpPr/>
      </dsp:nvSpPr>
      <dsp:spPr>
        <a:xfrm>
          <a:off x="1887256" y="451905"/>
          <a:ext cx="2274158" cy="1137079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Inequality</a:t>
          </a:r>
          <a:endParaRPr lang="en-GB" sz="2600" kern="1200" dirty="0"/>
        </a:p>
      </dsp:txBody>
      <dsp:txXfrm>
        <a:off x="1920560" y="485209"/>
        <a:ext cx="2207550" cy="1070471"/>
      </dsp:txXfrm>
    </dsp:sp>
    <dsp:sp modelId="{CEDB5185-CD88-47E9-9CD4-A5E9E98C380B}">
      <dsp:nvSpPr>
        <dsp:cNvPr id="0" name=""/>
        <dsp:cNvSpPr/>
      </dsp:nvSpPr>
      <dsp:spPr>
        <a:xfrm rot="3370263">
          <a:off x="3906722" y="2006519"/>
          <a:ext cx="1357962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026115" y="2086114"/>
        <a:ext cx="1119176" cy="238787"/>
      </dsp:txXfrm>
    </dsp:sp>
    <dsp:sp modelId="{94237E8C-758D-4588-9848-612F4BD06B7C}">
      <dsp:nvSpPr>
        <dsp:cNvPr id="0" name=""/>
        <dsp:cNvSpPr/>
      </dsp:nvSpPr>
      <dsp:spPr>
        <a:xfrm>
          <a:off x="3765154" y="3254011"/>
          <a:ext cx="2274158" cy="1137079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Environment</a:t>
          </a:r>
          <a:endParaRPr lang="en-GB" sz="2600" kern="1200" dirty="0"/>
        </a:p>
      </dsp:txBody>
      <dsp:txXfrm>
        <a:off x="3798458" y="3287315"/>
        <a:ext cx="2207550" cy="1070471"/>
      </dsp:txXfrm>
    </dsp:sp>
    <dsp:sp modelId="{85B446C3-52F9-4616-9DCD-8D25C53B0ECF}">
      <dsp:nvSpPr>
        <dsp:cNvPr id="0" name=""/>
        <dsp:cNvSpPr/>
      </dsp:nvSpPr>
      <dsp:spPr>
        <a:xfrm rot="10800000">
          <a:off x="2431680" y="3623562"/>
          <a:ext cx="1185310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551073" y="3703157"/>
        <a:ext cx="946524" cy="238787"/>
      </dsp:txXfrm>
    </dsp:sp>
    <dsp:sp modelId="{775D3D01-EFB9-47FC-9A90-4CE242899D95}">
      <dsp:nvSpPr>
        <dsp:cNvPr id="0" name=""/>
        <dsp:cNvSpPr/>
      </dsp:nvSpPr>
      <dsp:spPr>
        <a:xfrm>
          <a:off x="9358" y="3254011"/>
          <a:ext cx="2274158" cy="11370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Growth</a:t>
          </a:r>
          <a:endParaRPr lang="en-GB" sz="2600" kern="1200" dirty="0"/>
        </a:p>
      </dsp:txBody>
      <dsp:txXfrm>
        <a:off x="42662" y="3287315"/>
        <a:ext cx="2207550" cy="1070471"/>
      </dsp:txXfrm>
    </dsp:sp>
    <dsp:sp modelId="{F4213E0F-B153-4197-95EA-EFE5A9BFEBE6}">
      <dsp:nvSpPr>
        <dsp:cNvPr id="0" name=""/>
        <dsp:cNvSpPr/>
      </dsp:nvSpPr>
      <dsp:spPr>
        <a:xfrm rot="18229737">
          <a:off x="766681" y="1880276"/>
          <a:ext cx="1185310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886074" y="1959871"/>
        <a:ext cx="946524" cy="238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BA319-814D-45EF-A8B4-4DEA9233E90B}">
      <dsp:nvSpPr>
        <dsp:cNvPr id="0" name=""/>
        <dsp:cNvSpPr/>
      </dsp:nvSpPr>
      <dsp:spPr>
        <a:xfrm>
          <a:off x="1887256" y="451905"/>
          <a:ext cx="2274158" cy="1137079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Inequality</a:t>
          </a:r>
          <a:endParaRPr lang="en-GB" sz="2600" kern="1200" dirty="0"/>
        </a:p>
      </dsp:txBody>
      <dsp:txXfrm>
        <a:off x="1920560" y="485209"/>
        <a:ext cx="2207550" cy="1070471"/>
      </dsp:txXfrm>
    </dsp:sp>
    <dsp:sp modelId="{CEDB5185-CD88-47E9-9CD4-A5E9E98C380B}">
      <dsp:nvSpPr>
        <dsp:cNvPr id="0" name=""/>
        <dsp:cNvSpPr/>
      </dsp:nvSpPr>
      <dsp:spPr>
        <a:xfrm rot="3370263">
          <a:off x="3906722" y="2006519"/>
          <a:ext cx="1357962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026115" y="2086114"/>
        <a:ext cx="1119176" cy="238787"/>
      </dsp:txXfrm>
    </dsp:sp>
    <dsp:sp modelId="{94237E8C-758D-4588-9848-612F4BD06B7C}">
      <dsp:nvSpPr>
        <dsp:cNvPr id="0" name=""/>
        <dsp:cNvSpPr/>
      </dsp:nvSpPr>
      <dsp:spPr>
        <a:xfrm>
          <a:off x="3765154" y="3254011"/>
          <a:ext cx="2274158" cy="1137079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Environment</a:t>
          </a:r>
          <a:endParaRPr lang="en-GB" sz="2600" kern="1200" dirty="0"/>
        </a:p>
      </dsp:txBody>
      <dsp:txXfrm>
        <a:off x="3798458" y="3287315"/>
        <a:ext cx="2207550" cy="1070471"/>
      </dsp:txXfrm>
    </dsp:sp>
    <dsp:sp modelId="{85B446C3-52F9-4616-9DCD-8D25C53B0ECF}">
      <dsp:nvSpPr>
        <dsp:cNvPr id="0" name=""/>
        <dsp:cNvSpPr/>
      </dsp:nvSpPr>
      <dsp:spPr>
        <a:xfrm rot="10800000">
          <a:off x="2431680" y="3623562"/>
          <a:ext cx="1185310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551073" y="3703157"/>
        <a:ext cx="946524" cy="238787"/>
      </dsp:txXfrm>
    </dsp:sp>
    <dsp:sp modelId="{775D3D01-EFB9-47FC-9A90-4CE242899D95}">
      <dsp:nvSpPr>
        <dsp:cNvPr id="0" name=""/>
        <dsp:cNvSpPr/>
      </dsp:nvSpPr>
      <dsp:spPr>
        <a:xfrm>
          <a:off x="9358" y="3254011"/>
          <a:ext cx="2274158" cy="11370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err="1" smtClean="0"/>
            <a:t>Growth</a:t>
          </a:r>
          <a:endParaRPr lang="en-GB" sz="2600" kern="1200" dirty="0"/>
        </a:p>
      </dsp:txBody>
      <dsp:txXfrm>
        <a:off x="42662" y="3287315"/>
        <a:ext cx="2207550" cy="1070471"/>
      </dsp:txXfrm>
    </dsp:sp>
    <dsp:sp modelId="{F4213E0F-B153-4197-95EA-EFE5A9BFEBE6}">
      <dsp:nvSpPr>
        <dsp:cNvPr id="0" name=""/>
        <dsp:cNvSpPr/>
      </dsp:nvSpPr>
      <dsp:spPr>
        <a:xfrm rot="18229737">
          <a:off x="766681" y="1880276"/>
          <a:ext cx="1185310" cy="3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886074" y="1959871"/>
        <a:ext cx="946524" cy="238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603B2-A5D9-4F57-B8A9-5280977DA2FA}">
      <dsp:nvSpPr>
        <dsp:cNvPr id="0" name=""/>
        <dsp:cNvSpPr/>
      </dsp:nvSpPr>
      <dsp:spPr>
        <a:xfrm>
          <a:off x="3440" y="1909441"/>
          <a:ext cx="1767697" cy="7070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Workshop on national </a:t>
          </a:r>
          <a:r>
            <a:rPr lang="fr-FR" sz="1100" kern="1200" dirty="0" err="1" smtClean="0"/>
            <a:t>experiences</a:t>
          </a:r>
          <a:r>
            <a:rPr lang="fr-FR" sz="1100" kern="1200" dirty="0" smtClean="0"/>
            <a:t> </a:t>
          </a:r>
          <a:r>
            <a:rPr lang="fr-FR" sz="1100" kern="1200" dirty="0" err="1" smtClean="0"/>
            <a:t>December</a:t>
          </a:r>
          <a:r>
            <a:rPr lang="fr-FR" sz="1100" kern="1200" dirty="0" smtClean="0"/>
            <a:t> 5</a:t>
          </a:r>
          <a:endParaRPr lang="en-GB" sz="1100" kern="1200" dirty="0"/>
        </a:p>
      </dsp:txBody>
      <dsp:txXfrm>
        <a:off x="356979" y="1909441"/>
        <a:ext cx="1060619" cy="707078"/>
      </dsp:txXfrm>
    </dsp:sp>
    <dsp:sp modelId="{EBEF6992-0A57-48BD-BEA0-7B961D9DB635}">
      <dsp:nvSpPr>
        <dsp:cNvPr id="0" name=""/>
        <dsp:cNvSpPr/>
      </dsp:nvSpPr>
      <dsp:spPr>
        <a:xfrm>
          <a:off x="1594367" y="1909441"/>
          <a:ext cx="1767697" cy="7070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NAEC Group </a:t>
          </a:r>
          <a:r>
            <a:rPr lang="fr-FR" sz="1100" kern="1200" dirty="0" err="1" smtClean="0"/>
            <a:t>December</a:t>
          </a:r>
          <a:r>
            <a:rPr lang="fr-FR" sz="1100" kern="1200" dirty="0" smtClean="0"/>
            <a:t> 6</a:t>
          </a:r>
          <a:endParaRPr lang="en-GB" sz="1100" kern="1200" dirty="0"/>
        </a:p>
      </dsp:txBody>
      <dsp:txXfrm>
        <a:off x="1947906" y="1909441"/>
        <a:ext cx="1060619" cy="707078"/>
      </dsp:txXfrm>
    </dsp:sp>
    <dsp:sp modelId="{C9ECC724-9594-469E-BAA7-1FA948DFE8A0}">
      <dsp:nvSpPr>
        <dsp:cNvPr id="0" name=""/>
        <dsp:cNvSpPr/>
      </dsp:nvSpPr>
      <dsp:spPr>
        <a:xfrm>
          <a:off x="3185294" y="1909441"/>
          <a:ext cx="1767697" cy="7070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NAEC Group </a:t>
          </a:r>
          <a:r>
            <a:rPr lang="fr-FR" sz="1100" kern="1200" dirty="0" err="1" smtClean="0"/>
            <a:t>February</a:t>
          </a:r>
          <a:r>
            <a:rPr lang="fr-FR" sz="1100" kern="1200" dirty="0" smtClean="0"/>
            <a:t> 7</a:t>
          </a:r>
          <a:endParaRPr lang="en-GB" sz="1100" kern="1200" dirty="0"/>
        </a:p>
      </dsp:txBody>
      <dsp:txXfrm>
        <a:off x="3538833" y="1909441"/>
        <a:ext cx="1060619" cy="707078"/>
      </dsp:txXfrm>
    </dsp:sp>
    <dsp:sp modelId="{20B996F4-41C4-4E2D-ACB8-0EAEA64C4831}">
      <dsp:nvSpPr>
        <dsp:cNvPr id="0" name=""/>
        <dsp:cNvSpPr/>
      </dsp:nvSpPr>
      <dsp:spPr>
        <a:xfrm>
          <a:off x="4776222" y="1909441"/>
          <a:ext cx="1767697" cy="7070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Discussion in Council in March</a:t>
          </a:r>
          <a:endParaRPr lang="en-GB" sz="1100" kern="1200" dirty="0"/>
        </a:p>
      </dsp:txBody>
      <dsp:txXfrm>
        <a:off x="5129761" y="1909441"/>
        <a:ext cx="1060619" cy="707078"/>
      </dsp:txXfrm>
    </dsp:sp>
    <dsp:sp modelId="{05273F6F-F368-451D-AB97-6513FC2F134B}">
      <dsp:nvSpPr>
        <dsp:cNvPr id="0" name=""/>
        <dsp:cNvSpPr/>
      </dsp:nvSpPr>
      <dsp:spPr>
        <a:xfrm>
          <a:off x="6367149" y="680015"/>
          <a:ext cx="1847897" cy="3761263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 </a:t>
          </a:r>
          <a:r>
            <a:rPr lang="fr-FR" sz="1100" kern="1200" dirty="0" smtClean="0">
              <a:solidFill>
                <a:schemeClr val="tx1">
                  <a:lumMod val="50000"/>
                </a:schemeClr>
              </a:solidFill>
            </a:rPr>
            <a:t>2014 MCM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>
                  <a:lumMod val="50000"/>
                </a:schemeClr>
              </a:solidFill>
            </a:rPr>
            <a:t>« </a:t>
          </a:r>
          <a:r>
            <a:rPr lang="fr-FR" sz="1100" kern="1200" dirty="0" err="1" smtClean="0">
              <a:solidFill>
                <a:schemeClr val="tx1">
                  <a:lumMod val="50000"/>
                </a:schemeClr>
              </a:solidFill>
            </a:rPr>
            <a:t>Elements</a:t>
          </a:r>
          <a:endParaRPr lang="fr-FR" sz="1100" kern="1200" dirty="0" smtClean="0">
            <a:solidFill>
              <a:schemeClr val="tx1">
                <a:lumMod val="50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>
                  <a:lumMod val="50000"/>
                </a:schemeClr>
              </a:solidFill>
            </a:rPr>
            <a:t>of 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fr-FR" sz="1100" kern="1200" dirty="0" err="1" smtClean="0">
              <a:solidFill>
                <a:schemeClr val="tx1">
                  <a:lumMod val="50000"/>
                </a:schemeClr>
              </a:solidFill>
            </a:rPr>
            <a:t>Synthesis</a:t>
          </a:r>
          <a:r>
            <a:rPr lang="fr-FR" sz="1100" kern="1200" dirty="0" smtClean="0">
              <a:solidFill>
                <a:schemeClr val="tx1">
                  <a:lumMod val="50000"/>
                </a:schemeClr>
              </a:solidFill>
            </a:rPr>
            <a:t> »</a:t>
          </a:r>
          <a:endParaRPr lang="en-GB" sz="1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367149" y="680015"/>
        <a:ext cx="1847897" cy="37612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C9933A-06AC-46FE-BC26-8C99CA1E36C4}" type="datetimeFigureOut">
              <a:rPr lang="en-US" smtClean="0"/>
              <a:pPr/>
              <a:t>04-Nov-2013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F76CED-5048-4FDA-9810-054210799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76CED-5048-4FDA-9810-0542107995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4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BAFFC63-2F8E-48D7-9245-14F7BDE83B15}" type="datetime2">
              <a:rPr lang="en-GB" smtClean="0"/>
              <a:pPr/>
              <a:t>Monday, 04 November 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8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4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4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6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7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B433402C-7045-4C8C-8500-1ADA0511E82D}" type="datetime2">
              <a:rPr lang="en-GB" smtClean="0"/>
              <a:pPr/>
              <a:t>Monday, 04 November 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D366919-8B50-4185-ADF5-DA4334204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0D2F5B2-642A-4C27-B65B-13ABBD29EEE4}" type="datetime2">
              <a:rPr lang="en-GB" smtClean="0"/>
              <a:pPr/>
              <a:t>Monday, 04 November 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FD366919-8B50-4185-ADF5-DA4334204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9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3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1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2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0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704DA98-AD08-4F8E-A738-5C47C7456EB0}" type="datetime2">
              <a:rPr lang="en-GB" smtClean="0"/>
              <a:pPr/>
              <a:t>Monday, 04 November 2013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D366919-8B50-4185-ADF5-DA4334204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745E-F8E4-45EB-949D-048F9400E772}" type="datetimeFigureOut">
              <a:rPr lang="en-GB" smtClean="0"/>
              <a:t>04/11/2013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F743-B19F-4DCC-846C-9D8A3E6D1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8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83768" y="4077072"/>
            <a:ext cx="5256584" cy="1118255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/>
          <a:p>
            <a:pPr>
              <a:lnSpc>
                <a:spcPts val="2000"/>
              </a:lnSpc>
              <a:buClr>
                <a:schemeClr val="tx1"/>
              </a:buClr>
              <a:defRPr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2000"/>
              </a:lnSpc>
              <a:buClr>
                <a:schemeClr val="tx1"/>
              </a:buClr>
              <a:defRPr/>
            </a:pPr>
            <a:endParaRPr lang="en-GB" sz="2000" dirty="0" smtClean="0">
              <a:solidFill>
                <a:schemeClr val="bg1"/>
              </a:solidFill>
              <a:latin typeface="+mj-lt"/>
            </a:endParaRP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19049" y="1073979"/>
            <a:ext cx="6300000" cy="518219"/>
          </a:xfrm>
          <a:prstGeom prst="rect">
            <a:avLst/>
          </a:prstGeom>
        </p:spPr>
        <p:txBody>
          <a:bodyPr vert="horz" wrap="square" lIns="90000" rIns="90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NAEC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2859" y="1642527"/>
            <a:ext cx="3378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+mj-lt"/>
              </a:rPr>
              <a:t>New </a:t>
            </a:r>
            <a:r>
              <a:rPr lang="fr-FR" sz="4000" dirty="0" err="1" smtClean="0">
                <a:solidFill>
                  <a:schemeClr val="bg1"/>
                </a:solidFill>
                <a:latin typeface="+mj-lt"/>
              </a:rPr>
              <a:t>Approaches</a:t>
            </a:r>
            <a:r>
              <a:rPr lang="fr-FR" sz="40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fr-FR" sz="4000" dirty="0" err="1" smtClean="0">
                <a:solidFill>
                  <a:schemeClr val="bg1"/>
                </a:solidFill>
                <a:latin typeface="+mj-lt"/>
              </a:rPr>
              <a:t>Economic</a:t>
            </a:r>
            <a:r>
              <a:rPr lang="fr-FR" sz="4000" dirty="0" smtClean="0">
                <a:solidFill>
                  <a:schemeClr val="bg1"/>
                </a:solidFill>
                <a:latin typeface="+mj-lt"/>
              </a:rPr>
              <a:t> Challenges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859" y="4636199"/>
            <a:ext cx="51845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Mathilde MESNARD </a:t>
            </a:r>
          </a:p>
          <a:p>
            <a:r>
              <a:rPr lang="fr-FR" sz="1400" i="1" dirty="0" smtClean="0">
                <a:solidFill>
                  <a:schemeClr val="bg1"/>
                </a:solidFill>
                <a:latin typeface="+mj-lt"/>
              </a:rPr>
              <a:t>Senior </a:t>
            </a:r>
            <a:r>
              <a:rPr lang="fr-FR" sz="1400" i="1" dirty="0" err="1" smtClean="0">
                <a:solidFill>
                  <a:schemeClr val="bg1"/>
                </a:solidFill>
                <a:latin typeface="+mj-lt"/>
              </a:rPr>
              <a:t>Advisor</a:t>
            </a:r>
            <a:r>
              <a:rPr lang="fr-FR" sz="1400" i="1" dirty="0" smtClean="0">
                <a:solidFill>
                  <a:schemeClr val="bg1"/>
                </a:solidFill>
                <a:latin typeface="+mj-lt"/>
              </a:rPr>
              <a:t> to the OECD </a:t>
            </a:r>
            <a:r>
              <a:rPr lang="fr-FR" sz="1400" i="1" dirty="0" err="1" smtClean="0">
                <a:solidFill>
                  <a:schemeClr val="bg1"/>
                </a:solidFill>
                <a:latin typeface="+mj-lt"/>
              </a:rPr>
              <a:t>Secretary</a:t>
            </a:r>
            <a:r>
              <a:rPr lang="fr-FR" sz="1400" i="1" dirty="0" smtClean="0">
                <a:solidFill>
                  <a:schemeClr val="bg1"/>
                </a:solidFill>
                <a:latin typeface="+mj-lt"/>
              </a:rPr>
              <a:t> General</a:t>
            </a:r>
          </a:p>
          <a:p>
            <a:r>
              <a:rPr lang="fr-FR" sz="1400" i="1" dirty="0" err="1" smtClean="0">
                <a:solidFill>
                  <a:schemeClr val="bg1"/>
                </a:solidFill>
                <a:latin typeface="+mj-lt"/>
              </a:rPr>
              <a:t>Coordinator</a:t>
            </a:r>
            <a:r>
              <a:rPr lang="fr-FR" sz="1400" i="1" dirty="0" smtClean="0">
                <a:solidFill>
                  <a:schemeClr val="bg1"/>
                </a:solidFill>
                <a:latin typeface="+mj-lt"/>
              </a:rPr>
              <a:t> NAEC</a:t>
            </a:r>
            <a:endParaRPr lang="en-GB" sz="14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" r="21251" b="-21075"/>
          <a:stretch/>
        </p:blipFill>
        <p:spPr>
          <a:xfrm>
            <a:off x="-19412" y="0"/>
            <a:ext cx="5599524" cy="8394145"/>
          </a:xfrm>
          <a:prstGeom prst="corne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1475656" y="1700808"/>
            <a:ext cx="2232249" cy="720080"/>
          </a:xfrm>
          <a:prstGeom prst="wedgeEllipseCallout">
            <a:avLst>
              <a:gd name="adj1" fmla="val 37762"/>
              <a:gd name="adj2" fmla="val 1601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B4 How </a:t>
            </a:r>
            <a:r>
              <a:rPr lang="fr-FR" sz="1000" dirty="0" err="1" smtClean="0"/>
              <a:t>policies</a:t>
            </a:r>
            <a:r>
              <a:rPr lang="fr-FR" sz="1000" dirty="0" smtClean="0"/>
              <a:t> </a:t>
            </a:r>
            <a:r>
              <a:rPr lang="fr-FR" sz="1000" dirty="0" err="1" smtClean="0"/>
              <a:t>that</a:t>
            </a:r>
            <a:r>
              <a:rPr lang="fr-FR" sz="1000" dirty="0" smtClean="0"/>
              <a:t> </a:t>
            </a:r>
            <a:r>
              <a:rPr lang="fr-FR" sz="1000" dirty="0" err="1" smtClean="0"/>
              <a:t>increase</a:t>
            </a:r>
            <a:r>
              <a:rPr lang="fr-FR" sz="1000" dirty="0" smtClean="0"/>
              <a:t> GDP per capita </a:t>
            </a:r>
            <a:r>
              <a:rPr lang="fr-FR" sz="1000" dirty="0" err="1" smtClean="0"/>
              <a:t>also</a:t>
            </a:r>
            <a:r>
              <a:rPr lang="fr-FR" sz="1000" dirty="0" smtClean="0"/>
              <a:t> </a:t>
            </a:r>
            <a:r>
              <a:rPr lang="fr-FR" sz="1000" dirty="0" err="1" smtClean="0"/>
              <a:t>increase</a:t>
            </a:r>
            <a:r>
              <a:rPr lang="fr-FR" sz="1000" dirty="0" smtClean="0"/>
              <a:t> </a:t>
            </a:r>
            <a:r>
              <a:rPr lang="fr-FR" sz="1000" dirty="0" err="1" smtClean="0"/>
              <a:t>median</a:t>
            </a:r>
            <a:r>
              <a:rPr lang="fr-FR" sz="1000" dirty="0" smtClean="0"/>
              <a:t> </a:t>
            </a:r>
            <a:r>
              <a:rPr lang="fr-FR" sz="1000" dirty="0" err="1" smtClean="0"/>
              <a:t>income</a:t>
            </a:r>
            <a:endParaRPr lang="fr-FR" sz="1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226" y="1412776"/>
            <a:ext cx="8218800" cy="4896544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trade-offs and complementarities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7252292"/>
              </p:ext>
            </p:extLst>
          </p:nvPr>
        </p:nvGraphicFramePr>
        <p:xfrm>
          <a:off x="1804758" y="1628800"/>
          <a:ext cx="60486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997234" y="3356992"/>
            <a:ext cx="1584176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S</a:t>
            </a:r>
            <a:r>
              <a:rPr lang="fr-FR" sz="1600" b="1" dirty="0" err="1" smtClean="0">
                <a:solidFill>
                  <a:schemeClr val="tx1"/>
                </a:solidFill>
              </a:rPr>
              <a:t>tability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3843446" y="1673561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1984650" y="4464357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5761835" y="4488468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1268760"/>
            <a:ext cx="8162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latin typeface="Arial Narrow" pitchFamily="34" charset="0"/>
              </a:rPr>
              <a:t>Analyse</a:t>
            </a:r>
            <a:r>
              <a:rPr lang="en-US" b="1" dirty="0">
                <a:latin typeface="Arial Narrow" pitchFamily="34" charset="0"/>
              </a:rPr>
              <a:t> trade-offs and complementarities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between </a:t>
            </a:r>
            <a:r>
              <a:rPr lang="en-US" dirty="0">
                <a:latin typeface="Arial Narrow" pitchFamily="34" charset="0"/>
              </a:rPr>
              <a:t>policy drivers and wellbeing outcomes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5496" y="2132856"/>
            <a:ext cx="2160240" cy="720080"/>
          </a:xfrm>
          <a:prstGeom prst="wedgeEllipseCallout">
            <a:avLst>
              <a:gd name="adj1" fmla="val 89094"/>
              <a:gd name="adj2" fmla="val 1615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Project B5 </a:t>
            </a:r>
            <a:r>
              <a:rPr lang="fr-FR" sz="1000" dirty="0" err="1" smtClean="0">
                <a:solidFill>
                  <a:schemeClr val="tx1"/>
                </a:solidFill>
              </a:rPr>
              <a:t>Transitional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</a:rPr>
              <a:t>costs</a:t>
            </a:r>
            <a:r>
              <a:rPr lang="fr-FR" sz="1000" dirty="0" smtClean="0">
                <a:solidFill>
                  <a:schemeClr val="tx1"/>
                </a:solidFill>
              </a:rPr>
              <a:t> and </a:t>
            </a:r>
            <a:r>
              <a:rPr lang="fr-FR" sz="1000" dirty="0" err="1" smtClean="0">
                <a:solidFill>
                  <a:schemeClr val="tx1"/>
                </a:solidFill>
              </a:rPr>
              <a:t>distibutional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 err="1" smtClean="0">
                <a:solidFill>
                  <a:schemeClr val="tx1"/>
                </a:solidFill>
              </a:rPr>
              <a:t>consequences</a:t>
            </a:r>
            <a:r>
              <a:rPr lang="fr-FR" sz="1000" dirty="0" smtClean="0">
                <a:solidFill>
                  <a:schemeClr val="tx1"/>
                </a:solidFill>
              </a:rPr>
              <a:t> of structural </a:t>
            </a:r>
            <a:r>
              <a:rPr lang="fr-FR" sz="1000" dirty="0" err="1" smtClean="0">
                <a:solidFill>
                  <a:schemeClr val="tx1"/>
                </a:solidFill>
              </a:rPr>
              <a:t>reforms</a:t>
            </a:r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403647" y="2636912"/>
            <a:ext cx="2232249" cy="720080"/>
          </a:xfrm>
          <a:prstGeom prst="wedgeEllipseCallout">
            <a:avLst>
              <a:gd name="adj1" fmla="val 27522"/>
              <a:gd name="adj2" fmla="val 7554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B6 How </a:t>
            </a:r>
            <a:r>
              <a:rPr lang="fr-FR" sz="1000" dirty="0" err="1" smtClean="0"/>
              <a:t>inequality</a:t>
            </a:r>
            <a:r>
              <a:rPr lang="fr-FR" sz="1000" dirty="0" smtClean="0"/>
              <a:t> affects </a:t>
            </a:r>
            <a:r>
              <a:rPr lang="fr-FR" sz="1000" dirty="0" err="1" smtClean="0"/>
              <a:t>economic</a:t>
            </a:r>
            <a:r>
              <a:rPr lang="fr-FR" sz="1000" dirty="0" smtClean="0"/>
              <a:t>  </a:t>
            </a:r>
            <a:r>
              <a:rPr lang="fr-FR" sz="1000" dirty="0" err="1" smtClean="0"/>
              <a:t>growth</a:t>
            </a:r>
            <a:r>
              <a:rPr lang="fr-FR" sz="1000" dirty="0" smtClean="0"/>
              <a:t> and social </a:t>
            </a:r>
            <a:r>
              <a:rPr lang="fr-FR" sz="1000" dirty="0" err="1" smtClean="0"/>
              <a:t>cohesion</a:t>
            </a:r>
            <a:endParaRPr lang="fr-FR" sz="1000" dirty="0" smtClean="0"/>
          </a:p>
        </p:txBody>
      </p:sp>
      <p:sp>
        <p:nvSpPr>
          <p:cNvPr id="15" name="Oval Callout 14"/>
          <p:cNvSpPr/>
          <p:nvPr/>
        </p:nvSpPr>
        <p:spPr>
          <a:xfrm>
            <a:off x="0" y="3861048"/>
            <a:ext cx="2411760" cy="720080"/>
          </a:xfrm>
          <a:prstGeom prst="wedgeEllipseCallout">
            <a:avLst>
              <a:gd name="adj1" fmla="val 70481"/>
              <a:gd name="adj2" fmla="val -4483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B8 Trade-</a:t>
            </a:r>
            <a:r>
              <a:rPr lang="fr-FR" sz="1000" dirty="0" err="1" smtClean="0"/>
              <a:t>offs</a:t>
            </a:r>
            <a:r>
              <a:rPr lang="fr-FR" sz="1000" dirty="0" smtClean="0"/>
              <a:t> and synergies </a:t>
            </a:r>
            <a:r>
              <a:rPr lang="fr-FR" sz="1000" dirty="0" err="1" smtClean="0"/>
              <a:t>between</a:t>
            </a:r>
            <a:r>
              <a:rPr lang="fr-FR" sz="1000" dirty="0" smtClean="0"/>
              <a:t> globalisation,  innovation and  </a:t>
            </a:r>
            <a:r>
              <a:rPr lang="fr-FR" sz="1000" dirty="0" err="1" smtClean="0"/>
              <a:t>inequality</a:t>
            </a:r>
            <a:endParaRPr lang="fr-FR" sz="1000" dirty="0" smtClean="0"/>
          </a:p>
        </p:txBody>
      </p:sp>
      <p:sp>
        <p:nvSpPr>
          <p:cNvPr id="16" name="Oval Callout 15"/>
          <p:cNvSpPr/>
          <p:nvPr/>
        </p:nvSpPr>
        <p:spPr>
          <a:xfrm>
            <a:off x="35495" y="3068960"/>
            <a:ext cx="2160241" cy="720080"/>
          </a:xfrm>
          <a:prstGeom prst="wedgeEllipseCallout">
            <a:avLst>
              <a:gd name="adj1" fmla="val 88653"/>
              <a:gd name="adj2" fmla="val 437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Project B7 </a:t>
            </a:r>
            <a:r>
              <a:rPr lang="fr-FR" sz="1000" dirty="0" err="1" smtClean="0">
                <a:solidFill>
                  <a:schemeClr val="tx1"/>
                </a:solidFill>
              </a:rPr>
              <a:t>Analysing</a:t>
            </a:r>
            <a:r>
              <a:rPr lang="fr-FR" sz="1000" dirty="0" smtClean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growth</a:t>
            </a:r>
            <a:r>
              <a:rPr lang="fr-FR" sz="1000" dirty="0">
                <a:solidFill>
                  <a:schemeClr val="tx1"/>
                </a:solidFill>
              </a:rPr>
              <a:t> and </a:t>
            </a:r>
            <a:r>
              <a:rPr lang="fr-FR" sz="1000" dirty="0" err="1">
                <a:solidFill>
                  <a:schemeClr val="tx1"/>
                </a:solidFill>
              </a:rPr>
              <a:t>equality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trade-offs</a:t>
            </a:r>
            <a:r>
              <a:rPr lang="fr-FR" sz="1000" dirty="0">
                <a:solidFill>
                  <a:schemeClr val="tx1"/>
                </a:solidFill>
              </a:rPr>
              <a:t> in taxation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737124" y="2053236"/>
            <a:ext cx="2232249" cy="720080"/>
          </a:xfrm>
          <a:prstGeom prst="wedgeEllipseCallout">
            <a:avLst>
              <a:gd name="adj1" fmla="val -62511"/>
              <a:gd name="adj2" fmla="val 15887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 11</a:t>
            </a:r>
          </a:p>
          <a:p>
            <a:pPr algn="ctr"/>
            <a:r>
              <a:rPr lang="fr-FR" sz="1000" dirty="0" smtClean="0"/>
              <a:t>Trade-</a:t>
            </a:r>
            <a:r>
              <a:rPr lang="fr-FR" sz="1000" dirty="0" err="1" smtClean="0"/>
              <a:t>offs</a:t>
            </a:r>
            <a:r>
              <a:rPr lang="fr-FR" sz="1000" dirty="0" smtClean="0"/>
              <a:t> and synergies </a:t>
            </a:r>
            <a:r>
              <a:rPr lang="fr-FR" sz="1000" dirty="0" err="1" smtClean="0"/>
              <a:t>between</a:t>
            </a:r>
            <a:r>
              <a:rPr lang="fr-FR" sz="1000" dirty="0" smtClean="0"/>
              <a:t> </a:t>
            </a:r>
            <a:r>
              <a:rPr lang="fr-FR" sz="1000" dirty="0" err="1" smtClean="0"/>
              <a:t>environment</a:t>
            </a:r>
            <a:r>
              <a:rPr lang="fr-FR" sz="1000" dirty="0" smtClean="0"/>
              <a:t> and </a:t>
            </a:r>
            <a:r>
              <a:rPr lang="fr-FR" sz="1000" dirty="0" err="1" smtClean="0"/>
              <a:t>inequality</a:t>
            </a:r>
            <a:endParaRPr lang="fr-FR" sz="1000" dirty="0" smtClean="0"/>
          </a:p>
        </p:txBody>
      </p:sp>
      <p:sp>
        <p:nvSpPr>
          <p:cNvPr id="20" name="Oval Callout 19"/>
          <p:cNvSpPr/>
          <p:nvPr/>
        </p:nvSpPr>
        <p:spPr>
          <a:xfrm>
            <a:off x="1392212" y="6093296"/>
            <a:ext cx="2964982" cy="720080"/>
          </a:xfrm>
          <a:prstGeom prst="wedgeEllipseCallout">
            <a:avLst>
              <a:gd name="adj1" fmla="val 64230"/>
              <a:gd name="adj2" fmla="val -12287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B9 </a:t>
            </a:r>
            <a:r>
              <a:rPr lang="fr-FR" sz="1000" dirty="0" err="1" smtClean="0"/>
              <a:t>Cost</a:t>
            </a:r>
            <a:r>
              <a:rPr lang="fr-FR" sz="1000" dirty="0" smtClean="0"/>
              <a:t> of inaction and </a:t>
            </a:r>
            <a:r>
              <a:rPr lang="fr-FR" sz="1000" dirty="0" err="1" smtClean="0"/>
              <a:t>resource</a:t>
            </a:r>
            <a:r>
              <a:rPr lang="fr-FR" sz="1000" dirty="0" smtClean="0"/>
              <a:t> </a:t>
            </a:r>
            <a:r>
              <a:rPr lang="fr-FR" sz="1000" dirty="0" err="1" smtClean="0"/>
              <a:t>scarcity</a:t>
            </a:r>
            <a:r>
              <a:rPr lang="fr-FR" sz="1000" dirty="0" smtClean="0"/>
              <a:t>: </a:t>
            </a:r>
            <a:r>
              <a:rPr lang="fr-FR" sz="1000" dirty="0" err="1" smtClean="0"/>
              <a:t>consequences</a:t>
            </a:r>
            <a:r>
              <a:rPr lang="fr-FR" sz="1000" dirty="0" smtClean="0"/>
              <a:t> for long-</a:t>
            </a:r>
            <a:r>
              <a:rPr lang="fr-FR" sz="1000" dirty="0" err="1" smtClean="0"/>
              <a:t>term</a:t>
            </a:r>
            <a:r>
              <a:rPr lang="fr-FR" sz="1000" dirty="0" smtClean="0"/>
              <a:t> </a:t>
            </a:r>
            <a:r>
              <a:rPr lang="fr-FR" sz="1000" dirty="0" err="1" smtClean="0"/>
              <a:t>economic</a:t>
            </a:r>
            <a:r>
              <a:rPr lang="fr-FR" sz="1000" dirty="0" smtClean="0"/>
              <a:t> </a:t>
            </a:r>
            <a:r>
              <a:rPr lang="fr-FR" sz="1000" dirty="0" err="1" smtClean="0"/>
              <a:t>growth</a:t>
            </a:r>
            <a:r>
              <a:rPr lang="fr-FR" sz="1000" dirty="0" smtClean="0"/>
              <a:t> / </a:t>
            </a:r>
            <a:r>
              <a:rPr lang="fr-FR" sz="1000" dirty="0" err="1" smtClean="0"/>
              <a:t>benefits</a:t>
            </a:r>
            <a:r>
              <a:rPr lang="fr-FR" sz="1000" dirty="0" smtClean="0"/>
              <a:t> of action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4535143" y="6093296"/>
            <a:ext cx="2964982" cy="720080"/>
          </a:xfrm>
          <a:prstGeom prst="wedgeEllipseCallout">
            <a:avLst>
              <a:gd name="adj1" fmla="val -41783"/>
              <a:gd name="adj2" fmla="val -1241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B10 </a:t>
            </a:r>
            <a:r>
              <a:rPr lang="fr-FR" sz="1000" dirty="0" err="1" smtClean="0"/>
              <a:t>Environmental</a:t>
            </a:r>
            <a:r>
              <a:rPr lang="fr-FR" sz="1000" dirty="0" smtClean="0"/>
              <a:t> </a:t>
            </a:r>
            <a:r>
              <a:rPr lang="fr-FR" sz="1000" dirty="0" err="1" smtClean="0"/>
              <a:t>policies</a:t>
            </a:r>
            <a:r>
              <a:rPr lang="fr-FR" sz="1000" dirty="0" smtClean="0"/>
              <a:t> and </a:t>
            </a:r>
            <a:r>
              <a:rPr lang="fr-FR" sz="1000" dirty="0" err="1"/>
              <a:t>e</a:t>
            </a:r>
            <a:r>
              <a:rPr lang="fr-FR" sz="1000" dirty="0" err="1" smtClean="0"/>
              <a:t>conomic</a:t>
            </a:r>
            <a:r>
              <a:rPr lang="fr-FR" sz="1000" dirty="0" smtClean="0"/>
              <a:t> performances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6876256" y="3645024"/>
            <a:ext cx="2232249" cy="720080"/>
          </a:xfrm>
          <a:prstGeom prst="wedgeEllipseCallout">
            <a:avLst>
              <a:gd name="adj1" fmla="val -173453"/>
              <a:gd name="adj2" fmla="val 5702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B 12 </a:t>
            </a:r>
            <a:r>
              <a:rPr lang="fr-FR" sz="1000" dirty="0" err="1" smtClean="0"/>
              <a:t>Increasing</a:t>
            </a:r>
            <a:r>
              <a:rPr lang="fr-FR" sz="1000" dirty="0" smtClean="0"/>
              <a:t> the </a:t>
            </a:r>
            <a:r>
              <a:rPr lang="fr-FR" sz="1000" dirty="0" err="1" smtClean="0"/>
              <a:t>resilience</a:t>
            </a:r>
            <a:r>
              <a:rPr lang="fr-FR" sz="1000" dirty="0" smtClean="0"/>
              <a:t> of </a:t>
            </a:r>
            <a:r>
              <a:rPr lang="fr-FR" sz="1000" dirty="0" err="1" smtClean="0"/>
              <a:t>economies</a:t>
            </a:r>
            <a:r>
              <a:rPr lang="fr-FR" sz="1000" dirty="0" smtClean="0"/>
              <a:t> to </a:t>
            </a:r>
            <a:r>
              <a:rPr lang="fr-FR" sz="1000" dirty="0" err="1" smtClean="0"/>
              <a:t>exogenous</a:t>
            </a:r>
            <a:r>
              <a:rPr lang="fr-FR" sz="1000" dirty="0" smtClean="0"/>
              <a:t> </a:t>
            </a:r>
            <a:r>
              <a:rPr lang="fr-FR" sz="1000" dirty="0" err="1" smtClean="0"/>
              <a:t>shocks</a:t>
            </a:r>
            <a:endParaRPr lang="fr-FR" sz="1000" dirty="0" smtClean="0"/>
          </a:p>
        </p:txBody>
      </p:sp>
      <p:sp>
        <p:nvSpPr>
          <p:cNvPr id="23" name="Up-Down Arrow 22"/>
          <p:cNvSpPr/>
          <p:nvPr/>
        </p:nvSpPr>
        <p:spPr>
          <a:xfrm rot="2726387">
            <a:off x="3940909" y="4057371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012160" y="2095981"/>
            <a:ext cx="3168352" cy="34563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67544" y="2276872"/>
            <a:ext cx="2664296" cy="2978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204864"/>
            <a:ext cx="2592288" cy="452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err="1" smtClean="0">
                <a:solidFill>
                  <a:schemeClr val="accent5"/>
                </a:solidFill>
                <a:latin typeface="Arial Narrow" pitchFamily="34" charset="0"/>
              </a:rPr>
              <a:t>Need</a:t>
            </a:r>
            <a:r>
              <a:rPr lang="fr-FR" sz="2400" b="1" dirty="0" smtClean="0">
                <a:solidFill>
                  <a:schemeClr val="accent5"/>
                </a:solidFill>
                <a:latin typeface="Arial Narrow" pitchFamily="34" charset="0"/>
              </a:rPr>
              <a:t> to</a:t>
            </a:r>
            <a:endParaRPr lang="en-GB" sz="2400" b="1" dirty="0" smtClean="0">
              <a:solidFill>
                <a:schemeClr val="accent5"/>
              </a:solidFill>
              <a:latin typeface="Arial Narrow" pitchFamily="34" charset="0"/>
            </a:endParaRPr>
          </a:p>
          <a:p>
            <a:pPr algn="ctr"/>
            <a:r>
              <a:rPr lang="en-GB" sz="1800" b="1" dirty="0" smtClean="0">
                <a:solidFill>
                  <a:schemeClr val="accent6"/>
                </a:solidFill>
                <a:latin typeface="Arial Narrow" pitchFamily="34" charset="0"/>
              </a:rPr>
              <a:t>upgrade </a:t>
            </a:r>
            <a:r>
              <a:rPr lang="en-GB" sz="1800" b="1" dirty="0">
                <a:solidFill>
                  <a:schemeClr val="accent6"/>
                </a:solidFill>
                <a:latin typeface="Arial Narrow" pitchFamily="34" charset="0"/>
              </a:rPr>
              <a:t>the regulatory and institutional capacities</a:t>
            </a:r>
            <a:r>
              <a:rPr lang="en-GB" sz="1800" b="1" dirty="0">
                <a:latin typeface="Arial Narrow" pitchFamily="34" charset="0"/>
              </a:rPr>
              <a:t> </a:t>
            </a:r>
            <a:r>
              <a:rPr lang="en-GB" sz="1800" dirty="0">
                <a:latin typeface="Arial Narrow" pitchFamily="34" charset="0"/>
              </a:rPr>
              <a:t>of governments </a:t>
            </a:r>
          </a:p>
          <a:p>
            <a:pPr algn="ctr"/>
            <a:r>
              <a:rPr lang="en-GB" sz="1800" b="1" dirty="0" smtClean="0">
                <a:solidFill>
                  <a:schemeClr val="accent6"/>
                </a:solidFill>
                <a:latin typeface="Arial Narrow" pitchFamily="34" charset="0"/>
              </a:rPr>
              <a:t>restore </a:t>
            </a:r>
            <a:r>
              <a:rPr lang="en-GB" sz="1800" b="1" dirty="0">
                <a:solidFill>
                  <a:schemeClr val="accent6"/>
                </a:solidFill>
                <a:latin typeface="Arial Narrow" pitchFamily="34" charset="0"/>
              </a:rPr>
              <a:t>confidence </a:t>
            </a:r>
            <a:r>
              <a:rPr lang="en-GB" sz="1800" dirty="0">
                <a:latin typeface="Arial Narrow" pitchFamily="34" charset="0"/>
              </a:rPr>
              <a:t>in markets, governments and </a:t>
            </a:r>
            <a:r>
              <a:rPr lang="en-GB" sz="1800" dirty="0" smtClean="0">
                <a:latin typeface="Arial Narrow" pitchFamily="34" charset="0"/>
              </a:rPr>
              <a:t>institutions</a:t>
            </a:r>
            <a:endParaRPr lang="en-US" sz="1800" dirty="0" smtClean="0">
              <a:latin typeface="Arial Narrow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en-US" i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Institutions and governance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2393012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Arial Narrow" pitchFamily="34" charset="0"/>
              </a:rPr>
              <a:t>Policy </a:t>
            </a:r>
            <a:r>
              <a:rPr lang="en-US" b="1" dirty="0">
                <a:solidFill>
                  <a:schemeClr val="accent5"/>
                </a:solidFill>
                <a:latin typeface="Arial Narrow" pitchFamily="34" charset="0"/>
              </a:rPr>
              <a:t>design and implementation</a:t>
            </a:r>
          </a:p>
          <a:p>
            <a:pPr algn="ctr"/>
            <a:r>
              <a:rPr lang="en-US" dirty="0">
                <a:latin typeface="Arial Narrow" pitchFamily="34" charset="0"/>
              </a:rPr>
              <a:t>tailor policy advice to the needs, demands and priorities of OECD Member and Partner countries, considering their specific institutional setting and political economy background</a:t>
            </a:r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899592" y="1533879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159857" y="3933056"/>
            <a:ext cx="28083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39577" y="5733256"/>
            <a:ext cx="2520280" cy="720080"/>
          </a:xfrm>
          <a:prstGeom prst="wedgeEllipseCallout">
            <a:avLst>
              <a:gd name="adj1" fmla="val 347"/>
              <a:gd name="adj2" fmla="val -11890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C1 </a:t>
            </a:r>
            <a:r>
              <a:rPr lang="fr-FR" sz="1000" dirty="0" err="1" smtClean="0"/>
              <a:t>Revisiting</a:t>
            </a:r>
            <a:r>
              <a:rPr lang="fr-FR" sz="1000" dirty="0" smtClean="0"/>
              <a:t> the social </a:t>
            </a:r>
            <a:r>
              <a:rPr lang="fr-FR" sz="1000" dirty="0" err="1" smtClean="0"/>
              <a:t>contract</a:t>
            </a:r>
            <a:r>
              <a:rPr lang="fr-FR" sz="1000" dirty="0" smtClean="0"/>
              <a:t>: </a:t>
            </a:r>
            <a:r>
              <a:rPr lang="fr-FR" sz="1000" dirty="0" err="1" smtClean="0"/>
              <a:t>rebuilding</a:t>
            </a:r>
            <a:r>
              <a:rPr lang="fr-FR" sz="1000" dirty="0" smtClean="0"/>
              <a:t> trust for </a:t>
            </a:r>
            <a:r>
              <a:rPr lang="fr-FR" sz="1000" dirty="0" err="1" smtClean="0"/>
              <a:t>sustained</a:t>
            </a:r>
            <a:r>
              <a:rPr lang="fr-FR" sz="1000" dirty="0" smtClean="0"/>
              <a:t> </a:t>
            </a:r>
            <a:r>
              <a:rPr lang="fr-FR" sz="1000" dirty="0" err="1" smtClean="0"/>
              <a:t>economic</a:t>
            </a:r>
            <a:r>
              <a:rPr lang="fr-FR" sz="1000" dirty="0" smtClean="0"/>
              <a:t> </a:t>
            </a:r>
            <a:r>
              <a:rPr lang="fr-FR" sz="1000" dirty="0" err="1" smtClean="0"/>
              <a:t>recovery</a:t>
            </a:r>
            <a:endParaRPr lang="fr-FR" sz="1000" dirty="0" smtClean="0"/>
          </a:p>
        </p:txBody>
      </p:sp>
      <p:sp>
        <p:nvSpPr>
          <p:cNvPr id="12" name="Oval Callout 11"/>
          <p:cNvSpPr/>
          <p:nvPr/>
        </p:nvSpPr>
        <p:spPr>
          <a:xfrm>
            <a:off x="3707904" y="2298935"/>
            <a:ext cx="2520280" cy="720080"/>
          </a:xfrm>
          <a:prstGeom prst="wedgeEllipseCallout">
            <a:avLst>
              <a:gd name="adj1" fmla="val -72972"/>
              <a:gd name="adj2" fmla="val 3189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C2 </a:t>
            </a:r>
            <a:r>
              <a:rPr lang="fr-FR" sz="1000" dirty="0" err="1" smtClean="0"/>
              <a:t>Assessing</a:t>
            </a:r>
            <a:r>
              <a:rPr lang="fr-FR" sz="1000" dirty="0" smtClean="0"/>
              <a:t> the </a:t>
            </a:r>
            <a:r>
              <a:rPr lang="fr-FR" sz="1000" dirty="0" err="1" smtClean="0"/>
              <a:t>vulnerability</a:t>
            </a:r>
            <a:r>
              <a:rPr lang="fr-FR" sz="1000" dirty="0" smtClean="0"/>
              <a:t> of social institutions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635896" y="1375901"/>
            <a:ext cx="2520280" cy="720080"/>
          </a:xfrm>
          <a:prstGeom prst="wedgeEllipseCallout">
            <a:avLst>
              <a:gd name="adj1" fmla="val -72217"/>
              <a:gd name="adj2" fmla="val 10067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C 5 </a:t>
            </a:r>
            <a:r>
              <a:rPr lang="fr-FR" sz="1000" dirty="0" err="1" smtClean="0"/>
              <a:t>Promoting</a:t>
            </a:r>
            <a:r>
              <a:rPr lang="fr-FR" sz="1000" dirty="0" smtClean="0"/>
              <a:t> inclusive </a:t>
            </a:r>
            <a:r>
              <a:rPr lang="fr-FR" sz="1000" dirty="0" err="1" smtClean="0"/>
              <a:t>growth</a:t>
            </a:r>
            <a:r>
              <a:rPr lang="fr-FR" sz="1000" dirty="0" smtClean="0"/>
              <a:t> </a:t>
            </a:r>
            <a:r>
              <a:rPr lang="fr-FR" sz="1000" dirty="0" err="1" smtClean="0"/>
              <a:t>through</a:t>
            </a:r>
            <a:r>
              <a:rPr lang="fr-FR" sz="1000" dirty="0" smtClean="0"/>
              <a:t>  </a:t>
            </a:r>
            <a:r>
              <a:rPr lang="fr-FR" sz="1000" dirty="0" err="1" smtClean="0"/>
              <a:t>better</a:t>
            </a:r>
            <a:r>
              <a:rPr lang="fr-FR" sz="1000" dirty="0" smtClean="0"/>
              <a:t> </a:t>
            </a:r>
            <a:r>
              <a:rPr lang="fr-FR" sz="1000" dirty="0" err="1" smtClean="0"/>
              <a:t>regulation</a:t>
            </a:r>
            <a:endParaRPr lang="fr-FR" sz="1000" dirty="0" smtClean="0"/>
          </a:p>
        </p:txBody>
      </p:sp>
      <p:sp>
        <p:nvSpPr>
          <p:cNvPr id="14" name="Oval Callout 13"/>
          <p:cNvSpPr/>
          <p:nvPr/>
        </p:nvSpPr>
        <p:spPr>
          <a:xfrm>
            <a:off x="3419872" y="5301208"/>
            <a:ext cx="2520280" cy="720080"/>
          </a:xfrm>
          <a:prstGeom prst="wedgeEllipseCallout">
            <a:avLst>
              <a:gd name="adj1" fmla="val -61635"/>
              <a:gd name="adj2" fmla="val -1070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Project C 6</a:t>
            </a:r>
          </a:p>
          <a:p>
            <a:pPr algn="ctr"/>
            <a:r>
              <a:rPr lang="fr-FR" sz="1000" dirty="0" smtClean="0"/>
              <a:t>Implications of globalisation for </a:t>
            </a:r>
            <a:r>
              <a:rPr lang="fr-FR" sz="1000" dirty="0" err="1" smtClean="0"/>
              <a:t>competition</a:t>
            </a:r>
            <a:endParaRPr lang="fr-FR" sz="1000" dirty="0" smtClean="0"/>
          </a:p>
        </p:txBody>
      </p:sp>
      <p:sp>
        <p:nvSpPr>
          <p:cNvPr id="15" name="Oval Callout 14"/>
          <p:cNvSpPr/>
          <p:nvPr/>
        </p:nvSpPr>
        <p:spPr>
          <a:xfrm>
            <a:off x="3851920" y="3104093"/>
            <a:ext cx="2160240" cy="720080"/>
          </a:xfrm>
          <a:prstGeom prst="wedgeEllipseCallout">
            <a:avLst>
              <a:gd name="adj1" fmla="val -82815"/>
              <a:gd name="adj2" fmla="val -2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Project C7 </a:t>
            </a:r>
            <a:r>
              <a:rPr lang="fr-FR" sz="1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Securing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tax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revenues in a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globalised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economy</a:t>
            </a:r>
            <a:endParaRPr lang="fr-FR" sz="1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419872" y="4077072"/>
            <a:ext cx="2628292" cy="864096"/>
          </a:xfrm>
          <a:prstGeom prst="wedgeEllipseCallout">
            <a:avLst>
              <a:gd name="adj1" fmla="val -61071"/>
              <a:gd name="adj2" fmla="val -1012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Project C3 Can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health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become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an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even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bigger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part of the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economy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without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undermining</a:t>
            </a:r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 fiscal </a:t>
            </a:r>
            <a:r>
              <a:rPr lang="fr-FR" sz="1000" dirty="0" err="1" smtClean="0">
                <a:solidFill>
                  <a:schemeClr val="tx1">
                    <a:lumMod val="50000"/>
                  </a:schemeClr>
                </a:solidFill>
              </a:rPr>
              <a:t>sustainability</a:t>
            </a:r>
            <a:endParaRPr lang="fr-FR" sz="1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to the MCM 2014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899592" y="2924944"/>
            <a:ext cx="7066917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207257"/>
              </p:ext>
            </p:extLst>
          </p:nvPr>
        </p:nvGraphicFramePr>
        <p:xfrm>
          <a:off x="863724" y="-4167"/>
          <a:ext cx="821848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Up Arrow 18"/>
          <p:cNvSpPr/>
          <p:nvPr/>
        </p:nvSpPr>
        <p:spPr>
          <a:xfrm>
            <a:off x="899592" y="4293096"/>
            <a:ext cx="3312368" cy="2160239"/>
          </a:xfrm>
          <a:prstGeom prst="upArrow">
            <a:avLst>
              <a:gd name="adj1" fmla="val 50000"/>
              <a:gd name="adj2" fmla="val 52940"/>
            </a:avLst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>
                    <a:lumMod val="50000"/>
                  </a:schemeClr>
                </a:solidFill>
              </a:rPr>
              <a:t>Projects</a:t>
            </a:r>
            <a:r>
              <a:rPr lang="fr-FR" b="1" dirty="0" smtClean="0">
                <a:solidFill>
                  <a:schemeClr val="tx1">
                    <a:lumMod val="50000"/>
                  </a:schemeClr>
                </a:solidFill>
              </a:rPr>
              <a:t> discussion in OECD </a:t>
            </a:r>
            <a:r>
              <a:rPr lang="fr-FR" b="1" dirty="0" err="1" smtClean="0">
                <a:solidFill>
                  <a:schemeClr val="tx1">
                    <a:lumMod val="50000"/>
                  </a:schemeClr>
                </a:solidFill>
              </a:rPr>
              <a:t>Committees</a:t>
            </a: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 rot="2042086">
            <a:off x="2782014" y="3403054"/>
            <a:ext cx="1876714" cy="1538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NAEC </a:t>
            </a:r>
            <a:r>
              <a:rPr lang="fr-FR" sz="1400" dirty="0" err="1" smtClean="0"/>
              <a:t>Projects</a:t>
            </a:r>
            <a:endParaRPr lang="fr-FR" sz="1400" dirty="0" smtClean="0"/>
          </a:p>
          <a:p>
            <a:pPr algn="ctr"/>
            <a:r>
              <a:rPr lang="fr-FR" sz="1400" dirty="0" err="1" smtClean="0"/>
              <a:t>Seminars</a:t>
            </a:r>
            <a:endParaRPr lang="en-GB" sz="1400" dirty="0"/>
          </a:p>
        </p:txBody>
      </p:sp>
      <p:sp>
        <p:nvSpPr>
          <p:cNvPr id="21" name="Up Arrow 20"/>
          <p:cNvSpPr/>
          <p:nvPr/>
        </p:nvSpPr>
        <p:spPr>
          <a:xfrm>
            <a:off x="4820842" y="3690568"/>
            <a:ext cx="1876714" cy="1538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NAEC  </a:t>
            </a:r>
            <a:r>
              <a:rPr lang="fr-FR" sz="1400" dirty="0" err="1"/>
              <a:t>R</a:t>
            </a:r>
            <a:r>
              <a:rPr lang="fr-FR" sz="1400" dirty="0" err="1" smtClean="0"/>
              <a:t>esearch</a:t>
            </a:r>
            <a:endParaRPr lang="fr-FR" sz="1400" dirty="0" smtClean="0"/>
          </a:p>
          <a:p>
            <a:pPr algn="ctr"/>
            <a:r>
              <a:rPr lang="fr-FR" sz="1400" dirty="0" err="1" smtClean="0"/>
              <a:t>Seminars</a:t>
            </a:r>
            <a:endParaRPr lang="en-GB" sz="1400" dirty="0"/>
          </a:p>
        </p:txBody>
      </p:sp>
      <p:sp>
        <p:nvSpPr>
          <p:cNvPr id="2" name="Cloud Callout 1"/>
          <p:cNvSpPr/>
          <p:nvPr/>
        </p:nvSpPr>
        <p:spPr>
          <a:xfrm>
            <a:off x="1115616" y="3009644"/>
            <a:ext cx="1512168" cy="68092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Task</a:t>
            </a:r>
            <a:r>
              <a:rPr lang="fr-FR" dirty="0" smtClean="0"/>
              <a:t> Teams</a:t>
            </a:r>
            <a:endParaRPr lang="en-GB" dirty="0"/>
          </a:p>
        </p:txBody>
      </p:sp>
      <p:sp>
        <p:nvSpPr>
          <p:cNvPr id="10" name="Cloud Callout 9"/>
          <p:cNvSpPr/>
          <p:nvPr/>
        </p:nvSpPr>
        <p:spPr>
          <a:xfrm>
            <a:off x="4211960" y="2996952"/>
            <a:ext cx="1800200" cy="68092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Synthesis</a:t>
            </a:r>
            <a:r>
              <a:rPr lang="fr-FR" dirty="0" smtClean="0"/>
              <a:t>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0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dirty="0" smtClean="0"/>
              <a:t>Going forward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5868659"/>
              </p:ext>
            </p:extLst>
          </p:nvPr>
        </p:nvGraphicFramePr>
        <p:xfrm>
          <a:off x="1043608" y="1628800"/>
          <a:ext cx="51845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49587" y="3492533"/>
            <a:ext cx="22322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+mj-lt"/>
              </a:rPr>
              <a:t>Improve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new dimensions and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</a:rPr>
              <a:t>analysis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9695" y="1484784"/>
            <a:ext cx="22322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bg1"/>
                </a:solidFill>
                <a:latin typeface="+mj-lt"/>
              </a:rPr>
              <a:t>Build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core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value-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added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of OECD </a:t>
            </a:r>
            <a:r>
              <a:rPr lang="fr-FR" b="1" dirty="0" err="1">
                <a:solidFill>
                  <a:schemeClr val="bg1"/>
                </a:solidFill>
                <a:latin typeface="+mj-lt"/>
              </a:rPr>
              <a:t>work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9695" y="578019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NAEC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« A </a:t>
            </a:r>
            <a:r>
              <a:rPr lang="fr-FR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Broader</a:t>
            </a:r>
            <a:r>
              <a:rPr lang="fr-F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State of </a:t>
            </a:r>
            <a:r>
              <a:rPr lang="fr-FR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Mind</a:t>
            </a:r>
            <a:r>
              <a:rPr lang="fr-F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 »</a:t>
            </a: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0" y="1580262"/>
            <a:ext cx="4922755" cy="4922755"/>
          </a:xfrm>
          <a:prstGeom prst="ellipse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3059832" y="2060847"/>
            <a:ext cx="1836204" cy="143168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1920" y="3840209"/>
            <a:ext cx="1822394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26"/>
          <p:cNvSpPr/>
          <p:nvPr/>
        </p:nvSpPr>
        <p:spPr>
          <a:xfrm rot="2115179">
            <a:off x="4832246" y="5127659"/>
            <a:ext cx="459668" cy="136815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fr-FR" dirty="0" smtClean="0"/>
              <a:t>… main challenges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9677025"/>
              </p:ext>
            </p:extLst>
          </p:nvPr>
        </p:nvGraphicFramePr>
        <p:xfrm>
          <a:off x="1043608" y="1628800"/>
          <a:ext cx="51845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11186"/>
            <a:ext cx="2860347" cy="2860347"/>
          </a:xfrm>
          <a:prstGeom prst="ellipse">
            <a:avLst/>
          </a:prstGeom>
        </p:spPr>
      </p:pic>
      <p:sp>
        <p:nvSpPr>
          <p:cNvPr id="27" name="Chevron 26"/>
          <p:cNvSpPr/>
          <p:nvPr/>
        </p:nvSpPr>
        <p:spPr>
          <a:xfrm rot="1493202">
            <a:off x="5284732" y="5478422"/>
            <a:ext cx="459668" cy="1368152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619724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NAEC State of </a:t>
            </a:r>
            <a:r>
              <a:rPr lang="fr-FR" sz="2000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Mind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?</a:t>
            </a:r>
            <a:endParaRPr lang="en-GB" sz="20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3356992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6-Point Star 6"/>
          <p:cNvSpPr/>
          <p:nvPr/>
        </p:nvSpPr>
        <p:spPr>
          <a:xfrm>
            <a:off x="251520" y="1340768"/>
            <a:ext cx="2808312" cy="172819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Corruption of commission</a:t>
            </a:r>
            <a:endParaRPr lang="en-GB" dirty="0"/>
          </a:p>
        </p:txBody>
      </p:sp>
      <p:sp>
        <p:nvSpPr>
          <p:cNvPr id="16" name="6-Point Star 15"/>
          <p:cNvSpPr/>
          <p:nvPr/>
        </p:nvSpPr>
        <p:spPr>
          <a:xfrm>
            <a:off x="3059832" y="1340768"/>
            <a:ext cx="2808312" cy="172819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Corruption of omission</a:t>
            </a:r>
            <a:endParaRPr lang="en-GB" dirty="0"/>
          </a:p>
        </p:txBody>
      </p:sp>
      <p:sp>
        <p:nvSpPr>
          <p:cNvPr id="17" name="6-Point Star 16"/>
          <p:cNvSpPr/>
          <p:nvPr/>
        </p:nvSpPr>
        <p:spPr>
          <a:xfrm>
            <a:off x="5812904" y="1340768"/>
            <a:ext cx="2808312" cy="1728192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Temptation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false </a:t>
            </a:r>
            <a:r>
              <a:rPr lang="fr-FR" dirty="0" err="1" smtClean="0"/>
              <a:t>certainty</a:t>
            </a:r>
            <a:endParaRPr lang="en-GB" dirty="0"/>
          </a:p>
        </p:txBody>
      </p:sp>
      <p:sp>
        <p:nvSpPr>
          <p:cNvPr id="2" name="Can 1"/>
          <p:cNvSpPr/>
          <p:nvPr/>
        </p:nvSpPr>
        <p:spPr>
          <a:xfrm>
            <a:off x="3275856" y="2729759"/>
            <a:ext cx="1203698" cy="15633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424936" cy="2977738"/>
          </a:xfrm>
        </p:spPr>
        <p:txBody>
          <a:bodyPr/>
          <a:lstStyle/>
          <a:p>
            <a:pPr algn="ctr"/>
            <a:r>
              <a:rPr lang="en-GB" sz="2800" b="1" cap="small" dirty="0" smtClean="0"/>
              <a:t>Thank You For your attention</a:t>
            </a:r>
            <a:br>
              <a:rPr lang="en-GB" sz="2800" b="1" cap="small" dirty="0" smtClean="0"/>
            </a:br>
            <a:r>
              <a:rPr lang="en-GB" sz="2800" b="1" cap="small" dirty="0"/>
              <a:t/>
            </a:r>
            <a:br>
              <a:rPr lang="en-GB" sz="2800" b="1" cap="small" dirty="0"/>
            </a:br>
            <a:r>
              <a:rPr lang="en-GB" sz="2800" cap="small" dirty="0" smtClean="0"/>
              <a:t>For more information please email  </a:t>
            </a:r>
            <a:r>
              <a:rPr lang="en-GB" sz="2800" cap="small" dirty="0" smtClean="0">
                <a:solidFill>
                  <a:srgbClr val="92D050"/>
                </a:solidFill>
              </a:rPr>
              <a:t>mathilde.mesnard@oecd.org</a:t>
            </a:r>
            <a:r>
              <a:rPr lang="en-GB" sz="2800" cap="small" dirty="0" smtClean="0">
                <a:solidFill>
                  <a:schemeClr val="accent6"/>
                </a:solidFill>
              </a:rPr>
              <a:t/>
            </a:r>
            <a:br>
              <a:rPr lang="en-GB" sz="2800" cap="small" dirty="0" smtClean="0">
                <a:solidFill>
                  <a:schemeClr val="accent6"/>
                </a:solidFill>
              </a:rPr>
            </a:br>
            <a:endParaRPr lang="en-GB" sz="2800" cap="small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1115616" y="332656"/>
            <a:ext cx="777686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/>
                </a:solidFill>
              </a:rPr>
              <a:t>The NAEC initiative :  </a:t>
            </a:r>
          </a:p>
          <a:p>
            <a:r>
              <a:rPr lang="en-GB" dirty="0" smtClean="0"/>
              <a:t>Context, objectives and scope</a:t>
            </a:r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 rot="196873">
            <a:off x="391091" y="1456052"/>
            <a:ext cx="3202519" cy="2452500"/>
          </a:xfrm>
          <a:prstGeom prst="irregularSeal2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cap="small" dirty="0">
                <a:solidFill>
                  <a:schemeClr val="bg1"/>
                </a:solidFill>
                <a:latin typeface="Arial Narrow" pitchFamily="34" charset="0"/>
              </a:rPr>
              <a:t>global </a:t>
            </a:r>
            <a:endParaRPr lang="en-GB" sz="2800" b="1" cap="small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GB" sz="2800" b="1" cap="small" dirty="0" smtClean="0">
                <a:solidFill>
                  <a:schemeClr val="bg1"/>
                </a:solidFill>
                <a:latin typeface="Arial Narrow" pitchFamily="34" charset="0"/>
              </a:rPr>
              <a:t>crisis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221088"/>
            <a:ext cx="280831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Need </a:t>
            </a: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to address a number of near-term severe policy </a:t>
            </a: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challenges </a:t>
            </a:r>
            <a:r>
              <a:rPr lang="en-GB" sz="1400" i="1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without losing sight of </a:t>
            </a:r>
            <a:r>
              <a:rPr lang="en-GB" sz="1400" b="1" i="1" dirty="0">
                <a:solidFill>
                  <a:schemeClr val="accent5"/>
                </a:solidFill>
                <a:latin typeface="Arial Narrow" pitchFamily="34" charset="0"/>
              </a:rPr>
              <a:t>longer-term trends </a:t>
            </a:r>
            <a:r>
              <a:rPr lang="en-GB" sz="1400" i="1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and developments: rise in </a:t>
            </a:r>
            <a:r>
              <a:rPr lang="en-GB" sz="1400" b="1" i="1" dirty="0">
                <a:solidFill>
                  <a:schemeClr val="accent6"/>
                </a:solidFill>
                <a:latin typeface="Arial Narrow" pitchFamily="34" charset="0"/>
              </a:rPr>
              <a:t>interconnectedness</a:t>
            </a:r>
            <a:r>
              <a:rPr lang="en-GB" sz="1400" i="1" dirty="0">
                <a:latin typeface="Arial Narrow" pitchFamily="34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and</a:t>
            </a:r>
            <a:r>
              <a:rPr lang="en-GB" sz="1400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400" b="1" i="1" dirty="0">
                <a:solidFill>
                  <a:schemeClr val="accent6"/>
                </a:solidFill>
                <a:latin typeface="Arial Narrow" pitchFamily="34" charset="0"/>
              </a:rPr>
              <a:t>complexity</a:t>
            </a:r>
            <a:r>
              <a:rPr lang="en-GB" sz="1400" i="1" dirty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of the global economy</a:t>
            </a:r>
          </a:p>
          <a:p>
            <a:endParaRPr lang="en-GB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23928" y="2725363"/>
            <a:ext cx="1656184" cy="0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79912" y="2852936"/>
            <a:ext cx="1728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1600" b="1" cap="small" dirty="0">
                <a:solidFill>
                  <a:schemeClr val="accent5"/>
                </a:solidFill>
                <a:latin typeface="Arial Narrow" pitchFamily="34" charset="0"/>
              </a:rPr>
              <a:t>wake-up call </a:t>
            </a:r>
            <a:r>
              <a:rPr lang="en-GB" sz="1600" cap="small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to policy makers </a:t>
            </a:r>
            <a:r>
              <a:rPr lang="en-GB" sz="1600" cap="small" dirty="0" smtClean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and </a:t>
            </a:r>
          </a:p>
          <a:p>
            <a:pPr algn="ctr" fontAlgn="base"/>
            <a:r>
              <a:rPr lang="en-GB" sz="1600" cap="small" dirty="0" smtClean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a </a:t>
            </a:r>
            <a:r>
              <a:rPr lang="en-GB" sz="1600" b="1" cap="small" dirty="0">
                <a:solidFill>
                  <a:schemeClr val="accent5"/>
                </a:solidFill>
                <a:latin typeface="Arial Narrow" pitchFamily="34" charset="0"/>
              </a:rPr>
              <a:t>catalyst</a:t>
            </a:r>
            <a:r>
              <a:rPr lang="en-GB" sz="1600" b="1" cap="small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GB" sz="1600" cap="small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for NAEC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7819" y="4653136"/>
            <a:ext cx="3528392" cy="3107838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r>
              <a:rPr lang="en-GB" altLang="zh-CN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altLang="zh-CN" sz="12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When? </a:t>
            </a:r>
          </a:p>
          <a:p>
            <a:pPr algn="ctr" fontAlgn="base">
              <a:spcBef>
                <a:spcPct val="0"/>
              </a:spcBef>
              <a:buClr>
                <a:srgbClr val="365F91"/>
              </a:buClr>
            </a:pPr>
            <a:r>
              <a:rPr lang="en-GB" altLang="zh-CN" sz="12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Launched at the </a:t>
            </a:r>
            <a:r>
              <a:rPr lang="en-GB" altLang="zh-CN" sz="1200" b="1" dirty="0">
                <a:solidFill>
                  <a:schemeClr val="accent5"/>
                </a:solidFill>
                <a:latin typeface="Arial Narrow" pitchFamily="34" charset="0"/>
                <a:cs typeface="Arial" pitchFamily="34" charset="0"/>
              </a:rPr>
              <a:t>May 2012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r>
              <a:rPr lang="en-GB" altLang="zh-CN" sz="12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OECD Ministerial Council Meeting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 smtClean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 smtClean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 smtClean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r>
              <a:rPr lang="en-GB" sz="1200" b="1" i="1" dirty="0" smtClean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12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What? </a:t>
            </a:r>
          </a:p>
          <a:p>
            <a:pPr algn="ctr" fontAlgn="base">
              <a:spcBef>
                <a:spcPct val="0"/>
              </a:spcBef>
              <a:buClr>
                <a:srgbClr val="365F91"/>
              </a:buClr>
            </a:pP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An </a:t>
            </a:r>
            <a:r>
              <a:rPr lang="en-GB" sz="1200" b="1" dirty="0">
                <a:solidFill>
                  <a:schemeClr val="accent5"/>
                </a:solidFill>
                <a:latin typeface="Arial Narrow" pitchFamily="34" charset="0"/>
              </a:rPr>
              <a:t>organisation-wide reflection process </a:t>
            </a:r>
          </a:p>
          <a:p>
            <a:pPr algn="ctr" fontAlgn="base">
              <a:spcBef>
                <a:spcPct val="0"/>
              </a:spcBef>
              <a:buClr>
                <a:srgbClr val="365F91"/>
              </a:buClr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to upgrade the analytical frameworks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and strengthen the OECD policy advice 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 smtClean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 smtClean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endParaRPr lang="en-GB" sz="1200" b="1" i="1" dirty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365F91"/>
              </a:buClr>
            </a:pPr>
            <a:r>
              <a:rPr lang="en-GB" sz="1200" b="1" i="1" dirty="0" smtClean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What </a:t>
            </a:r>
            <a:r>
              <a:rPr lang="en-GB" sz="12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for? </a:t>
            </a:r>
          </a:p>
          <a:p>
            <a:pPr algn="ctr" fontAlgn="base">
              <a:spcBef>
                <a:spcPct val="0"/>
              </a:spcBef>
              <a:buClr>
                <a:srgbClr val="365F91"/>
              </a:buClr>
            </a:pP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To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develop a </a:t>
            </a:r>
            <a:r>
              <a:rPr lang="en-GB" sz="1200" b="1" dirty="0">
                <a:solidFill>
                  <a:schemeClr val="accent5"/>
                </a:solidFill>
                <a:latin typeface="Arial Narrow" pitchFamily="34" charset="0"/>
              </a:rPr>
              <a:t>strategic policy agenda </a:t>
            </a:r>
          </a:p>
          <a:p>
            <a:pPr algn="ctr" fontAlgn="base">
              <a:spcBef>
                <a:spcPct val="0"/>
              </a:spcBef>
              <a:buClr>
                <a:srgbClr val="365F91"/>
              </a:buClr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Arial Narrow" pitchFamily="34" charset="0"/>
              </a:rPr>
              <a:t>for sustainable, inclusive growth</a:t>
            </a:r>
            <a:endParaRPr lang="en-GB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endCxn id="6" idx="0"/>
          </p:cNvCxnSpPr>
          <p:nvPr/>
        </p:nvCxnSpPr>
        <p:spPr>
          <a:xfrm>
            <a:off x="1871700" y="3591600"/>
            <a:ext cx="0" cy="6294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932026" y="3877020"/>
            <a:ext cx="468798" cy="78605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87478" y="4060303"/>
            <a:ext cx="0" cy="602776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64808" y="3897970"/>
            <a:ext cx="288032" cy="73852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003">
            <a:off x="5988961" y="1416982"/>
            <a:ext cx="2215411" cy="2215411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1053" y="35916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/>
                </a:solidFill>
                <a:latin typeface="+mj-lt"/>
              </a:rPr>
              <a:t>NAEC</a:t>
            </a:r>
            <a:endParaRPr lang="en-GB" sz="28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1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Ultimate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goals of NAEC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2895476"/>
              </p:ext>
            </p:extLst>
          </p:nvPr>
        </p:nvGraphicFramePr>
        <p:xfrm>
          <a:off x="863080" y="1340767"/>
          <a:ext cx="8280920" cy="548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827584" y="5035261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2" y="5797638"/>
            <a:ext cx="19543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NAEC Goal</a:t>
            </a:r>
            <a:endParaRPr lang="en-GB" b="1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781931" y="5982304"/>
            <a:ext cx="205893" cy="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2918" y="2031567"/>
            <a:ext cx="4962290" cy="7407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8000" dirty="0" smtClean="0">
                <a:latin typeface="Arial Narrow" pitchFamily="34" charset="0"/>
              </a:rPr>
              <a:t>Within a broad context, </a:t>
            </a:r>
            <a:r>
              <a:rPr lang="en-US" sz="8000" b="1" dirty="0" smtClean="0">
                <a:solidFill>
                  <a:schemeClr val="accent6"/>
                </a:solidFill>
                <a:latin typeface="Arial Narrow" pitchFamily="34" charset="0"/>
              </a:rPr>
              <a:t>new</a:t>
            </a:r>
            <a:r>
              <a:rPr lang="en-US" sz="8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8000" dirty="0" smtClean="0">
                <a:latin typeface="Arial Narrow" pitchFamily="34" charset="0"/>
              </a:rPr>
              <a:t>approaches</a:t>
            </a:r>
            <a:r>
              <a:rPr lang="en-US" sz="8000" i="1" dirty="0" smtClean="0">
                <a:latin typeface="Arial Narrow" pitchFamily="34" charset="0"/>
              </a:rPr>
              <a:t> </a:t>
            </a:r>
            <a:r>
              <a:rPr lang="en-US" sz="8000" dirty="0" smtClean="0">
                <a:latin typeface="Arial Narrow" pitchFamily="34" charset="0"/>
              </a:rPr>
              <a:t>involve</a:t>
            </a:r>
            <a:r>
              <a:rPr lang="en-US" sz="9600" dirty="0" smtClean="0">
                <a:latin typeface="Arial Narrow" pitchFamily="34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9600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9600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9600" dirty="0" smtClean="0">
              <a:latin typeface="Arial Narrow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endParaRPr lang="en-US" sz="9600" dirty="0" smtClean="0">
              <a:latin typeface="Arial Narrow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9600" dirty="0" smtClean="0">
              <a:latin typeface="Arial Narrow" pitchFamily="34" charset="0"/>
            </a:endParaRPr>
          </a:p>
          <a:p>
            <a:pPr marL="342000" lvl="1" indent="-342000" algn="just">
              <a:lnSpc>
                <a:spcPct val="120000"/>
              </a:lnSpc>
              <a:spcBef>
                <a:spcPts val="768"/>
              </a:spcBef>
              <a:buFont typeface="Arial" pitchFamily="34" charset="0"/>
              <a:buChar char="•"/>
            </a:pPr>
            <a:endParaRPr lang="en-US" sz="9600" dirty="0" smtClean="0">
              <a:latin typeface="Arial Narrow" pitchFamily="34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768"/>
              </a:spcBef>
              <a:buNone/>
            </a:pPr>
            <a:r>
              <a:rPr lang="en-US" sz="7200" i="1" dirty="0">
                <a:latin typeface="Arial Narrow" pitchFamily="34" charset="0"/>
              </a:rPr>
              <a:t> </a:t>
            </a:r>
            <a:endParaRPr lang="en-US" sz="8000" dirty="0" smtClean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1022400"/>
          </a:xfrm>
        </p:spPr>
        <p:txBody>
          <a:bodyPr/>
          <a:lstStyle/>
          <a:p>
            <a:r>
              <a:rPr lang="en-GB" dirty="0" smtClean="0"/>
              <a:t>What do we mean by </a:t>
            </a:r>
            <a:br>
              <a:rPr lang="en-GB" dirty="0" smtClean="0"/>
            </a:br>
            <a:r>
              <a:rPr lang="en-GB" i="1" dirty="0" smtClean="0">
                <a:solidFill>
                  <a:schemeClr val="accent6"/>
                </a:solidFill>
              </a:rPr>
              <a:t>New Approaches ?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1002970"/>
              </p:ext>
            </p:extLst>
          </p:nvPr>
        </p:nvGraphicFramePr>
        <p:xfrm>
          <a:off x="611560" y="2564904"/>
          <a:ext cx="78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598568" y="2009988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569" y="2708920"/>
            <a:ext cx="195434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/>
                </a:solidFill>
              </a:rPr>
              <a:t>NAEC </a:t>
            </a:r>
            <a:r>
              <a:rPr lang="fr-FR" b="1" dirty="0" err="1" smtClean="0">
                <a:solidFill>
                  <a:schemeClr val="accent5"/>
                </a:solidFill>
              </a:rPr>
              <a:t>Definition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08016" cy="108012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</a:rPr>
              <a:t>Interconnectedness: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an overarching theme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8314065"/>
              </p:ext>
            </p:extLst>
          </p:nvPr>
        </p:nvGraphicFramePr>
        <p:xfrm>
          <a:off x="467544" y="1501474"/>
          <a:ext cx="46085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3811012"/>
            <a:ext cx="3456384" cy="304698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across and within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countries</a:t>
            </a:r>
            <a:endParaRPr lang="en-GB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between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the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financial sector and the real </a:t>
            </a:r>
            <a:r>
              <a:rPr lang="en-GB" sz="16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economy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among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global trends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that have been building up for decades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3" t="37940" r="26914" b="16384"/>
          <a:stretch/>
        </p:blipFill>
        <p:spPr bwMode="auto">
          <a:xfrm>
            <a:off x="5553828" y="1790312"/>
            <a:ext cx="2741934" cy="20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8144" y="1605646"/>
            <a:ext cx="2570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accent5"/>
                </a:solidFill>
                <a:latin typeface="+mj-lt"/>
              </a:rPr>
              <a:t>Interconnectedness</a:t>
            </a:r>
            <a:endParaRPr lang="en-GB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0072" y="1412776"/>
            <a:ext cx="3456384" cy="460851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evron 17"/>
          <p:cNvSpPr/>
          <p:nvPr/>
        </p:nvSpPr>
        <p:spPr>
          <a:xfrm>
            <a:off x="4355976" y="1520788"/>
            <a:ext cx="720080" cy="2232248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366919-8B50-4185-ADF5-DA43342044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</p:spPr>
        <p:txBody>
          <a:bodyPr/>
          <a:lstStyle/>
          <a:p>
            <a:r>
              <a:rPr lang="en-US" b="1" dirty="0" smtClean="0"/>
              <a:t>Organising Structure for NAEC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0" t="20082" r="25072" b="46128"/>
          <a:stretch/>
        </p:blipFill>
        <p:spPr bwMode="auto">
          <a:xfrm>
            <a:off x="467543" y="1340768"/>
            <a:ext cx="7632849" cy="47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5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0000" y="5790912"/>
            <a:ext cx="342000" cy="244800"/>
          </a:xfrm>
        </p:spPr>
        <p:txBody>
          <a:bodyPr/>
          <a:lstStyle/>
          <a:p>
            <a:fld id="{FD366919-8B50-4185-ADF5-DA43342044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</a:rPr>
              <a:t>Reflection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&amp;</a:t>
            </a:r>
            <a:br>
              <a:rPr lang="en-GB" b="1" dirty="0" smtClean="0">
                <a:solidFill>
                  <a:schemeClr val="accent6"/>
                </a:solidFill>
              </a:rPr>
            </a:br>
            <a:r>
              <a:rPr lang="en-GB" b="1" dirty="0" smtClean="0">
                <a:solidFill>
                  <a:schemeClr val="accent6"/>
                </a:solidFill>
              </a:rPr>
              <a:t>horizon scanning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0464177"/>
              </p:ext>
            </p:extLst>
          </p:nvPr>
        </p:nvGraphicFramePr>
        <p:xfrm>
          <a:off x="467544" y="836712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467544" y="2957367"/>
            <a:ext cx="1512168" cy="54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2571938" y="2411014"/>
            <a:ext cx="1512168" cy="54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4716016" y="1910191"/>
            <a:ext cx="1512168" cy="54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6804248" y="1363838"/>
            <a:ext cx="1512168" cy="546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88614" b="77249"/>
          <a:stretch/>
        </p:blipFill>
        <p:spPr bwMode="auto">
          <a:xfrm rot="4830642">
            <a:off x="2112761" y="2832254"/>
            <a:ext cx="418465" cy="43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88614" b="77249"/>
          <a:stretch/>
        </p:blipFill>
        <p:spPr bwMode="auto">
          <a:xfrm rot="4830642">
            <a:off x="2052690" y="4249809"/>
            <a:ext cx="968084" cy="967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9" r="88614" b="77249"/>
          <a:stretch/>
        </p:blipFill>
        <p:spPr bwMode="auto">
          <a:xfrm rot="14313753">
            <a:off x="6240820" y="1447185"/>
            <a:ext cx="480872" cy="50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046847" y="4536503"/>
            <a:ext cx="1059793" cy="216024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22869" y="1910191"/>
            <a:ext cx="316773" cy="397449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Callout 1"/>
          <p:cNvSpPr/>
          <p:nvPr/>
        </p:nvSpPr>
        <p:spPr>
          <a:xfrm>
            <a:off x="251520" y="5445224"/>
            <a:ext cx="2881489" cy="1162422"/>
          </a:xfrm>
          <a:prstGeom prst="wedgeEllipseCallout">
            <a:avLst>
              <a:gd name="adj1" fmla="val -24962"/>
              <a:gd name="adj2" fmla="val -1202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Project A1</a:t>
            </a:r>
          </a:p>
          <a:p>
            <a:pPr algn="ctr"/>
            <a:r>
              <a:rPr lang="fr-FR" sz="1400" dirty="0" smtClean="0"/>
              <a:t>The </a:t>
            </a:r>
            <a:r>
              <a:rPr lang="fr-FR" sz="1400" dirty="0" err="1" smtClean="0"/>
              <a:t>crisis</a:t>
            </a:r>
            <a:r>
              <a:rPr lang="fr-FR" sz="1400" dirty="0" smtClean="0"/>
              <a:t>: </a:t>
            </a:r>
            <a:r>
              <a:rPr lang="fr-FR" sz="1400" dirty="0" err="1" smtClean="0"/>
              <a:t>drawing</a:t>
            </a:r>
            <a:r>
              <a:rPr lang="fr-FR" sz="1400" dirty="0" smtClean="0"/>
              <a:t> </a:t>
            </a:r>
            <a:r>
              <a:rPr lang="fr-FR" sz="1400" dirty="0" err="1" smtClean="0"/>
              <a:t>lessons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history</a:t>
            </a:r>
            <a:r>
              <a:rPr lang="fr-FR" sz="1400" dirty="0" smtClean="0"/>
              <a:t> and </a:t>
            </a:r>
            <a:r>
              <a:rPr lang="fr-FR" sz="1400" dirty="0" err="1" smtClean="0"/>
              <a:t>past</a:t>
            </a:r>
            <a:r>
              <a:rPr lang="fr-FR" sz="1400" dirty="0" smtClean="0"/>
              <a:t> </a:t>
            </a:r>
            <a:r>
              <a:rPr lang="fr-FR" sz="1400" dirty="0" err="1" smtClean="0"/>
              <a:t>policy</a:t>
            </a:r>
            <a:r>
              <a:rPr lang="fr-FR" sz="1400" dirty="0" smtClean="0"/>
              <a:t> </a:t>
            </a:r>
            <a:r>
              <a:rPr lang="fr-FR" sz="1400" dirty="0" err="1" smtClean="0"/>
              <a:t>experiences</a:t>
            </a:r>
            <a:endParaRPr lang="en-GB" sz="1400" dirty="0"/>
          </a:p>
        </p:txBody>
      </p:sp>
      <p:sp>
        <p:nvSpPr>
          <p:cNvPr id="16" name="Oval Callout 15"/>
          <p:cNvSpPr/>
          <p:nvPr/>
        </p:nvSpPr>
        <p:spPr>
          <a:xfrm>
            <a:off x="1887277" y="4434991"/>
            <a:ext cx="2881489" cy="1162422"/>
          </a:xfrm>
          <a:prstGeom prst="wedgeEllipseCallout">
            <a:avLst>
              <a:gd name="adj1" fmla="val -8434"/>
              <a:gd name="adj2" fmla="val -849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Project A2 </a:t>
            </a:r>
            <a:r>
              <a:rPr lang="fr-FR" sz="1400" dirty="0" err="1" smtClean="0"/>
              <a:t>Forecasting</a:t>
            </a:r>
            <a:r>
              <a:rPr lang="fr-FR" sz="1400" dirty="0" smtClean="0"/>
              <a:t> in time of </a:t>
            </a:r>
            <a:r>
              <a:rPr lang="fr-FR" sz="1400" dirty="0" err="1" smtClean="0"/>
              <a:t>crisis</a:t>
            </a:r>
            <a:r>
              <a:rPr lang="fr-FR" sz="1400" dirty="0" smtClean="0"/>
              <a:t>: post-mortem of OECD projections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6228184" y="3501008"/>
            <a:ext cx="2881489" cy="1162422"/>
          </a:xfrm>
          <a:prstGeom prst="wedgeEllipseCallout">
            <a:avLst>
              <a:gd name="adj1" fmla="val 14375"/>
              <a:gd name="adj2" fmla="val -71884"/>
            </a:avLst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ProjectA7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Applying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new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tools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approaches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better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policy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making</a:t>
            </a:r>
            <a:endParaRPr lang="fr-FR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355976" y="4149080"/>
            <a:ext cx="2881489" cy="1162422"/>
          </a:xfrm>
          <a:prstGeom prst="wedgeEllipseCallout">
            <a:avLst>
              <a:gd name="adj1" fmla="val -14714"/>
              <a:gd name="adj2" fmla="val -817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Project A6 How </a:t>
            </a:r>
            <a:r>
              <a:rPr lang="fr-FR" sz="1400" dirty="0" err="1" smtClean="0"/>
              <a:t>much</a:t>
            </a:r>
            <a:r>
              <a:rPr lang="fr-FR" sz="1400" dirty="0" smtClean="0"/>
              <a:t> scope to </a:t>
            </a:r>
            <a:r>
              <a:rPr lang="fr-FR" sz="1400" dirty="0" err="1" smtClean="0"/>
              <a:t>achieve</a:t>
            </a:r>
            <a:r>
              <a:rPr lang="fr-FR" sz="1400" dirty="0" smtClean="0"/>
              <a:t> </a:t>
            </a:r>
            <a:r>
              <a:rPr lang="fr-FR" sz="1400" dirty="0" err="1" smtClean="0"/>
              <a:t>growth</a:t>
            </a:r>
            <a:r>
              <a:rPr lang="fr-FR" sz="1400" dirty="0" smtClean="0"/>
              <a:t>- and </a:t>
            </a:r>
            <a:r>
              <a:rPr lang="fr-FR" sz="1400" dirty="0" err="1" smtClean="0"/>
              <a:t>equity-friendly</a:t>
            </a:r>
            <a:r>
              <a:rPr lang="fr-FR" sz="1400" dirty="0" smtClean="0"/>
              <a:t> fiscal consolidation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3314672" y="5597413"/>
            <a:ext cx="2881489" cy="1162422"/>
          </a:xfrm>
          <a:prstGeom prst="wedgeEllipseCallout">
            <a:avLst>
              <a:gd name="adj1" fmla="val -15376"/>
              <a:gd name="adj2" fmla="val -1825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Project A3 the </a:t>
            </a:r>
            <a:r>
              <a:rPr lang="fr-FR" sz="1400" dirty="0" err="1" smtClean="0"/>
              <a:t>role</a:t>
            </a:r>
            <a:r>
              <a:rPr lang="fr-FR" sz="1400" dirty="0" smtClean="0"/>
              <a:t> of </a:t>
            </a:r>
            <a:r>
              <a:rPr lang="fr-FR" sz="1400" dirty="0" err="1" smtClean="0"/>
              <a:t>financial</a:t>
            </a:r>
            <a:r>
              <a:rPr lang="fr-FR" sz="1400" dirty="0" smtClean="0"/>
              <a:t> system in the </a:t>
            </a:r>
            <a:r>
              <a:rPr lang="fr-FR" sz="1400" dirty="0" err="1" smtClean="0"/>
              <a:t>crisis</a:t>
            </a:r>
            <a:r>
              <a:rPr lang="fr-FR" sz="1400" dirty="0" smtClean="0"/>
              <a:t> and </a:t>
            </a:r>
            <a:r>
              <a:rPr lang="fr-FR" sz="1400" dirty="0" err="1" smtClean="0"/>
              <a:t>reforms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required</a:t>
            </a:r>
            <a:r>
              <a:rPr lang="fr-FR" sz="1400" dirty="0" smtClean="0"/>
              <a:t> to </a:t>
            </a:r>
            <a:r>
              <a:rPr lang="fr-FR" sz="1400" dirty="0" err="1" smtClean="0"/>
              <a:t>promote</a:t>
            </a:r>
            <a:r>
              <a:rPr lang="fr-FR" sz="1400" dirty="0" smtClean="0"/>
              <a:t> </a:t>
            </a:r>
            <a:r>
              <a:rPr lang="fr-FR" sz="1400" dirty="0" err="1" smtClean="0"/>
              <a:t>sustainable</a:t>
            </a:r>
            <a:r>
              <a:rPr lang="fr-FR" sz="1400" dirty="0" smtClean="0"/>
              <a:t> </a:t>
            </a:r>
            <a:r>
              <a:rPr lang="fr-FR" sz="1400" dirty="0" err="1" smtClean="0"/>
              <a:t>growth</a:t>
            </a: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28600" y="4565687"/>
            <a:ext cx="2271700" cy="1239577"/>
          </a:xfrm>
          <a:prstGeom prst="wedgeEllipseCallout">
            <a:avLst>
              <a:gd name="adj1" fmla="val 66076"/>
              <a:gd name="adj2" fmla="val 101"/>
            </a:avLst>
          </a:prstGeo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 B15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Ensuring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productivity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growth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and innovation in the long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run</a:t>
            </a:r>
            <a:endParaRPr lang="fr-FR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3840" y="1412776"/>
            <a:ext cx="8218800" cy="4896544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844614" y="6411600"/>
            <a:ext cx="342000" cy="244800"/>
          </a:xfrm>
        </p:spPr>
        <p:txBody>
          <a:bodyPr/>
          <a:lstStyle/>
          <a:p>
            <a:fld id="{FD366919-8B50-4185-ADF5-DA43342044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trade-offs and complementarities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1469419"/>
              </p:ext>
            </p:extLst>
          </p:nvPr>
        </p:nvGraphicFramePr>
        <p:xfrm>
          <a:off x="3009372" y="1628800"/>
          <a:ext cx="60486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201848" y="3356992"/>
            <a:ext cx="1584176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S</a:t>
            </a:r>
            <a:r>
              <a:rPr lang="fr-FR" sz="1600" b="1" dirty="0" err="1" smtClean="0">
                <a:solidFill>
                  <a:schemeClr val="tx1"/>
                </a:solidFill>
              </a:rPr>
              <a:t>tability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5048060" y="1673561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3189264" y="4464357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6966449" y="4488468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00" y="1350395"/>
            <a:ext cx="45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Long term trends and policy challenges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3" name="Up-Down Arrow 22"/>
          <p:cNvSpPr/>
          <p:nvPr/>
        </p:nvSpPr>
        <p:spPr>
          <a:xfrm rot="2726387">
            <a:off x="5145523" y="4057371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5840148" y="2924944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-Down Arrow 25"/>
          <p:cNvSpPr/>
          <p:nvPr/>
        </p:nvSpPr>
        <p:spPr>
          <a:xfrm rot="18932339">
            <a:off x="6705903" y="4077072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Callout 27"/>
          <p:cNvSpPr/>
          <p:nvPr/>
        </p:nvSpPr>
        <p:spPr>
          <a:xfrm>
            <a:off x="179513" y="3284984"/>
            <a:ext cx="2520280" cy="1162422"/>
          </a:xfrm>
          <a:prstGeom prst="wedgeEllipseCallout">
            <a:avLst>
              <a:gd name="adj1" fmla="val 69669"/>
              <a:gd name="adj2" fmla="val -305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 B14 Long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term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scenarios for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food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agroculture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78343" y="2060848"/>
            <a:ext cx="2881489" cy="1162422"/>
          </a:xfrm>
          <a:prstGeom prst="wedgeEllipseCallout">
            <a:avLst>
              <a:gd name="adj1" fmla="val 76850"/>
              <a:gd name="adj2" fmla="val -22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 B13</a:t>
            </a:r>
          </a:p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OECD @ 100 global trends and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policy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challenges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>
            <a:off x="2483768" y="1844824"/>
            <a:ext cx="2088231" cy="4104455"/>
          </a:xfrm>
          <a:prstGeom prst="diagStripe">
            <a:avLst>
              <a:gd name="adj" fmla="val 82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Callout 28"/>
          <p:cNvSpPr/>
          <p:nvPr/>
        </p:nvSpPr>
        <p:spPr>
          <a:xfrm>
            <a:off x="35496" y="5290914"/>
            <a:ext cx="3153768" cy="1450454"/>
          </a:xfrm>
          <a:prstGeom prst="wedgeEllipseCallout">
            <a:avLst>
              <a:gd name="adj1" fmla="val 62900"/>
              <a:gd name="adj2" fmla="val -2962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 B3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Assessing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effects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distribution 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skills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and key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related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institutional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 variables on multi-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dimentional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well-being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outcomes</a:t>
            </a:r>
            <a:endParaRPr lang="fr-FR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3840" y="1412776"/>
            <a:ext cx="8218800" cy="4896544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 smtClean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844614" y="6411600"/>
            <a:ext cx="342000" cy="244800"/>
          </a:xfrm>
        </p:spPr>
        <p:txBody>
          <a:bodyPr/>
          <a:lstStyle/>
          <a:p>
            <a:fld id="{FD366919-8B50-4185-ADF5-DA43342044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trade-offs and complementarities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2705982"/>
              </p:ext>
            </p:extLst>
          </p:nvPr>
        </p:nvGraphicFramePr>
        <p:xfrm>
          <a:off x="3009372" y="1628800"/>
          <a:ext cx="60486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201848" y="3356992"/>
            <a:ext cx="1584176" cy="1080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</a:rPr>
              <a:t>S</a:t>
            </a:r>
            <a:r>
              <a:rPr lang="fr-FR" sz="1600" b="1" dirty="0" err="1" smtClean="0">
                <a:solidFill>
                  <a:schemeClr val="tx1"/>
                </a:solidFill>
              </a:rPr>
              <a:t>tability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5048060" y="1673561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3189264" y="4464357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2" r="30670" b="33339"/>
          <a:stretch/>
        </p:blipFill>
        <p:spPr bwMode="auto">
          <a:xfrm>
            <a:off x="6966449" y="4488468"/>
            <a:ext cx="1954349" cy="762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00" y="1350395"/>
            <a:ext cx="45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Linking policy </a:t>
            </a:r>
            <a:r>
              <a:rPr lang="en-US" b="1" dirty="0">
                <a:latin typeface="Arial Narrow" pitchFamily="34" charset="0"/>
              </a:rPr>
              <a:t>drivers and wellbeing outcomes</a:t>
            </a:r>
          </a:p>
        </p:txBody>
      </p:sp>
      <p:sp>
        <p:nvSpPr>
          <p:cNvPr id="23" name="Up-Down Arrow 22"/>
          <p:cNvSpPr/>
          <p:nvPr/>
        </p:nvSpPr>
        <p:spPr>
          <a:xfrm rot="2726387">
            <a:off x="5145523" y="4057371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5840148" y="2924944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-Down Arrow 25"/>
          <p:cNvSpPr/>
          <p:nvPr/>
        </p:nvSpPr>
        <p:spPr>
          <a:xfrm rot="18932339">
            <a:off x="6705903" y="4077072"/>
            <a:ext cx="296506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Callout 27"/>
          <p:cNvSpPr/>
          <p:nvPr/>
        </p:nvSpPr>
        <p:spPr>
          <a:xfrm>
            <a:off x="49238" y="3903898"/>
            <a:ext cx="2881489" cy="1162422"/>
          </a:xfrm>
          <a:prstGeom prst="wedgeEllipseCallout">
            <a:avLst>
              <a:gd name="adj1" fmla="val 38175"/>
              <a:gd name="adj2" fmla="val -23986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 B2 </a:t>
            </a:r>
          </a:p>
          <a:p>
            <a:pPr algn="ctr"/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Measuring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assessing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job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quality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78343" y="2410594"/>
            <a:ext cx="2881489" cy="1162422"/>
          </a:xfrm>
          <a:prstGeom prst="wedgeEllipseCallout">
            <a:avLst>
              <a:gd name="adj1" fmla="val -20003"/>
              <a:gd name="adj2" fmla="val -112855"/>
            </a:avLst>
          </a:prstGeom>
          <a:pattFill prst="wdUpDiag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Project B1 New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approaches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analyis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multi-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dimentional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well-being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sz="1400" dirty="0" err="1" smtClean="0">
                <a:solidFill>
                  <a:schemeClr val="tx1">
                    <a:lumMod val="50000"/>
                  </a:schemeClr>
                </a:solidFill>
              </a:rPr>
              <a:t>trade-offs</a:t>
            </a:r>
            <a:r>
              <a:rPr lang="fr-FR" sz="1400" dirty="0" smtClean="0">
                <a:solidFill>
                  <a:schemeClr val="tx1">
                    <a:lumMod val="50000"/>
                  </a:schemeClr>
                </a:solidFill>
              </a:rPr>
              <a:t> and synergies</a:t>
            </a:r>
            <a:endParaRPr lang="en-GB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4172</TotalTime>
  <Words>817</Words>
  <Application>Microsoft Office PowerPoint</Application>
  <PresentationFormat>On-screen Show (4:3)</PresentationFormat>
  <Paragraphs>205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OECD_English_white</vt:lpstr>
      <vt:lpstr>Custom Design</vt:lpstr>
      <vt:lpstr>PowerPoint Presentation</vt:lpstr>
      <vt:lpstr>PowerPoint Presentation</vt:lpstr>
      <vt:lpstr>Ultimate goals of NAEC</vt:lpstr>
      <vt:lpstr>What do we mean by  New Approaches ?</vt:lpstr>
      <vt:lpstr>Interconnectedness:  an overarching theme </vt:lpstr>
      <vt:lpstr>Organising Structure for NAEC</vt:lpstr>
      <vt:lpstr>Reflection &amp; horizon scanning</vt:lpstr>
      <vt:lpstr>Policy trade-offs and complementarities</vt:lpstr>
      <vt:lpstr>Policy trade-offs and complementarities</vt:lpstr>
      <vt:lpstr>Policy trade-offs and complementarities</vt:lpstr>
      <vt:lpstr>Institutions and governance</vt:lpstr>
      <vt:lpstr>Next Steps to the MCM 2014</vt:lpstr>
      <vt:lpstr>Going forward</vt:lpstr>
      <vt:lpstr>… main challenges</vt:lpstr>
      <vt:lpstr>Thank You For your attention  For more information please email  mathilde.mesnard@oecd.org 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to economic challenges</dc:title>
  <dc:creator>Arbel_P</dc:creator>
  <cp:lastModifiedBy>MESNARD Mathilde</cp:lastModifiedBy>
  <cp:revision>224</cp:revision>
  <cp:lastPrinted>2013-09-26T17:16:30Z</cp:lastPrinted>
  <dcterms:created xsi:type="dcterms:W3CDTF">2012-10-15T12:44:06Z</dcterms:created>
  <dcterms:modified xsi:type="dcterms:W3CDTF">2013-11-04T14:48:54Z</dcterms:modified>
</cp:coreProperties>
</file>