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3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4.xml" ContentType="application/vnd.openxmlformats-officedocument.presentationml.notesSlide+xml"/>
  <Override PartName="/ppt/charts/chart1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7" r:id="rId13"/>
    <p:sldId id="276" r:id="rId14"/>
    <p:sldId id="267" r:id="rId15"/>
    <p:sldId id="275" r:id="rId16"/>
    <p:sldId id="279" r:id="rId17"/>
    <p:sldId id="274" r:id="rId18"/>
    <p:sldId id="268" r:id="rId19"/>
    <p:sldId id="269" r:id="rId20"/>
    <p:sldId id="270" r:id="rId21"/>
    <p:sldId id="271" r:id="rId22"/>
    <p:sldId id="272" r:id="rId23"/>
    <p:sldId id="278" r:id="rId24"/>
    <p:sldId id="273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9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ustavomoura:Documents:OCDE:Dados:Current%20acc%20(%25GDP)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ustavomoura:Documents:OCDE:Dados:BOP%202012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ustavomoura:Documents:OCDE:Dados:PIB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ustavomoura:Documents:OCDE:Dados:Taxa%20Desemprego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SAMSUNG:2012:Fellowship%20Berlin:HTW%20Fellowship:Dados:reserv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ustavomoura:Documents:OCDE:Dados:sal&#225;rio%20m&#237;nimo%20rea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ustavomoura:Documents:OCDE:Dados:Percentual%20pobre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ustavomoura:Documents:OCDE:Dados:Percentual%20pobre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ustavomoura:Documents:OCDE:Dados:Gini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ustavomoura:Documents:OCDE:Dados:Gini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ustavomoura:Documents:OCDE:Dados:Contas%20Nacionai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ustavomoura:Documents:OCDE:Dados:Contas%20Nacionai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cat>
            <c:numRef>
              <c:f>Sheet1!$B$8:$B$25</c:f>
              <c:numCache>
                <c:formatCode>General</c:formatCode>
                <c:ptCount val="18"/>
                <c:pt idx="0">
                  <c:v>1995.0</c:v>
                </c:pt>
                <c:pt idx="1">
                  <c:v>1996.0</c:v>
                </c:pt>
                <c:pt idx="2">
                  <c:v>1997.0</c:v>
                </c:pt>
                <c:pt idx="3">
                  <c:v>1998.0</c:v>
                </c:pt>
                <c:pt idx="4">
                  <c:v>1999.0</c:v>
                </c:pt>
                <c:pt idx="5">
                  <c:v>2000.0</c:v>
                </c:pt>
                <c:pt idx="6">
                  <c:v>2001.0</c:v>
                </c:pt>
                <c:pt idx="7">
                  <c:v>2002.0</c:v>
                </c:pt>
                <c:pt idx="8">
                  <c:v>2003.0</c:v>
                </c:pt>
                <c:pt idx="9">
                  <c:v>2004.0</c:v>
                </c:pt>
                <c:pt idx="10">
                  <c:v>2005.0</c:v>
                </c:pt>
                <c:pt idx="11">
                  <c:v>2006.0</c:v>
                </c:pt>
                <c:pt idx="12">
                  <c:v>2007.0</c:v>
                </c:pt>
                <c:pt idx="13">
                  <c:v>2008.0</c:v>
                </c:pt>
                <c:pt idx="14">
                  <c:v>2009.0</c:v>
                </c:pt>
                <c:pt idx="15">
                  <c:v>2010.0</c:v>
                </c:pt>
                <c:pt idx="16">
                  <c:v>2011.0</c:v>
                </c:pt>
                <c:pt idx="17">
                  <c:v>2012.0</c:v>
                </c:pt>
              </c:numCache>
            </c:numRef>
          </c:cat>
          <c:val>
            <c:numRef>
              <c:f>Sheet1!$C$8:$C$25</c:f>
              <c:numCache>
                <c:formatCode>General</c:formatCode>
                <c:ptCount val="18"/>
                <c:pt idx="0">
                  <c:v>-2.39</c:v>
                </c:pt>
                <c:pt idx="1">
                  <c:v>-2.8</c:v>
                </c:pt>
                <c:pt idx="2">
                  <c:v>-3.5</c:v>
                </c:pt>
                <c:pt idx="3">
                  <c:v>-3.96</c:v>
                </c:pt>
                <c:pt idx="4">
                  <c:v>-4.319999999999999</c:v>
                </c:pt>
                <c:pt idx="5">
                  <c:v>-3.76</c:v>
                </c:pt>
                <c:pt idx="6">
                  <c:v>-4.189999999999999</c:v>
                </c:pt>
                <c:pt idx="7">
                  <c:v>-1.51</c:v>
                </c:pt>
                <c:pt idx="8">
                  <c:v>0.75</c:v>
                </c:pt>
                <c:pt idx="9">
                  <c:v>1.76</c:v>
                </c:pt>
                <c:pt idx="10">
                  <c:v>1.58</c:v>
                </c:pt>
                <c:pt idx="11">
                  <c:v>1.2727</c:v>
                </c:pt>
                <c:pt idx="12">
                  <c:v>0.1163</c:v>
                </c:pt>
                <c:pt idx="13">
                  <c:v>-1.7232</c:v>
                </c:pt>
                <c:pt idx="14">
                  <c:v>-1.5204</c:v>
                </c:pt>
                <c:pt idx="15">
                  <c:v>-2.205</c:v>
                </c:pt>
                <c:pt idx="16">
                  <c:v>-2.12</c:v>
                </c:pt>
                <c:pt idx="17">
                  <c:v>-2.1951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4959672"/>
        <c:axId val="2134962712"/>
      </c:lineChart>
      <c:catAx>
        <c:axId val="2134959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34962712"/>
        <c:crosses val="autoZero"/>
        <c:auto val="1"/>
        <c:lblAlgn val="ctr"/>
        <c:lblOffset val="100"/>
        <c:noMultiLvlLbl val="0"/>
      </c:catAx>
      <c:valAx>
        <c:axId val="213496271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pt-BR"/>
                  <a:t>% GDP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349596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b="1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Financial account</c:v>
          </c:tx>
          <c:cat>
            <c:strRef>
              <c:f>Plan1!$K$3:$T$3</c:f>
              <c:strCach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Plan1!$K$19:$T$19</c:f>
              <c:numCache>
                <c:formatCode>0</c:formatCode>
                <c:ptCount val="10"/>
                <c:pt idx="0">
                  <c:v>4612.753605435917</c:v>
                </c:pt>
                <c:pt idx="1">
                  <c:v>-7894.608252254551</c:v>
                </c:pt>
                <c:pt idx="2">
                  <c:v>-10126.80859477843</c:v>
                </c:pt>
                <c:pt idx="3">
                  <c:v>15429.84866557472</c:v>
                </c:pt>
                <c:pt idx="4">
                  <c:v>88329.7357853515</c:v>
                </c:pt>
                <c:pt idx="5">
                  <c:v>28296.53390549975</c:v>
                </c:pt>
                <c:pt idx="6">
                  <c:v>70172.0723</c:v>
                </c:pt>
                <c:pt idx="7">
                  <c:v>98793.23384998</c:v>
                </c:pt>
                <c:pt idx="8">
                  <c:v>110806.97350059</c:v>
                </c:pt>
                <c:pt idx="9">
                  <c:v>74638.54719082</c:v>
                </c:pt>
              </c:numCache>
            </c:numRef>
          </c:val>
          <c:smooth val="0"/>
        </c:ser>
        <c:ser>
          <c:idx val="1"/>
          <c:order val="1"/>
          <c:tx>
            <c:v>FDI</c:v>
          </c:tx>
          <c:cat>
            <c:strRef>
              <c:f>Plan1!$K$3:$T$3</c:f>
              <c:strCach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Plan1!$K$20:$T$20</c:f>
              <c:numCache>
                <c:formatCode>0</c:formatCode>
                <c:ptCount val="10"/>
                <c:pt idx="0">
                  <c:v>9894.224670990095</c:v>
                </c:pt>
                <c:pt idx="1">
                  <c:v>8338.896459753349</c:v>
                </c:pt>
                <c:pt idx="2">
                  <c:v>12549.590734979</c:v>
                </c:pt>
                <c:pt idx="3">
                  <c:v>-9380.28304706224</c:v>
                </c:pt>
                <c:pt idx="4">
                  <c:v>27518.24127326488</c:v>
                </c:pt>
                <c:pt idx="5">
                  <c:v>24601.0902736125</c:v>
                </c:pt>
                <c:pt idx="6">
                  <c:v>36032.8058</c:v>
                </c:pt>
                <c:pt idx="7">
                  <c:v>36918.92357701</c:v>
                </c:pt>
                <c:pt idx="8">
                  <c:v>67689.14125644</c:v>
                </c:pt>
                <c:pt idx="9">
                  <c:v>68093.25394459</c:v>
                </c:pt>
              </c:numCache>
            </c:numRef>
          </c:val>
          <c:smooth val="0"/>
        </c:ser>
        <c:ser>
          <c:idx val="2"/>
          <c:order val="2"/>
          <c:tx>
            <c:v>Portfolio investment</c:v>
          </c:tx>
          <c:cat>
            <c:strRef>
              <c:f>Plan1!$K$3:$T$3</c:f>
              <c:strCach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Plan1!$K$27:$T$27</c:f>
              <c:numCache>
                <c:formatCode>0</c:formatCode>
                <c:ptCount val="10"/>
                <c:pt idx="0">
                  <c:v>5307.524739999998</c:v>
                </c:pt>
                <c:pt idx="1">
                  <c:v>-4750.13336</c:v>
                </c:pt>
                <c:pt idx="2">
                  <c:v>4884.536333749998</c:v>
                </c:pt>
                <c:pt idx="3">
                  <c:v>9081.23567812501</c:v>
                </c:pt>
                <c:pt idx="4">
                  <c:v>48390.35730123902</c:v>
                </c:pt>
                <c:pt idx="5">
                  <c:v>1133.124949218749</c:v>
                </c:pt>
                <c:pt idx="6">
                  <c:v>50283.04849999998</c:v>
                </c:pt>
                <c:pt idx="7">
                  <c:v>63010.93732077999</c:v>
                </c:pt>
                <c:pt idx="8">
                  <c:v>35310.913877</c:v>
                </c:pt>
                <c:pt idx="9">
                  <c:v>8273.462590290001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6853368"/>
        <c:axId val="2136856344"/>
      </c:lineChart>
      <c:catAx>
        <c:axId val="2136853368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crossAx val="2136856344"/>
        <c:crosses val="autoZero"/>
        <c:auto val="1"/>
        <c:lblAlgn val="ctr"/>
        <c:lblOffset val="100"/>
        <c:noMultiLvlLbl val="0"/>
      </c:catAx>
      <c:valAx>
        <c:axId val="21368563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US$ millions</a:t>
                </a:r>
              </a:p>
            </c:rich>
          </c:tx>
          <c:layout/>
          <c:overlay val="0"/>
        </c:title>
        <c:numFmt formatCode="0" sourceLinked="1"/>
        <c:majorTickMark val="out"/>
        <c:minorTickMark val="none"/>
        <c:tickLblPos val="nextTo"/>
        <c:crossAx val="21368533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b="1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Sheet1!$B$24:$B$34</c:f>
              <c:strCache>
                <c:ptCount val="1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 (forecast)</c:v>
                </c:pt>
              </c:strCache>
            </c:strRef>
          </c:cat>
          <c:val>
            <c:numRef>
              <c:f>Sheet1!$C$24:$C$34</c:f>
              <c:numCache>
                <c:formatCode>General</c:formatCode>
                <c:ptCount val="11"/>
                <c:pt idx="0">
                  <c:v>1.15</c:v>
                </c:pt>
                <c:pt idx="1">
                  <c:v>5.71</c:v>
                </c:pt>
                <c:pt idx="2">
                  <c:v>3.16</c:v>
                </c:pt>
                <c:pt idx="3">
                  <c:v>3.96</c:v>
                </c:pt>
                <c:pt idx="4">
                  <c:v>6.09</c:v>
                </c:pt>
                <c:pt idx="5">
                  <c:v>5.17</c:v>
                </c:pt>
                <c:pt idx="6">
                  <c:v>-0.33</c:v>
                </c:pt>
                <c:pt idx="7">
                  <c:v>7.53</c:v>
                </c:pt>
                <c:pt idx="8">
                  <c:v>2.73</c:v>
                </c:pt>
                <c:pt idx="9">
                  <c:v>0.87</c:v>
                </c:pt>
                <c:pt idx="10">
                  <c:v>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6899720"/>
        <c:axId val="2136902728"/>
      </c:barChart>
      <c:catAx>
        <c:axId val="2136899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36902728"/>
        <c:crosses val="autoZero"/>
        <c:auto val="1"/>
        <c:lblAlgn val="ctr"/>
        <c:lblOffset val="100"/>
        <c:noMultiLvlLbl val="0"/>
      </c:catAx>
      <c:valAx>
        <c:axId val="213690272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368997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b="1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cat>
            <c:strRef>
              <c:f>Sheet1!$B$15:$B$148</c:f>
              <c:strCache>
                <c:ptCount val="134"/>
                <c:pt idx="0">
                  <c:v>2002.08</c:v>
                </c:pt>
                <c:pt idx="1">
                  <c:v>2002.09</c:v>
                </c:pt>
                <c:pt idx="2">
                  <c:v>2002.10</c:v>
                </c:pt>
                <c:pt idx="3">
                  <c:v>2002.11</c:v>
                </c:pt>
                <c:pt idx="4">
                  <c:v>2002.12</c:v>
                </c:pt>
                <c:pt idx="5">
                  <c:v>2003.01</c:v>
                </c:pt>
                <c:pt idx="6">
                  <c:v>2003.02</c:v>
                </c:pt>
                <c:pt idx="7">
                  <c:v>2003.03</c:v>
                </c:pt>
                <c:pt idx="8">
                  <c:v>2003.04</c:v>
                </c:pt>
                <c:pt idx="9">
                  <c:v>2003.05</c:v>
                </c:pt>
                <c:pt idx="10">
                  <c:v>2003.06</c:v>
                </c:pt>
                <c:pt idx="11">
                  <c:v>2003.07</c:v>
                </c:pt>
                <c:pt idx="12">
                  <c:v>2003.08</c:v>
                </c:pt>
                <c:pt idx="13">
                  <c:v>2003.09</c:v>
                </c:pt>
                <c:pt idx="14">
                  <c:v>2003.10</c:v>
                </c:pt>
                <c:pt idx="15">
                  <c:v>2003.11</c:v>
                </c:pt>
                <c:pt idx="16">
                  <c:v>2003.12</c:v>
                </c:pt>
                <c:pt idx="17">
                  <c:v>2004.01</c:v>
                </c:pt>
                <c:pt idx="18">
                  <c:v>2004.02</c:v>
                </c:pt>
                <c:pt idx="19">
                  <c:v>2004.03</c:v>
                </c:pt>
                <c:pt idx="20">
                  <c:v>2004.04</c:v>
                </c:pt>
                <c:pt idx="21">
                  <c:v>2004.05</c:v>
                </c:pt>
                <c:pt idx="22">
                  <c:v>2004.06</c:v>
                </c:pt>
                <c:pt idx="23">
                  <c:v>2004.07</c:v>
                </c:pt>
                <c:pt idx="24">
                  <c:v>2004.08</c:v>
                </c:pt>
                <c:pt idx="25">
                  <c:v>2004.09</c:v>
                </c:pt>
                <c:pt idx="26">
                  <c:v>2004.10</c:v>
                </c:pt>
                <c:pt idx="27">
                  <c:v>2004.11</c:v>
                </c:pt>
                <c:pt idx="28">
                  <c:v>2004.12</c:v>
                </c:pt>
                <c:pt idx="29">
                  <c:v>2005.01</c:v>
                </c:pt>
                <c:pt idx="30">
                  <c:v>2005.02</c:v>
                </c:pt>
                <c:pt idx="31">
                  <c:v>2005.03</c:v>
                </c:pt>
                <c:pt idx="32">
                  <c:v>2005.04</c:v>
                </c:pt>
                <c:pt idx="33">
                  <c:v>2005.05</c:v>
                </c:pt>
                <c:pt idx="34">
                  <c:v>2005.06</c:v>
                </c:pt>
                <c:pt idx="35">
                  <c:v>2005.07</c:v>
                </c:pt>
                <c:pt idx="36">
                  <c:v>2005.08</c:v>
                </c:pt>
                <c:pt idx="37">
                  <c:v>2005.09</c:v>
                </c:pt>
                <c:pt idx="38">
                  <c:v>2005.10</c:v>
                </c:pt>
                <c:pt idx="39">
                  <c:v>2005.11</c:v>
                </c:pt>
                <c:pt idx="40">
                  <c:v>2005.12</c:v>
                </c:pt>
                <c:pt idx="41">
                  <c:v>2006.01</c:v>
                </c:pt>
                <c:pt idx="42">
                  <c:v>2006.02</c:v>
                </c:pt>
                <c:pt idx="43">
                  <c:v>2006.03</c:v>
                </c:pt>
                <c:pt idx="44">
                  <c:v>2006.04</c:v>
                </c:pt>
                <c:pt idx="45">
                  <c:v>2006.05</c:v>
                </c:pt>
                <c:pt idx="46">
                  <c:v>2006.06</c:v>
                </c:pt>
                <c:pt idx="47">
                  <c:v>2006.07</c:v>
                </c:pt>
                <c:pt idx="48">
                  <c:v>2006.08</c:v>
                </c:pt>
                <c:pt idx="49">
                  <c:v>2006.09</c:v>
                </c:pt>
                <c:pt idx="50">
                  <c:v>2006.10</c:v>
                </c:pt>
                <c:pt idx="51">
                  <c:v>2006.11</c:v>
                </c:pt>
                <c:pt idx="52">
                  <c:v>2006.12</c:v>
                </c:pt>
                <c:pt idx="53">
                  <c:v>2007.01</c:v>
                </c:pt>
                <c:pt idx="54">
                  <c:v>2007.02</c:v>
                </c:pt>
                <c:pt idx="55">
                  <c:v>2007.03</c:v>
                </c:pt>
                <c:pt idx="56">
                  <c:v>2007.04</c:v>
                </c:pt>
                <c:pt idx="57">
                  <c:v>2007.05</c:v>
                </c:pt>
                <c:pt idx="58">
                  <c:v>2007.06</c:v>
                </c:pt>
                <c:pt idx="59">
                  <c:v>2007.07</c:v>
                </c:pt>
                <c:pt idx="60">
                  <c:v>2007.08</c:v>
                </c:pt>
                <c:pt idx="61">
                  <c:v>2007.09</c:v>
                </c:pt>
                <c:pt idx="62">
                  <c:v>2007.10</c:v>
                </c:pt>
                <c:pt idx="63">
                  <c:v>2007.11</c:v>
                </c:pt>
                <c:pt idx="64">
                  <c:v>2007.12</c:v>
                </c:pt>
                <c:pt idx="65">
                  <c:v>2008.01</c:v>
                </c:pt>
                <c:pt idx="66">
                  <c:v>2008.02</c:v>
                </c:pt>
                <c:pt idx="67">
                  <c:v>2008.03</c:v>
                </c:pt>
                <c:pt idx="68">
                  <c:v>2008.04</c:v>
                </c:pt>
                <c:pt idx="69">
                  <c:v>2008.05</c:v>
                </c:pt>
                <c:pt idx="70">
                  <c:v>2008.06</c:v>
                </c:pt>
                <c:pt idx="71">
                  <c:v>2008.07</c:v>
                </c:pt>
                <c:pt idx="72">
                  <c:v>2008.08</c:v>
                </c:pt>
                <c:pt idx="73">
                  <c:v>2008.09</c:v>
                </c:pt>
                <c:pt idx="74">
                  <c:v>2008.10</c:v>
                </c:pt>
                <c:pt idx="75">
                  <c:v>2008.11</c:v>
                </c:pt>
                <c:pt idx="76">
                  <c:v>2008.12</c:v>
                </c:pt>
                <c:pt idx="77">
                  <c:v>2009.01</c:v>
                </c:pt>
                <c:pt idx="78">
                  <c:v>2009.02</c:v>
                </c:pt>
                <c:pt idx="79">
                  <c:v>2009.03</c:v>
                </c:pt>
                <c:pt idx="80">
                  <c:v>2009.04</c:v>
                </c:pt>
                <c:pt idx="81">
                  <c:v>2009.05</c:v>
                </c:pt>
                <c:pt idx="82">
                  <c:v>2009.06</c:v>
                </c:pt>
                <c:pt idx="83">
                  <c:v>2009.07</c:v>
                </c:pt>
                <c:pt idx="84">
                  <c:v>2009.08</c:v>
                </c:pt>
                <c:pt idx="85">
                  <c:v>2009.09</c:v>
                </c:pt>
                <c:pt idx="86">
                  <c:v>2009.10</c:v>
                </c:pt>
                <c:pt idx="87">
                  <c:v>2009.11</c:v>
                </c:pt>
                <c:pt idx="88">
                  <c:v>2009.12</c:v>
                </c:pt>
                <c:pt idx="89">
                  <c:v>2010.01</c:v>
                </c:pt>
                <c:pt idx="90">
                  <c:v>2010.02</c:v>
                </c:pt>
                <c:pt idx="91">
                  <c:v>2010.03</c:v>
                </c:pt>
                <c:pt idx="92">
                  <c:v>2010.04</c:v>
                </c:pt>
                <c:pt idx="93">
                  <c:v>2010.05</c:v>
                </c:pt>
                <c:pt idx="94">
                  <c:v>2010.06</c:v>
                </c:pt>
                <c:pt idx="95">
                  <c:v>2010.07</c:v>
                </c:pt>
                <c:pt idx="96">
                  <c:v>2010.08</c:v>
                </c:pt>
                <c:pt idx="97">
                  <c:v>2010.09</c:v>
                </c:pt>
                <c:pt idx="98">
                  <c:v>2010.10</c:v>
                </c:pt>
                <c:pt idx="99">
                  <c:v>2010.11</c:v>
                </c:pt>
                <c:pt idx="100">
                  <c:v>2010.12</c:v>
                </c:pt>
                <c:pt idx="101">
                  <c:v>2011.01</c:v>
                </c:pt>
                <c:pt idx="102">
                  <c:v>2011.02</c:v>
                </c:pt>
                <c:pt idx="103">
                  <c:v>2011.03</c:v>
                </c:pt>
                <c:pt idx="104">
                  <c:v>2011.04</c:v>
                </c:pt>
                <c:pt idx="105">
                  <c:v>2011.05</c:v>
                </c:pt>
                <c:pt idx="106">
                  <c:v>2011.06</c:v>
                </c:pt>
                <c:pt idx="107">
                  <c:v>2011.07</c:v>
                </c:pt>
                <c:pt idx="108">
                  <c:v>2011.08</c:v>
                </c:pt>
                <c:pt idx="109">
                  <c:v>2011.09</c:v>
                </c:pt>
                <c:pt idx="110">
                  <c:v>2011.10</c:v>
                </c:pt>
                <c:pt idx="111">
                  <c:v>2011.11</c:v>
                </c:pt>
                <c:pt idx="112">
                  <c:v>2011.12</c:v>
                </c:pt>
                <c:pt idx="113">
                  <c:v>2012.01</c:v>
                </c:pt>
                <c:pt idx="114">
                  <c:v>2012.02</c:v>
                </c:pt>
                <c:pt idx="115">
                  <c:v>2012.03</c:v>
                </c:pt>
                <c:pt idx="116">
                  <c:v>2012.04</c:v>
                </c:pt>
                <c:pt idx="117">
                  <c:v>2012.05</c:v>
                </c:pt>
                <c:pt idx="118">
                  <c:v>2012.06</c:v>
                </c:pt>
                <c:pt idx="119">
                  <c:v>2012.07</c:v>
                </c:pt>
                <c:pt idx="120">
                  <c:v>2012.08</c:v>
                </c:pt>
                <c:pt idx="121">
                  <c:v>2012.09</c:v>
                </c:pt>
                <c:pt idx="122">
                  <c:v>2012.10</c:v>
                </c:pt>
                <c:pt idx="123">
                  <c:v>2012.11</c:v>
                </c:pt>
                <c:pt idx="124">
                  <c:v>2012.12</c:v>
                </c:pt>
                <c:pt idx="125">
                  <c:v>2013.01</c:v>
                </c:pt>
                <c:pt idx="126">
                  <c:v>2013.02</c:v>
                </c:pt>
                <c:pt idx="127">
                  <c:v>2013.03</c:v>
                </c:pt>
                <c:pt idx="128">
                  <c:v>2013.04</c:v>
                </c:pt>
                <c:pt idx="129">
                  <c:v>2013.05</c:v>
                </c:pt>
                <c:pt idx="130">
                  <c:v>2013.06</c:v>
                </c:pt>
                <c:pt idx="131">
                  <c:v>2013.07</c:v>
                </c:pt>
                <c:pt idx="132">
                  <c:v>2013.08</c:v>
                </c:pt>
                <c:pt idx="133">
                  <c:v>2013.09</c:v>
                </c:pt>
              </c:strCache>
            </c:strRef>
          </c:cat>
          <c:val>
            <c:numRef>
              <c:f>Sheet1!$E$15:$E$148</c:f>
              <c:numCache>
                <c:formatCode>General</c:formatCode>
                <c:ptCount val="134"/>
                <c:pt idx="0">
                  <c:v>12.08333333333333</c:v>
                </c:pt>
                <c:pt idx="1">
                  <c:v>11.85</c:v>
                </c:pt>
                <c:pt idx="2">
                  <c:v>11.63333333333333</c:v>
                </c:pt>
                <c:pt idx="3">
                  <c:v>11.46666666666667</c:v>
                </c:pt>
                <c:pt idx="4">
                  <c:v>11.28333333333333</c:v>
                </c:pt>
                <c:pt idx="5">
                  <c:v>11.16666666666667</c:v>
                </c:pt>
                <c:pt idx="6">
                  <c:v>11.15</c:v>
                </c:pt>
                <c:pt idx="7">
                  <c:v>11.25</c:v>
                </c:pt>
                <c:pt idx="8">
                  <c:v>11.45</c:v>
                </c:pt>
                <c:pt idx="9">
                  <c:v>11.76666666666667</c:v>
                </c:pt>
                <c:pt idx="10">
                  <c:v>12.18333333333333</c:v>
                </c:pt>
                <c:pt idx="11">
                  <c:v>12.45</c:v>
                </c:pt>
                <c:pt idx="12">
                  <c:v>12.68333333333333</c:v>
                </c:pt>
                <c:pt idx="13">
                  <c:v>12.81666666666667</c:v>
                </c:pt>
                <c:pt idx="14">
                  <c:v>12.9</c:v>
                </c:pt>
                <c:pt idx="15">
                  <c:v>12.8</c:v>
                </c:pt>
                <c:pt idx="16">
                  <c:v>12.45</c:v>
                </c:pt>
                <c:pt idx="17">
                  <c:v>12.26666666666667</c:v>
                </c:pt>
                <c:pt idx="18">
                  <c:v>12.1</c:v>
                </c:pt>
                <c:pt idx="19">
                  <c:v>12.08333333333333</c:v>
                </c:pt>
                <c:pt idx="20">
                  <c:v>12.11666666666667</c:v>
                </c:pt>
                <c:pt idx="21">
                  <c:v>12.11666666666667</c:v>
                </c:pt>
                <c:pt idx="22">
                  <c:v>12.25</c:v>
                </c:pt>
                <c:pt idx="23">
                  <c:v>12.16666666666667</c:v>
                </c:pt>
                <c:pt idx="24">
                  <c:v>12.06666666666667</c:v>
                </c:pt>
                <c:pt idx="25">
                  <c:v>11.75</c:v>
                </c:pt>
                <c:pt idx="26">
                  <c:v>11.31666666666666</c:v>
                </c:pt>
                <c:pt idx="27">
                  <c:v>11.05</c:v>
                </c:pt>
                <c:pt idx="28">
                  <c:v>10.7</c:v>
                </c:pt>
                <c:pt idx="29">
                  <c:v>10.53333333333333</c:v>
                </c:pt>
                <c:pt idx="30">
                  <c:v>10.4</c:v>
                </c:pt>
                <c:pt idx="31">
                  <c:v>10.38333333333333</c:v>
                </c:pt>
                <c:pt idx="32">
                  <c:v>10.43333333333333</c:v>
                </c:pt>
                <c:pt idx="33">
                  <c:v>10.36666666666667</c:v>
                </c:pt>
                <c:pt idx="34">
                  <c:v>10.33333333333333</c:v>
                </c:pt>
                <c:pt idx="35">
                  <c:v>10.2</c:v>
                </c:pt>
                <c:pt idx="36">
                  <c:v>10.0</c:v>
                </c:pt>
                <c:pt idx="37">
                  <c:v>9.8</c:v>
                </c:pt>
                <c:pt idx="38">
                  <c:v>9.6</c:v>
                </c:pt>
                <c:pt idx="39">
                  <c:v>9.500000000000001</c:v>
                </c:pt>
                <c:pt idx="40">
                  <c:v>9.31666666666667</c:v>
                </c:pt>
                <c:pt idx="41">
                  <c:v>9.283333333333333</c:v>
                </c:pt>
                <c:pt idx="42">
                  <c:v>9.4</c:v>
                </c:pt>
                <c:pt idx="43">
                  <c:v>9.533333333333333</c:v>
                </c:pt>
                <c:pt idx="44">
                  <c:v>9.66666666666667</c:v>
                </c:pt>
                <c:pt idx="45">
                  <c:v>9.76666666666667</c:v>
                </c:pt>
                <c:pt idx="46">
                  <c:v>10.11666666666667</c:v>
                </c:pt>
                <c:pt idx="47">
                  <c:v>10.36666666666667</c:v>
                </c:pt>
                <c:pt idx="48">
                  <c:v>10.45</c:v>
                </c:pt>
                <c:pt idx="49">
                  <c:v>10.38333333333333</c:v>
                </c:pt>
                <c:pt idx="50">
                  <c:v>10.28333333333333</c:v>
                </c:pt>
                <c:pt idx="51">
                  <c:v>10.16666666666667</c:v>
                </c:pt>
                <c:pt idx="52">
                  <c:v>9.833333333333332</c:v>
                </c:pt>
                <c:pt idx="53">
                  <c:v>9.600000000000001</c:v>
                </c:pt>
                <c:pt idx="54">
                  <c:v>9.483333333333332</c:v>
                </c:pt>
                <c:pt idx="55">
                  <c:v>9.5</c:v>
                </c:pt>
                <c:pt idx="56">
                  <c:v>9.55</c:v>
                </c:pt>
                <c:pt idx="57">
                  <c:v>9.65</c:v>
                </c:pt>
                <c:pt idx="58">
                  <c:v>9.86666666666667</c:v>
                </c:pt>
                <c:pt idx="59">
                  <c:v>9.9</c:v>
                </c:pt>
                <c:pt idx="60">
                  <c:v>9.833333333333333</c:v>
                </c:pt>
                <c:pt idx="61">
                  <c:v>9.65</c:v>
                </c:pt>
                <c:pt idx="62">
                  <c:v>9.41666666666667</c:v>
                </c:pt>
                <c:pt idx="63">
                  <c:v>9.100000000000001</c:v>
                </c:pt>
                <c:pt idx="64">
                  <c:v>8.716666666666666</c:v>
                </c:pt>
                <c:pt idx="65">
                  <c:v>8.46666666666667</c:v>
                </c:pt>
                <c:pt idx="66">
                  <c:v>8.333333333333333</c:v>
                </c:pt>
                <c:pt idx="67">
                  <c:v>8.26666666666667</c:v>
                </c:pt>
                <c:pt idx="68">
                  <c:v>8.233333333333331</c:v>
                </c:pt>
                <c:pt idx="69">
                  <c:v>8.183333333333333</c:v>
                </c:pt>
                <c:pt idx="70">
                  <c:v>8.25</c:v>
                </c:pt>
                <c:pt idx="71">
                  <c:v>8.26666666666667</c:v>
                </c:pt>
                <c:pt idx="72">
                  <c:v>8.083333333333333</c:v>
                </c:pt>
                <c:pt idx="73">
                  <c:v>7.916666666666666</c:v>
                </c:pt>
                <c:pt idx="74">
                  <c:v>7.75</c:v>
                </c:pt>
                <c:pt idx="75">
                  <c:v>7.7</c:v>
                </c:pt>
                <c:pt idx="76">
                  <c:v>7.533333333333336</c:v>
                </c:pt>
                <c:pt idx="77">
                  <c:v>7.55</c:v>
                </c:pt>
                <c:pt idx="78">
                  <c:v>7.7</c:v>
                </c:pt>
                <c:pt idx="79">
                  <c:v>7.933333333333337</c:v>
                </c:pt>
                <c:pt idx="80">
                  <c:v>8.16666666666667</c:v>
                </c:pt>
                <c:pt idx="81">
                  <c:v>8.36666666666667</c:v>
                </c:pt>
                <c:pt idx="82">
                  <c:v>8.583333333333333</c:v>
                </c:pt>
                <c:pt idx="83">
                  <c:v>8.55</c:v>
                </c:pt>
                <c:pt idx="84">
                  <c:v>8.483333333333332</c:v>
                </c:pt>
                <c:pt idx="85">
                  <c:v>8.26666666666667</c:v>
                </c:pt>
                <c:pt idx="86">
                  <c:v>8.033333333333333</c:v>
                </c:pt>
                <c:pt idx="87">
                  <c:v>7.800000000000001</c:v>
                </c:pt>
                <c:pt idx="88">
                  <c:v>7.583333333333333</c:v>
                </c:pt>
                <c:pt idx="89">
                  <c:v>7.45</c:v>
                </c:pt>
                <c:pt idx="90">
                  <c:v>7.333333333333332</c:v>
                </c:pt>
                <c:pt idx="91">
                  <c:v>7.316666666666666</c:v>
                </c:pt>
                <c:pt idx="92">
                  <c:v>7.283333333333336</c:v>
                </c:pt>
                <c:pt idx="93">
                  <c:v>7.3</c:v>
                </c:pt>
                <c:pt idx="94">
                  <c:v>7.333333333333332</c:v>
                </c:pt>
                <c:pt idx="95">
                  <c:v>7.283333333333336</c:v>
                </c:pt>
                <c:pt idx="96">
                  <c:v>7.166666666666667</c:v>
                </c:pt>
                <c:pt idx="97">
                  <c:v>6.93333333333334</c:v>
                </c:pt>
                <c:pt idx="98">
                  <c:v>6.733333333333337</c:v>
                </c:pt>
                <c:pt idx="99">
                  <c:v>6.433333333333338</c:v>
                </c:pt>
                <c:pt idx="100">
                  <c:v>6.149999999999999</c:v>
                </c:pt>
                <c:pt idx="101">
                  <c:v>6.016666666666666</c:v>
                </c:pt>
                <c:pt idx="102">
                  <c:v>5.966666666666665</c:v>
                </c:pt>
                <c:pt idx="103">
                  <c:v>6.016666666666666</c:v>
                </c:pt>
                <c:pt idx="104">
                  <c:v>6.066666666666666</c:v>
                </c:pt>
                <c:pt idx="105">
                  <c:v>6.183333333333332</c:v>
                </c:pt>
                <c:pt idx="106">
                  <c:v>6.333333333333332</c:v>
                </c:pt>
                <c:pt idx="107">
                  <c:v>6.316666666666667</c:v>
                </c:pt>
                <c:pt idx="108">
                  <c:v>6.25</c:v>
                </c:pt>
                <c:pt idx="109">
                  <c:v>6.166666666666667</c:v>
                </c:pt>
                <c:pt idx="110">
                  <c:v>6.066666666666666</c:v>
                </c:pt>
                <c:pt idx="111">
                  <c:v>5.866666666666667</c:v>
                </c:pt>
                <c:pt idx="112">
                  <c:v>5.616666666666667</c:v>
                </c:pt>
                <c:pt idx="113">
                  <c:v>5.533333333333338</c:v>
                </c:pt>
                <c:pt idx="114">
                  <c:v>5.483333333333338</c:v>
                </c:pt>
                <c:pt idx="115">
                  <c:v>5.516666666666666</c:v>
                </c:pt>
                <c:pt idx="116">
                  <c:v>5.55</c:v>
                </c:pt>
                <c:pt idx="117">
                  <c:v>5.649999999999998</c:v>
                </c:pt>
                <c:pt idx="118">
                  <c:v>5.85</c:v>
                </c:pt>
                <c:pt idx="119">
                  <c:v>5.833333333333332</c:v>
                </c:pt>
                <c:pt idx="120">
                  <c:v>5.766666666666665</c:v>
                </c:pt>
                <c:pt idx="121">
                  <c:v>5.633333333333333</c:v>
                </c:pt>
                <c:pt idx="122">
                  <c:v>5.516666666666666</c:v>
                </c:pt>
                <c:pt idx="123">
                  <c:v>5.366666666666667</c:v>
                </c:pt>
                <c:pt idx="124">
                  <c:v>5.149999999999999</c:v>
                </c:pt>
                <c:pt idx="125">
                  <c:v>5.149999999999999</c:v>
                </c:pt>
                <c:pt idx="126">
                  <c:v>5.2</c:v>
                </c:pt>
                <c:pt idx="127">
                  <c:v>5.25</c:v>
                </c:pt>
                <c:pt idx="128">
                  <c:v>5.333333333333332</c:v>
                </c:pt>
                <c:pt idx="129">
                  <c:v>5.483333333333338</c:v>
                </c:pt>
                <c:pt idx="130">
                  <c:v>5.716666666666665</c:v>
                </c:pt>
                <c:pt idx="131">
                  <c:v>5.75</c:v>
                </c:pt>
                <c:pt idx="132">
                  <c:v>5.699999999999997</c:v>
                </c:pt>
                <c:pt idx="133">
                  <c:v>5.649999999999998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6174952"/>
        <c:axId val="2137320808"/>
      </c:lineChart>
      <c:catAx>
        <c:axId val="2136174952"/>
        <c:scaling>
          <c:orientation val="minMax"/>
        </c:scaling>
        <c:delete val="0"/>
        <c:axPos val="b"/>
        <c:majorTickMark val="out"/>
        <c:minorTickMark val="none"/>
        <c:tickLblPos val="nextTo"/>
        <c:crossAx val="2137320808"/>
        <c:crosses val="autoZero"/>
        <c:auto val="1"/>
        <c:lblAlgn val="ctr"/>
        <c:lblOffset val="100"/>
        <c:noMultiLvlLbl val="0"/>
      </c:catAx>
      <c:valAx>
        <c:axId val="21373208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361749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b="1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Plan1!$B$51:$B$287</c:f>
              <c:strCache>
                <c:ptCount val="237"/>
                <c:pt idx="0">
                  <c:v>1994.01</c:v>
                </c:pt>
                <c:pt idx="1">
                  <c:v>1994.02</c:v>
                </c:pt>
                <c:pt idx="2">
                  <c:v>1994.03</c:v>
                </c:pt>
                <c:pt idx="3">
                  <c:v>1994.04</c:v>
                </c:pt>
                <c:pt idx="4">
                  <c:v>1994.05</c:v>
                </c:pt>
                <c:pt idx="5">
                  <c:v>1994.06</c:v>
                </c:pt>
                <c:pt idx="6">
                  <c:v>1994.07</c:v>
                </c:pt>
                <c:pt idx="7">
                  <c:v>1994.08</c:v>
                </c:pt>
                <c:pt idx="8">
                  <c:v>1994.09</c:v>
                </c:pt>
                <c:pt idx="9">
                  <c:v>1994.10</c:v>
                </c:pt>
                <c:pt idx="10">
                  <c:v>1994.11</c:v>
                </c:pt>
                <c:pt idx="11">
                  <c:v>1994.12</c:v>
                </c:pt>
                <c:pt idx="12">
                  <c:v>1995.01</c:v>
                </c:pt>
                <c:pt idx="13">
                  <c:v>1995.02</c:v>
                </c:pt>
                <c:pt idx="14">
                  <c:v>1995.03</c:v>
                </c:pt>
                <c:pt idx="15">
                  <c:v>1995.04</c:v>
                </c:pt>
                <c:pt idx="16">
                  <c:v>1995.05</c:v>
                </c:pt>
                <c:pt idx="17">
                  <c:v>1995.06</c:v>
                </c:pt>
                <c:pt idx="18">
                  <c:v>1995.07</c:v>
                </c:pt>
                <c:pt idx="19">
                  <c:v>1995.08</c:v>
                </c:pt>
                <c:pt idx="20">
                  <c:v>1995.09</c:v>
                </c:pt>
                <c:pt idx="21">
                  <c:v>1995.10</c:v>
                </c:pt>
                <c:pt idx="22">
                  <c:v>1995.11</c:v>
                </c:pt>
                <c:pt idx="23">
                  <c:v>1995.12</c:v>
                </c:pt>
                <c:pt idx="24">
                  <c:v>1996.01</c:v>
                </c:pt>
                <c:pt idx="25">
                  <c:v>1996.02</c:v>
                </c:pt>
                <c:pt idx="26">
                  <c:v>1996.03</c:v>
                </c:pt>
                <c:pt idx="27">
                  <c:v>1996.04</c:v>
                </c:pt>
                <c:pt idx="28">
                  <c:v>1996.05</c:v>
                </c:pt>
                <c:pt idx="29">
                  <c:v>1996.06</c:v>
                </c:pt>
                <c:pt idx="30">
                  <c:v>1996.07</c:v>
                </c:pt>
                <c:pt idx="31">
                  <c:v>1996.08</c:v>
                </c:pt>
                <c:pt idx="32">
                  <c:v>1996.09</c:v>
                </c:pt>
                <c:pt idx="33">
                  <c:v>1996.10</c:v>
                </c:pt>
                <c:pt idx="34">
                  <c:v>1996.11</c:v>
                </c:pt>
                <c:pt idx="35">
                  <c:v>1996.12</c:v>
                </c:pt>
                <c:pt idx="36">
                  <c:v>1997.01</c:v>
                </c:pt>
                <c:pt idx="37">
                  <c:v>1997.02</c:v>
                </c:pt>
                <c:pt idx="38">
                  <c:v>1997.03</c:v>
                </c:pt>
                <c:pt idx="39">
                  <c:v>1997.04</c:v>
                </c:pt>
                <c:pt idx="40">
                  <c:v>1997.05</c:v>
                </c:pt>
                <c:pt idx="41">
                  <c:v>1997.06</c:v>
                </c:pt>
                <c:pt idx="42">
                  <c:v>1997.07</c:v>
                </c:pt>
                <c:pt idx="43">
                  <c:v>1997.08</c:v>
                </c:pt>
                <c:pt idx="44">
                  <c:v>1997.09</c:v>
                </c:pt>
                <c:pt idx="45">
                  <c:v>1997.10</c:v>
                </c:pt>
                <c:pt idx="46">
                  <c:v>1997.11</c:v>
                </c:pt>
                <c:pt idx="47">
                  <c:v>1997.12</c:v>
                </c:pt>
                <c:pt idx="48">
                  <c:v>1998.01</c:v>
                </c:pt>
                <c:pt idx="49">
                  <c:v>1998.02</c:v>
                </c:pt>
                <c:pt idx="50">
                  <c:v>1998.03</c:v>
                </c:pt>
                <c:pt idx="51">
                  <c:v>1998.04</c:v>
                </c:pt>
                <c:pt idx="52">
                  <c:v>1998.05</c:v>
                </c:pt>
                <c:pt idx="53">
                  <c:v>1998.06</c:v>
                </c:pt>
                <c:pt idx="54">
                  <c:v>1998.07</c:v>
                </c:pt>
                <c:pt idx="55">
                  <c:v>1998.08</c:v>
                </c:pt>
                <c:pt idx="56">
                  <c:v>1998.09</c:v>
                </c:pt>
                <c:pt idx="57">
                  <c:v>1998.10</c:v>
                </c:pt>
                <c:pt idx="58">
                  <c:v>1998.11</c:v>
                </c:pt>
                <c:pt idx="59">
                  <c:v>1998.12</c:v>
                </c:pt>
                <c:pt idx="60">
                  <c:v>1999.01</c:v>
                </c:pt>
                <c:pt idx="61">
                  <c:v>1999.02</c:v>
                </c:pt>
                <c:pt idx="62">
                  <c:v>1999.03</c:v>
                </c:pt>
                <c:pt idx="63">
                  <c:v>1999.04</c:v>
                </c:pt>
                <c:pt idx="64">
                  <c:v>1999.05</c:v>
                </c:pt>
                <c:pt idx="65">
                  <c:v>1999.06</c:v>
                </c:pt>
                <c:pt idx="66">
                  <c:v>1999.07</c:v>
                </c:pt>
                <c:pt idx="67">
                  <c:v>1999.08</c:v>
                </c:pt>
                <c:pt idx="68">
                  <c:v>1999.09</c:v>
                </c:pt>
                <c:pt idx="69">
                  <c:v>1999.10</c:v>
                </c:pt>
                <c:pt idx="70">
                  <c:v>1999.11</c:v>
                </c:pt>
                <c:pt idx="71">
                  <c:v>1999.12</c:v>
                </c:pt>
                <c:pt idx="72">
                  <c:v>2000.01</c:v>
                </c:pt>
                <c:pt idx="73">
                  <c:v>2000.02</c:v>
                </c:pt>
                <c:pt idx="74">
                  <c:v>2000.03</c:v>
                </c:pt>
                <c:pt idx="75">
                  <c:v>2000.04</c:v>
                </c:pt>
                <c:pt idx="76">
                  <c:v>2000.05</c:v>
                </c:pt>
                <c:pt idx="77">
                  <c:v>2000.06</c:v>
                </c:pt>
                <c:pt idx="78">
                  <c:v>2000.07</c:v>
                </c:pt>
                <c:pt idx="79">
                  <c:v>2000.08</c:v>
                </c:pt>
                <c:pt idx="80">
                  <c:v>2000.09</c:v>
                </c:pt>
                <c:pt idx="81">
                  <c:v>2000.10</c:v>
                </c:pt>
                <c:pt idx="82">
                  <c:v>2000.11</c:v>
                </c:pt>
                <c:pt idx="83">
                  <c:v>2000.12</c:v>
                </c:pt>
                <c:pt idx="84">
                  <c:v>2001.01</c:v>
                </c:pt>
                <c:pt idx="85">
                  <c:v>2001.02</c:v>
                </c:pt>
                <c:pt idx="86">
                  <c:v>2001.03</c:v>
                </c:pt>
                <c:pt idx="87">
                  <c:v>2001.04</c:v>
                </c:pt>
                <c:pt idx="88">
                  <c:v>2001.05</c:v>
                </c:pt>
                <c:pt idx="89">
                  <c:v>2001.06</c:v>
                </c:pt>
                <c:pt idx="90">
                  <c:v>2001.07</c:v>
                </c:pt>
                <c:pt idx="91">
                  <c:v>2001.08</c:v>
                </c:pt>
                <c:pt idx="92">
                  <c:v>2001.09</c:v>
                </c:pt>
                <c:pt idx="93">
                  <c:v>2001.10</c:v>
                </c:pt>
                <c:pt idx="94">
                  <c:v>2001.11</c:v>
                </c:pt>
                <c:pt idx="95">
                  <c:v>2001.12</c:v>
                </c:pt>
                <c:pt idx="96">
                  <c:v>2002.01</c:v>
                </c:pt>
                <c:pt idx="97">
                  <c:v>2002.02</c:v>
                </c:pt>
                <c:pt idx="98">
                  <c:v>2002.03</c:v>
                </c:pt>
                <c:pt idx="99">
                  <c:v>2002.04</c:v>
                </c:pt>
                <c:pt idx="100">
                  <c:v>2002.05</c:v>
                </c:pt>
                <c:pt idx="101">
                  <c:v>2002.06</c:v>
                </c:pt>
                <c:pt idx="102">
                  <c:v>2002.07</c:v>
                </c:pt>
                <c:pt idx="103">
                  <c:v>2002.08</c:v>
                </c:pt>
                <c:pt idx="104">
                  <c:v>2002.09</c:v>
                </c:pt>
                <c:pt idx="105">
                  <c:v>2002.10</c:v>
                </c:pt>
                <c:pt idx="106">
                  <c:v>2002.11</c:v>
                </c:pt>
                <c:pt idx="107">
                  <c:v>2002.12</c:v>
                </c:pt>
                <c:pt idx="108">
                  <c:v>2003.01</c:v>
                </c:pt>
                <c:pt idx="109">
                  <c:v>2003.02</c:v>
                </c:pt>
                <c:pt idx="110">
                  <c:v>2003.03</c:v>
                </c:pt>
                <c:pt idx="111">
                  <c:v>2003.04</c:v>
                </c:pt>
                <c:pt idx="112">
                  <c:v>2003.05</c:v>
                </c:pt>
                <c:pt idx="113">
                  <c:v>2003.06</c:v>
                </c:pt>
                <c:pt idx="114">
                  <c:v>2003.07</c:v>
                </c:pt>
                <c:pt idx="115">
                  <c:v>2003.08</c:v>
                </c:pt>
                <c:pt idx="116">
                  <c:v>2003.09</c:v>
                </c:pt>
                <c:pt idx="117">
                  <c:v>2003.10</c:v>
                </c:pt>
                <c:pt idx="118">
                  <c:v>2003.11</c:v>
                </c:pt>
                <c:pt idx="119">
                  <c:v>2003.12</c:v>
                </c:pt>
                <c:pt idx="120">
                  <c:v>2004.01</c:v>
                </c:pt>
                <c:pt idx="121">
                  <c:v>2004.02</c:v>
                </c:pt>
                <c:pt idx="122">
                  <c:v>2004.03</c:v>
                </c:pt>
                <c:pt idx="123">
                  <c:v>2004.04</c:v>
                </c:pt>
                <c:pt idx="124">
                  <c:v>2004.05</c:v>
                </c:pt>
                <c:pt idx="125">
                  <c:v>2004.06</c:v>
                </c:pt>
                <c:pt idx="126">
                  <c:v>2004.07</c:v>
                </c:pt>
                <c:pt idx="127">
                  <c:v>2004.08</c:v>
                </c:pt>
                <c:pt idx="128">
                  <c:v>2004.09</c:v>
                </c:pt>
                <c:pt idx="129">
                  <c:v>2004.10</c:v>
                </c:pt>
                <c:pt idx="130">
                  <c:v>2004.11</c:v>
                </c:pt>
                <c:pt idx="131">
                  <c:v>2004.12</c:v>
                </c:pt>
                <c:pt idx="132">
                  <c:v>2005.01</c:v>
                </c:pt>
                <c:pt idx="133">
                  <c:v>2005.02</c:v>
                </c:pt>
                <c:pt idx="134">
                  <c:v>2005.03</c:v>
                </c:pt>
                <c:pt idx="135">
                  <c:v>2005.04</c:v>
                </c:pt>
                <c:pt idx="136">
                  <c:v>2005.05</c:v>
                </c:pt>
                <c:pt idx="137">
                  <c:v>2005.06</c:v>
                </c:pt>
                <c:pt idx="138">
                  <c:v>2005.07</c:v>
                </c:pt>
                <c:pt idx="139">
                  <c:v>2005.08</c:v>
                </c:pt>
                <c:pt idx="140">
                  <c:v>2005.09</c:v>
                </c:pt>
                <c:pt idx="141">
                  <c:v>2005.10</c:v>
                </c:pt>
                <c:pt idx="142">
                  <c:v>2005.11</c:v>
                </c:pt>
                <c:pt idx="143">
                  <c:v>2005.12</c:v>
                </c:pt>
                <c:pt idx="144">
                  <c:v>2006.01</c:v>
                </c:pt>
                <c:pt idx="145">
                  <c:v>2006.02</c:v>
                </c:pt>
                <c:pt idx="146">
                  <c:v>2006.03</c:v>
                </c:pt>
                <c:pt idx="147">
                  <c:v>2006.04</c:v>
                </c:pt>
                <c:pt idx="148">
                  <c:v>2006.05</c:v>
                </c:pt>
                <c:pt idx="149">
                  <c:v>2006.06</c:v>
                </c:pt>
                <c:pt idx="150">
                  <c:v>2006.07</c:v>
                </c:pt>
                <c:pt idx="151">
                  <c:v>2006.08</c:v>
                </c:pt>
                <c:pt idx="152">
                  <c:v>2006.09</c:v>
                </c:pt>
                <c:pt idx="153">
                  <c:v>2006.10</c:v>
                </c:pt>
                <c:pt idx="154">
                  <c:v>2006.11</c:v>
                </c:pt>
                <c:pt idx="155">
                  <c:v>2006.12</c:v>
                </c:pt>
                <c:pt idx="156">
                  <c:v>2007.01</c:v>
                </c:pt>
                <c:pt idx="157">
                  <c:v>2007.02</c:v>
                </c:pt>
                <c:pt idx="158">
                  <c:v>2007.03</c:v>
                </c:pt>
                <c:pt idx="159">
                  <c:v>2007.04</c:v>
                </c:pt>
                <c:pt idx="160">
                  <c:v>2007.05</c:v>
                </c:pt>
                <c:pt idx="161">
                  <c:v>2007.06</c:v>
                </c:pt>
                <c:pt idx="162">
                  <c:v>2007.07</c:v>
                </c:pt>
                <c:pt idx="163">
                  <c:v>2007.08</c:v>
                </c:pt>
                <c:pt idx="164">
                  <c:v>2007.09</c:v>
                </c:pt>
                <c:pt idx="165">
                  <c:v>2007.10</c:v>
                </c:pt>
                <c:pt idx="166">
                  <c:v>2007.11</c:v>
                </c:pt>
                <c:pt idx="167">
                  <c:v>2007.12</c:v>
                </c:pt>
                <c:pt idx="168">
                  <c:v>2008.01</c:v>
                </c:pt>
                <c:pt idx="169">
                  <c:v>2008.02</c:v>
                </c:pt>
                <c:pt idx="170">
                  <c:v>2008.03</c:v>
                </c:pt>
                <c:pt idx="171">
                  <c:v>2008.04</c:v>
                </c:pt>
                <c:pt idx="172">
                  <c:v>2008.05</c:v>
                </c:pt>
                <c:pt idx="173">
                  <c:v>2008.06</c:v>
                </c:pt>
                <c:pt idx="174">
                  <c:v>2008.07</c:v>
                </c:pt>
                <c:pt idx="175">
                  <c:v>2008.08</c:v>
                </c:pt>
                <c:pt idx="176">
                  <c:v>2008.09</c:v>
                </c:pt>
                <c:pt idx="177">
                  <c:v>2008.10</c:v>
                </c:pt>
                <c:pt idx="178">
                  <c:v>2008.11</c:v>
                </c:pt>
                <c:pt idx="179">
                  <c:v>2008.12</c:v>
                </c:pt>
                <c:pt idx="180">
                  <c:v>2009.01</c:v>
                </c:pt>
                <c:pt idx="181">
                  <c:v>2009.02</c:v>
                </c:pt>
                <c:pt idx="182">
                  <c:v>2009.03</c:v>
                </c:pt>
                <c:pt idx="183">
                  <c:v>2009.04</c:v>
                </c:pt>
                <c:pt idx="184">
                  <c:v>2009.05</c:v>
                </c:pt>
                <c:pt idx="185">
                  <c:v>2009.06</c:v>
                </c:pt>
                <c:pt idx="186">
                  <c:v>2009.07</c:v>
                </c:pt>
                <c:pt idx="187">
                  <c:v>2009.08</c:v>
                </c:pt>
                <c:pt idx="188">
                  <c:v>2009.09</c:v>
                </c:pt>
                <c:pt idx="189">
                  <c:v>2009.10</c:v>
                </c:pt>
                <c:pt idx="190">
                  <c:v>2009.11</c:v>
                </c:pt>
                <c:pt idx="191">
                  <c:v>2009.12</c:v>
                </c:pt>
                <c:pt idx="192">
                  <c:v>2010.01</c:v>
                </c:pt>
                <c:pt idx="193">
                  <c:v>2010.02</c:v>
                </c:pt>
                <c:pt idx="194">
                  <c:v>2010.03</c:v>
                </c:pt>
                <c:pt idx="195">
                  <c:v>2010.04</c:v>
                </c:pt>
                <c:pt idx="196">
                  <c:v>2010.05</c:v>
                </c:pt>
                <c:pt idx="197">
                  <c:v>2010.06</c:v>
                </c:pt>
                <c:pt idx="198">
                  <c:v>2010.07</c:v>
                </c:pt>
                <c:pt idx="199">
                  <c:v>2010.08</c:v>
                </c:pt>
                <c:pt idx="200">
                  <c:v>2010.09</c:v>
                </c:pt>
                <c:pt idx="201">
                  <c:v>2010.10</c:v>
                </c:pt>
                <c:pt idx="202">
                  <c:v>2010.11</c:v>
                </c:pt>
                <c:pt idx="203">
                  <c:v>2010.12</c:v>
                </c:pt>
                <c:pt idx="204">
                  <c:v>2011.01</c:v>
                </c:pt>
                <c:pt idx="205">
                  <c:v>2011.02</c:v>
                </c:pt>
                <c:pt idx="206">
                  <c:v>2011.03</c:v>
                </c:pt>
                <c:pt idx="207">
                  <c:v>2011.04</c:v>
                </c:pt>
                <c:pt idx="208">
                  <c:v>2011.05</c:v>
                </c:pt>
                <c:pt idx="209">
                  <c:v>2011.06</c:v>
                </c:pt>
                <c:pt idx="210">
                  <c:v>2011.07</c:v>
                </c:pt>
                <c:pt idx="211">
                  <c:v>2011.08</c:v>
                </c:pt>
                <c:pt idx="212">
                  <c:v>2011.09</c:v>
                </c:pt>
                <c:pt idx="213">
                  <c:v>2011.10</c:v>
                </c:pt>
                <c:pt idx="214">
                  <c:v>2011.11</c:v>
                </c:pt>
                <c:pt idx="215">
                  <c:v>2011.12</c:v>
                </c:pt>
                <c:pt idx="216">
                  <c:v>2012.01</c:v>
                </c:pt>
                <c:pt idx="217">
                  <c:v>2012.02</c:v>
                </c:pt>
                <c:pt idx="218">
                  <c:v>2012.03</c:v>
                </c:pt>
                <c:pt idx="219">
                  <c:v>2012.04</c:v>
                </c:pt>
                <c:pt idx="220">
                  <c:v>2012.05</c:v>
                </c:pt>
                <c:pt idx="221">
                  <c:v>2012.06</c:v>
                </c:pt>
                <c:pt idx="222">
                  <c:v>2012.07</c:v>
                </c:pt>
                <c:pt idx="223">
                  <c:v>2012.08</c:v>
                </c:pt>
                <c:pt idx="224">
                  <c:v>2012.09</c:v>
                </c:pt>
                <c:pt idx="225">
                  <c:v>2012.10</c:v>
                </c:pt>
                <c:pt idx="226">
                  <c:v>2012.11</c:v>
                </c:pt>
                <c:pt idx="227">
                  <c:v>2012.12</c:v>
                </c:pt>
                <c:pt idx="228">
                  <c:v>2013.01</c:v>
                </c:pt>
                <c:pt idx="229">
                  <c:v>2013.02</c:v>
                </c:pt>
                <c:pt idx="230">
                  <c:v>2013.03</c:v>
                </c:pt>
                <c:pt idx="231">
                  <c:v>2013.04</c:v>
                </c:pt>
                <c:pt idx="232">
                  <c:v>2013.05</c:v>
                </c:pt>
                <c:pt idx="233">
                  <c:v>2013.06</c:v>
                </c:pt>
                <c:pt idx="234">
                  <c:v>2013.07</c:v>
                </c:pt>
                <c:pt idx="235">
                  <c:v>2013.08</c:v>
                </c:pt>
                <c:pt idx="236">
                  <c:v>2013.09</c:v>
                </c:pt>
              </c:strCache>
            </c:strRef>
          </c:cat>
          <c:val>
            <c:numRef>
              <c:f>Plan1!$D$51:$D$287</c:f>
              <c:numCache>
                <c:formatCode>General</c:formatCode>
                <c:ptCount val="237"/>
                <c:pt idx="0">
                  <c:v>35.39</c:v>
                </c:pt>
                <c:pt idx="1">
                  <c:v>36.542</c:v>
                </c:pt>
                <c:pt idx="2">
                  <c:v>38.282</c:v>
                </c:pt>
                <c:pt idx="3">
                  <c:v>38.289</c:v>
                </c:pt>
                <c:pt idx="4">
                  <c:v>41.408</c:v>
                </c:pt>
                <c:pt idx="5">
                  <c:v>42.881</c:v>
                </c:pt>
                <c:pt idx="6">
                  <c:v>43.09</c:v>
                </c:pt>
                <c:pt idx="7">
                  <c:v>42.981</c:v>
                </c:pt>
                <c:pt idx="8">
                  <c:v>43.455</c:v>
                </c:pt>
                <c:pt idx="9">
                  <c:v>42.845</c:v>
                </c:pt>
                <c:pt idx="10">
                  <c:v>41.937</c:v>
                </c:pt>
                <c:pt idx="11">
                  <c:v>38.806</c:v>
                </c:pt>
                <c:pt idx="12">
                  <c:v>38.278</c:v>
                </c:pt>
                <c:pt idx="13">
                  <c:v>37.998</c:v>
                </c:pt>
                <c:pt idx="14">
                  <c:v>33.742</c:v>
                </c:pt>
                <c:pt idx="15">
                  <c:v>31.887</c:v>
                </c:pt>
                <c:pt idx="16">
                  <c:v>33.731</c:v>
                </c:pt>
                <c:pt idx="17">
                  <c:v>33.512</c:v>
                </c:pt>
                <c:pt idx="18">
                  <c:v>41.823</c:v>
                </c:pt>
                <c:pt idx="19">
                  <c:v>47.66</c:v>
                </c:pt>
                <c:pt idx="20">
                  <c:v>48.713</c:v>
                </c:pt>
                <c:pt idx="21">
                  <c:v>49.694</c:v>
                </c:pt>
                <c:pt idx="22">
                  <c:v>51.257</c:v>
                </c:pt>
                <c:pt idx="23">
                  <c:v>51.84</c:v>
                </c:pt>
                <c:pt idx="24">
                  <c:v>53.54</c:v>
                </c:pt>
                <c:pt idx="25">
                  <c:v>55.794</c:v>
                </c:pt>
                <c:pt idx="26">
                  <c:v>55.753</c:v>
                </c:pt>
                <c:pt idx="27">
                  <c:v>56.769</c:v>
                </c:pt>
                <c:pt idx="28">
                  <c:v>59.394</c:v>
                </c:pt>
                <c:pt idx="29">
                  <c:v>59.997</c:v>
                </c:pt>
                <c:pt idx="30">
                  <c:v>59.521</c:v>
                </c:pt>
                <c:pt idx="31">
                  <c:v>59.643</c:v>
                </c:pt>
                <c:pt idx="32">
                  <c:v>58.775</c:v>
                </c:pt>
                <c:pt idx="33">
                  <c:v>58.6</c:v>
                </c:pt>
                <c:pt idx="34">
                  <c:v>60.471</c:v>
                </c:pt>
                <c:pt idx="35">
                  <c:v>60.11</c:v>
                </c:pt>
                <c:pt idx="36">
                  <c:v>58.951</c:v>
                </c:pt>
                <c:pt idx="37">
                  <c:v>59.405</c:v>
                </c:pt>
                <c:pt idx="38">
                  <c:v>58.98</c:v>
                </c:pt>
                <c:pt idx="39">
                  <c:v>56.171</c:v>
                </c:pt>
                <c:pt idx="40">
                  <c:v>59.279</c:v>
                </c:pt>
                <c:pt idx="41">
                  <c:v>57.615</c:v>
                </c:pt>
                <c:pt idx="42">
                  <c:v>60.331</c:v>
                </c:pt>
                <c:pt idx="43">
                  <c:v>63.056</c:v>
                </c:pt>
                <c:pt idx="44">
                  <c:v>61.931</c:v>
                </c:pt>
                <c:pt idx="45">
                  <c:v>53.69</c:v>
                </c:pt>
                <c:pt idx="46">
                  <c:v>52.035</c:v>
                </c:pt>
                <c:pt idx="47">
                  <c:v>52.173</c:v>
                </c:pt>
                <c:pt idx="48">
                  <c:v>53.1033465</c:v>
                </c:pt>
                <c:pt idx="49">
                  <c:v>58.7818986</c:v>
                </c:pt>
                <c:pt idx="50">
                  <c:v>68.5942253</c:v>
                </c:pt>
                <c:pt idx="51">
                  <c:v>74.65604519999992</c:v>
                </c:pt>
                <c:pt idx="52">
                  <c:v>72.8264236</c:v>
                </c:pt>
                <c:pt idx="53">
                  <c:v>70.89834570000001</c:v>
                </c:pt>
                <c:pt idx="54">
                  <c:v>70.210217</c:v>
                </c:pt>
                <c:pt idx="55">
                  <c:v>67.3326869</c:v>
                </c:pt>
                <c:pt idx="56">
                  <c:v>45.81114059999999</c:v>
                </c:pt>
                <c:pt idx="57">
                  <c:v>42.3852858</c:v>
                </c:pt>
                <c:pt idx="58">
                  <c:v>41.1888814</c:v>
                </c:pt>
                <c:pt idx="59">
                  <c:v>44.5564437</c:v>
                </c:pt>
                <c:pt idx="60">
                  <c:v>36.1362844</c:v>
                </c:pt>
                <c:pt idx="61">
                  <c:v>35.4566058</c:v>
                </c:pt>
                <c:pt idx="62">
                  <c:v>33.8482698</c:v>
                </c:pt>
                <c:pt idx="63">
                  <c:v>44.3150554</c:v>
                </c:pt>
                <c:pt idx="64">
                  <c:v>44.3103917</c:v>
                </c:pt>
                <c:pt idx="65">
                  <c:v>41.3455095</c:v>
                </c:pt>
                <c:pt idx="66">
                  <c:v>42.1564114</c:v>
                </c:pt>
                <c:pt idx="67">
                  <c:v>41.9180491</c:v>
                </c:pt>
                <c:pt idx="68">
                  <c:v>42.561901</c:v>
                </c:pt>
                <c:pt idx="69">
                  <c:v>40.052537</c:v>
                </c:pt>
                <c:pt idx="70">
                  <c:v>42.1753985</c:v>
                </c:pt>
                <c:pt idx="71">
                  <c:v>36.3422753</c:v>
                </c:pt>
                <c:pt idx="72">
                  <c:v>37.56</c:v>
                </c:pt>
                <c:pt idx="73">
                  <c:v>38.364</c:v>
                </c:pt>
                <c:pt idx="74">
                  <c:v>39.2</c:v>
                </c:pt>
                <c:pt idx="75">
                  <c:v>28.721</c:v>
                </c:pt>
                <c:pt idx="76">
                  <c:v>28.57</c:v>
                </c:pt>
                <c:pt idx="77">
                  <c:v>28.265</c:v>
                </c:pt>
                <c:pt idx="78">
                  <c:v>29.214</c:v>
                </c:pt>
                <c:pt idx="79">
                  <c:v>31.385</c:v>
                </c:pt>
                <c:pt idx="80">
                  <c:v>31.431</c:v>
                </c:pt>
                <c:pt idx="81">
                  <c:v>30.393</c:v>
                </c:pt>
                <c:pt idx="82">
                  <c:v>32.533</c:v>
                </c:pt>
                <c:pt idx="83">
                  <c:v>33.011</c:v>
                </c:pt>
                <c:pt idx="84">
                  <c:v>35.5978533</c:v>
                </c:pt>
                <c:pt idx="85">
                  <c:v>35.4130788</c:v>
                </c:pt>
                <c:pt idx="86">
                  <c:v>34.4071256</c:v>
                </c:pt>
                <c:pt idx="87">
                  <c:v>34.6529777</c:v>
                </c:pt>
                <c:pt idx="88">
                  <c:v>35.458568</c:v>
                </c:pt>
                <c:pt idx="89">
                  <c:v>37.3182483</c:v>
                </c:pt>
                <c:pt idx="90">
                  <c:v>35.551875</c:v>
                </c:pt>
                <c:pt idx="91">
                  <c:v>36.2989839</c:v>
                </c:pt>
                <c:pt idx="92">
                  <c:v>40.0541781</c:v>
                </c:pt>
                <c:pt idx="93">
                  <c:v>37.4924031</c:v>
                </c:pt>
                <c:pt idx="94">
                  <c:v>37.23372740000001</c:v>
                </c:pt>
                <c:pt idx="95">
                  <c:v>35.866415</c:v>
                </c:pt>
                <c:pt idx="96">
                  <c:v>36.1673682</c:v>
                </c:pt>
                <c:pt idx="97">
                  <c:v>35.9061612</c:v>
                </c:pt>
                <c:pt idx="98">
                  <c:v>36.7209572</c:v>
                </c:pt>
                <c:pt idx="99">
                  <c:v>33.0076291</c:v>
                </c:pt>
                <c:pt idx="100">
                  <c:v>32.8888316</c:v>
                </c:pt>
                <c:pt idx="101">
                  <c:v>41.9985954</c:v>
                </c:pt>
                <c:pt idx="102">
                  <c:v>39.0596167</c:v>
                </c:pt>
                <c:pt idx="103">
                  <c:v>37.6426281</c:v>
                </c:pt>
                <c:pt idx="104">
                  <c:v>38.3809485</c:v>
                </c:pt>
                <c:pt idx="105">
                  <c:v>35.85478009999997</c:v>
                </c:pt>
                <c:pt idx="106">
                  <c:v>35.5920923</c:v>
                </c:pt>
                <c:pt idx="107">
                  <c:v>37.8234564</c:v>
                </c:pt>
                <c:pt idx="108">
                  <c:v>38.7717696</c:v>
                </c:pt>
                <c:pt idx="109">
                  <c:v>38.5301157</c:v>
                </c:pt>
                <c:pt idx="110">
                  <c:v>42.3352125</c:v>
                </c:pt>
                <c:pt idx="111">
                  <c:v>41.499615</c:v>
                </c:pt>
                <c:pt idx="112">
                  <c:v>43.3730688</c:v>
                </c:pt>
                <c:pt idx="113">
                  <c:v>47.956169</c:v>
                </c:pt>
                <c:pt idx="114">
                  <c:v>47.6451913</c:v>
                </c:pt>
                <c:pt idx="115">
                  <c:v>47.7934769</c:v>
                </c:pt>
                <c:pt idx="116">
                  <c:v>52.6753731</c:v>
                </c:pt>
                <c:pt idx="117">
                  <c:v>54.092929</c:v>
                </c:pt>
                <c:pt idx="118">
                  <c:v>54.4269744</c:v>
                </c:pt>
                <c:pt idx="119">
                  <c:v>49.2962022</c:v>
                </c:pt>
                <c:pt idx="120">
                  <c:v>53.2614285</c:v>
                </c:pt>
                <c:pt idx="121">
                  <c:v>52.9597529</c:v>
                </c:pt>
                <c:pt idx="122">
                  <c:v>51.6122576</c:v>
                </c:pt>
                <c:pt idx="123">
                  <c:v>50.4975992</c:v>
                </c:pt>
                <c:pt idx="124">
                  <c:v>50.5397445</c:v>
                </c:pt>
                <c:pt idx="125">
                  <c:v>49.8048188</c:v>
                </c:pt>
                <c:pt idx="126">
                  <c:v>49.6655707</c:v>
                </c:pt>
                <c:pt idx="127">
                  <c:v>49.5944706</c:v>
                </c:pt>
                <c:pt idx="128">
                  <c:v>49.4961926</c:v>
                </c:pt>
                <c:pt idx="129">
                  <c:v>49.416059</c:v>
                </c:pt>
                <c:pt idx="130">
                  <c:v>50.1333008</c:v>
                </c:pt>
                <c:pt idx="131">
                  <c:v>52.93484309999999</c:v>
                </c:pt>
                <c:pt idx="132">
                  <c:v>54.0220607</c:v>
                </c:pt>
                <c:pt idx="133">
                  <c:v>59.0173864</c:v>
                </c:pt>
                <c:pt idx="134">
                  <c:v>61.9595427</c:v>
                </c:pt>
                <c:pt idx="135">
                  <c:v>61.591471</c:v>
                </c:pt>
                <c:pt idx="136">
                  <c:v>60.7090243</c:v>
                </c:pt>
                <c:pt idx="137">
                  <c:v>59.8847132</c:v>
                </c:pt>
                <c:pt idx="138">
                  <c:v>54.68764969999999</c:v>
                </c:pt>
                <c:pt idx="139">
                  <c:v>55.07579740000001</c:v>
                </c:pt>
                <c:pt idx="140">
                  <c:v>57.0076598</c:v>
                </c:pt>
                <c:pt idx="141">
                  <c:v>60.2448214</c:v>
                </c:pt>
                <c:pt idx="142">
                  <c:v>64.27687879999989</c:v>
                </c:pt>
                <c:pt idx="143">
                  <c:v>53.7992851</c:v>
                </c:pt>
                <c:pt idx="144">
                  <c:v>56.9236669</c:v>
                </c:pt>
                <c:pt idx="145">
                  <c:v>57.41486409999996</c:v>
                </c:pt>
                <c:pt idx="146">
                  <c:v>59.8244769</c:v>
                </c:pt>
                <c:pt idx="147">
                  <c:v>56.5519933</c:v>
                </c:pt>
                <c:pt idx="148">
                  <c:v>63.38082399999999</c:v>
                </c:pt>
                <c:pt idx="149">
                  <c:v>62.6704642</c:v>
                </c:pt>
                <c:pt idx="150">
                  <c:v>66.81933849999994</c:v>
                </c:pt>
                <c:pt idx="151">
                  <c:v>71.4777662</c:v>
                </c:pt>
                <c:pt idx="152">
                  <c:v>73.39293050000001</c:v>
                </c:pt>
                <c:pt idx="153">
                  <c:v>78.17085709999989</c:v>
                </c:pt>
                <c:pt idx="154">
                  <c:v>83.11397070000001</c:v>
                </c:pt>
                <c:pt idx="155">
                  <c:v>85.8388644</c:v>
                </c:pt>
                <c:pt idx="156">
                  <c:v>91.0861012</c:v>
                </c:pt>
                <c:pt idx="157">
                  <c:v>101.0697253</c:v>
                </c:pt>
                <c:pt idx="158">
                  <c:v>109.5313602</c:v>
                </c:pt>
                <c:pt idx="159">
                  <c:v>121.8303599</c:v>
                </c:pt>
                <c:pt idx="160">
                  <c:v>136.4189889</c:v>
                </c:pt>
                <c:pt idx="161">
                  <c:v>147.1010273</c:v>
                </c:pt>
                <c:pt idx="162">
                  <c:v>155.9095296</c:v>
                </c:pt>
                <c:pt idx="163">
                  <c:v>161.09651</c:v>
                </c:pt>
                <c:pt idx="164">
                  <c:v>162.9622041</c:v>
                </c:pt>
                <c:pt idx="165">
                  <c:v>167.8666744</c:v>
                </c:pt>
                <c:pt idx="166">
                  <c:v>177.0595898</c:v>
                </c:pt>
                <c:pt idx="167">
                  <c:v>180.3336087</c:v>
                </c:pt>
                <c:pt idx="168">
                  <c:v>187.5071534</c:v>
                </c:pt>
                <c:pt idx="169">
                  <c:v>192.9018202</c:v>
                </c:pt>
                <c:pt idx="170">
                  <c:v>195.2316149</c:v>
                </c:pt>
                <c:pt idx="171">
                  <c:v>195.7668586</c:v>
                </c:pt>
                <c:pt idx="172">
                  <c:v>197.9062741</c:v>
                </c:pt>
                <c:pt idx="173">
                  <c:v>200.8270631</c:v>
                </c:pt>
                <c:pt idx="174">
                  <c:v>203.5615421</c:v>
                </c:pt>
                <c:pt idx="175">
                  <c:v>205.116125</c:v>
                </c:pt>
                <c:pt idx="176">
                  <c:v>207.4938986</c:v>
                </c:pt>
                <c:pt idx="177">
                  <c:v>203.1788781</c:v>
                </c:pt>
                <c:pt idx="178">
                  <c:v>206.3772925</c:v>
                </c:pt>
                <c:pt idx="179">
                  <c:v>206.8060462</c:v>
                </c:pt>
                <c:pt idx="180">
                  <c:v>200.8130819</c:v>
                </c:pt>
                <c:pt idx="181">
                  <c:v>199.4119044</c:v>
                </c:pt>
                <c:pt idx="182">
                  <c:v>202.4602007</c:v>
                </c:pt>
                <c:pt idx="183">
                  <c:v>201.3169215</c:v>
                </c:pt>
                <c:pt idx="184">
                  <c:v>205.5757913</c:v>
                </c:pt>
                <c:pt idx="185">
                  <c:v>208.4250566</c:v>
                </c:pt>
                <c:pt idx="186">
                  <c:v>211.8712887</c:v>
                </c:pt>
                <c:pt idx="187">
                  <c:v>219.0538051</c:v>
                </c:pt>
                <c:pt idx="188">
                  <c:v>224.212712</c:v>
                </c:pt>
                <c:pt idx="189">
                  <c:v>232.9198057</c:v>
                </c:pt>
                <c:pt idx="190">
                  <c:v>237.9999955</c:v>
                </c:pt>
                <c:pt idx="191">
                  <c:v>239.0541056</c:v>
                </c:pt>
                <c:pt idx="192">
                  <c:v>240.8228696</c:v>
                </c:pt>
                <c:pt idx="193">
                  <c:v>241.338472</c:v>
                </c:pt>
                <c:pt idx="194">
                  <c:v>243.9525839</c:v>
                </c:pt>
                <c:pt idx="195">
                  <c:v>247.3155992</c:v>
                </c:pt>
                <c:pt idx="196">
                  <c:v>249.845956</c:v>
                </c:pt>
                <c:pt idx="197">
                  <c:v>253.113558</c:v>
                </c:pt>
                <c:pt idx="198">
                  <c:v>257.2989473999999</c:v>
                </c:pt>
                <c:pt idx="199">
                  <c:v>261.3196981</c:v>
                </c:pt>
                <c:pt idx="200">
                  <c:v>275.2055319999996</c:v>
                </c:pt>
                <c:pt idx="201">
                  <c:v>284.9301024999996</c:v>
                </c:pt>
                <c:pt idx="202">
                  <c:v>285.4610647</c:v>
                </c:pt>
                <c:pt idx="203">
                  <c:v>288.5746036</c:v>
                </c:pt>
                <c:pt idx="204">
                  <c:v>297.6964493999999</c:v>
                </c:pt>
                <c:pt idx="205">
                  <c:v>307.5163111999996</c:v>
                </c:pt>
                <c:pt idx="206">
                  <c:v>317.1455708</c:v>
                </c:pt>
                <c:pt idx="207">
                  <c:v>328.061744</c:v>
                </c:pt>
                <c:pt idx="208">
                  <c:v>333.0168645</c:v>
                </c:pt>
                <c:pt idx="209">
                  <c:v>335.775488</c:v>
                </c:pt>
                <c:pt idx="210">
                  <c:v>346.144145</c:v>
                </c:pt>
                <c:pt idx="211">
                  <c:v>353.3972805</c:v>
                </c:pt>
                <c:pt idx="212">
                  <c:v>349.7082893</c:v>
                </c:pt>
                <c:pt idx="213">
                  <c:v>352.9283089999996</c:v>
                </c:pt>
                <c:pt idx="214">
                  <c:v>352.0726891</c:v>
                </c:pt>
                <c:pt idx="215">
                  <c:v>352.012074</c:v>
                </c:pt>
                <c:pt idx="216">
                  <c:v>355.0752213</c:v>
                </c:pt>
                <c:pt idx="217">
                  <c:v>356.329925</c:v>
                </c:pt>
                <c:pt idx="218">
                  <c:v>365.2155696</c:v>
                </c:pt>
                <c:pt idx="219">
                  <c:v>374.2723228999999</c:v>
                </c:pt>
                <c:pt idx="220">
                  <c:v>372.4088207</c:v>
                </c:pt>
                <c:pt idx="221">
                  <c:v>373.909894</c:v>
                </c:pt>
                <c:pt idx="222">
                  <c:v>376.1535312</c:v>
                </c:pt>
                <c:pt idx="223">
                  <c:v>377.221262</c:v>
                </c:pt>
                <c:pt idx="224">
                  <c:v>378.7256698</c:v>
                </c:pt>
                <c:pt idx="225">
                  <c:v>377.7526596</c:v>
                </c:pt>
                <c:pt idx="226">
                  <c:v>378.5597149</c:v>
                </c:pt>
                <c:pt idx="227">
                  <c:v>378.6134969</c:v>
                </c:pt>
                <c:pt idx="228">
                  <c:v>377.8365231</c:v>
                </c:pt>
                <c:pt idx="229">
                  <c:v>376.5388578</c:v>
                </c:pt>
                <c:pt idx="230">
                  <c:v>376.9343974999996</c:v>
                </c:pt>
                <c:pt idx="231">
                  <c:v>378.6650082</c:v>
                </c:pt>
                <c:pt idx="232">
                  <c:v>374.4165964999996</c:v>
                </c:pt>
                <c:pt idx="233">
                  <c:v>371.1093626</c:v>
                </c:pt>
                <c:pt idx="234">
                  <c:v>373.6725461</c:v>
                </c:pt>
                <c:pt idx="235">
                  <c:v>372.818636</c:v>
                </c:pt>
                <c:pt idx="236">
                  <c:v>376.0395086999999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6460888"/>
        <c:axId val="2136463832"/>
      </c:barChart>
      <c:catAx>
        <c:axId val="2136460888"/>
        <c:scaling>
          <c:orientation val="minMax"/>
        </c:scaling>
        <c:delete val="0"/>
        <c:axPos val="b"/>
        <c:majorTickMark val="out"/>
        <c:minorTickMark val="none"/>
        <c:tickLblPos val="nextTo"/>
        <c:crossAx val="2136463832"/>
        <c:crosses val="autoZero"/>
        <c:auto val="1"/>
        <c:lblAlgn val="ctr"/>
        <c:lblOffset val="100"/>
        <c:noMultiLvlLbl val="0"/>
      </c:catAx>
      <c:valAx>
        <c:axId val="213646383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pt-BR"/>
                  <a:t>US$ billions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364608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b="1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Sheet1!$E$11:$E$29</c:f>
              <c:strCache>
                <c:ptCount val="19"/>
                <c:pt idx="0">
                  <c:v>1995.05</c:v>
                </c:pt>
                <c:pt idx="1">
                  <c:v>1996.05</c:v>
                </c:pt>
                <c:pt idx="2">
                  <c:v>1997.05</c:v>
                </c:pt>
                <c:pt idx="3">
                  <c:v>1998.05</c:v>
                </c:pt>
                <c:pt idx="4">
                  <c:v>1999.05</c:v>
                </c:pt>
                <c:pt idx="5">
                  <c:v>2000.04</c:v>
                </c:pt>
                <c:pt idx="6">
                  <c:v>2001.04</c:v>
                </c:pt>
                <c:pt idx="7">
                  <c:v>2002.04</c:v>
                </c:pt>
                <c:pt idx="8">
                  <c:v>2003.04</c:v>
                </c:pt>
                <c:pt idx="9">
                  <c:v>2004.05</c:v>
                </c:pt>
                <c:pt idx="10">
                  <c:v>2005.05</c:v>
                </c:pt>
                <c:pt idx="11">
                  <c:v>2006.04</c:v>
                </c:pt>
                <c:pt idx="12">
                  <c:v>2007.04</c:v>
                </c:pt>
                <c:pt idx="13">
                  <c:v>2008.03</c:v>
                </c:pt>
                <c:pt idx="14">
                  <c:v>2009.02</c:v>
                </c:pt>
                <c:pt idx="15">
                  <c:v>2010.01</c:v>
                </c:pt>
                <c:pt idx="16">
                  <c:v>2011.01</c:v>
                </c:pt>
                <c:pt idx="17">
                  <c:v>2012.01</c:v>
                </c:pt>
                <c:pt idx="18">
                  <c:v>2013.01</c:v>
                </c:pt>
              </c:strCache>
            </c:strRef>
          </c:cat>
          <c:val>
            <c:numRef>
              <c:f>Sheet1!$I$11:$I$29</c:f>
              <c:numCache>
                <c:formatCode>General</c:formatCode>
                <c:ptCount val="19"/>
                <c:pt idx="0">
                  <c:v>100.0</c:v>
                </c:pt>
                <c:pt idx="1">
                  <c:v>95.50256035113387</c:v>
                </c:pt>
                <c:pt idx="2">
                  <c:v>95.66934893928304</c:v>
                </c:pt>
                <c:pt idx="3">
                  <c:v>98.93782004389173</c:v>
                </c:pt>
                <c:pt idx="4">
                  <c:v>100.3072421360644</c:v>
                </c:pt>
                <c:pt idx="5">
                  <c:v>105.673738112655</c:v>
                </c:pt>
                <c:pt idx="6">
                  <c:v>117.6503291880029</c:v>
                </c:pt>
                <c:pt idx="7">
                  <c:v>119.3299195318215</c:v>
                </c:pt>
                <c:pt idx="8">
                  <c:v>119.9648866130212</c:v>
                </c:pt>
                <c:pt idx="9">
                  <c:v>122.5749817117776</c:v>
                </c:pt>
                <c:pt idx="10">
                  <c:v>132.2721287490856</c:v>
                </c:pt>
                <c:pt idx="11">
                  <c:v>150.3789319678127</c:v>
                </c:pt>
                <c:pt idx="12">
                  <c:v>157.8405267008047</c:v>
                </c:pt>
                <c:pt idx="13">
                  <c:v>163.8127286027798</c:v>
                </c:pt>
                <c:pt idx="14">
                  <c:v>173.6386247256767</c:v>
                </c:pt>
                <c:pt idx="15">
                  <c:v>183.0460863204096</c:v>
                </c:pt>
                <c:pt idx="16">
                  <c:v>181.9370885149964</c:v>
                </c:pt>
                <c:pt idx="17">
                  <c:v>198.3964886613021</c:v>
                </c:pt>
                <c:pt idx="18">
                  <c:v>202.8119970738844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6552760"/>
        <c:axId val="2136555672"/>
      </c:barChart>
      <c:catAx>
        <c:axId val="2136552760"/>
        <c:scaling>
          <c:orientation val="minMax"/>
        </c:scaling>
        <c:delete val="0"/>
        <c:axPos val="b"/>
        <c:majorTickMark val="out"/>
        <c:minorTickMark val="none"/>
        <c:tickLblPos val="nextTo"/>
        <c:crossAx val="2136555672"/>
        <c:crosses val="autoZero"/>
        <c:auto val="1"/>
        <c:lblAlgn val="ctr"/>
        <c:lblOffset val="100"/>
        <c:noMultiLvlLbl val="0"/>
      </c:catAx>
      <c:valAx>
        <c:axId val="21365556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365527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b="1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dirty="0"/>
              <a:t>Extreme poverty rate</a:t>
            </a:r>
          </a:p>
          <a:p>
            <a:pPr>
              <a:defRPr/>
            </a:pPr>
            <a:r>
              <a:rPr lang="en-US" sz="1400" dirty="0"/>
              <a:t>Share of the population whose income is below the extreme poverty line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'%Extrem pobres'!$M$2:$AC$2</c:f>
              <c:numCache>
                <c:formatCode>General</c:formatCode>
                <c:ptCount val="17"/>
                <c:pt idx="0">
                  <c:v>1990.0</c:v>
                </c:pt>
                <c:pt idx="1">
                  <c:v>1992.0</c:v>
                </c:pt>
                <c:pt idx="2">
                  <c:v>1993.0</c:v>
                </c:pt>
                <c:pt idx="3">
                  <c:v>1995.0</c:v>
                </c:pt>
                <c:pt idx="4">
                  <c:v>1996.0</c:v>
                </c:pt>
                <c:pt idx="5">
                  <c:v>1997.0</c:v>
                </c:pt>
                <c:pt idx="6">
                  <c:v>1998.0</c:v>
                </c:pt>
                <c:pt idx="7">
                  <c:v>1999.0</c:v>
                </c:pt>
                <c:pt idx="8">
                  <c:v>2001.0</c:v>
                </c:pt>
                <c:pt idx="9">
                  <c:v>2002.0</c:v>
                </c:pt>
                <c:pt idx="10">
                  <c:v>2003.0</c:v>
                </c:pt>
                <c:pt idx="11">
                  <c:v>2004.0</c:v>
                </c:pt>
                <c:pt idx="12">
                  <c:v>2005.0</c:v>
                </c:pt>
                <c:pt idx="13">
                  <c:v>2006.0</c:v>
                </c:pt>
                <c:pt idx="14">
                  <c:v>2007.0</c:v>
                </c:pt>
                <c:pt idx="15">
                  <c:v>2008.0</c:v>
                </c:pt>
                <c:pt idx="16">
                  <c:v>2009.0</c:v>
                </c:pt>
              </c:numCache>
            </c:numRef>
          </c:cat>
          <c:val>
            <c:numRef>
              <c:f>'%Extrem pobres'!$M$3:$AC$3</c:f>
              <c:numCache>
                <c:formatCode>General</c:formatCode>
                <c:ptCount val="17"/>
                <c:pt idx="0">
                  <c:v>19.95</c:v>
                </c:pt>
                <c:pt idx="1">
                  <c:v>19.97</c:v>
                </c:pt>
                <c:pt idx="2">
                  <c:v>20.27</c:v>
                </c:pt>
                <c:pt idx="3">
                  <c:v>15.19</c:v>
                </c:pt>
                <c:pt idx="4">
                  <c:v>15.63</c:v>
                </c:pt>
                <c:pt idx="5">
                  <c:v>15.58</c:v>
                </c:pt>
                <c:pt idx="6">
                  <c:v>14.52</c:v>
                </c:pt>
                <c:pt idx="7">
                  <c:v>15.03</c:v>
                </c:pt>
                <c:pt idx="8">
                  <c:v>15.28</c:v>
                </c:pt>
                <c:pt idx="9">
                  <c:v>13.99</c:v>
                </c:pt>
                <c:pt idx="10">
                  <c:v>15.2</c:v>
                </c:pt>
                <c:pt idx="11">
                  <c:v>13.2</c:v>
                </c:pt>
                <c:pt idx="12">
                  <c:v>11.49</c:v>
                </c:pt>
                <c:pt idx="13">
                  <c:v>9.44</c:v>
                </c:pt>
                <c:pt idx="14">
                  <c:v>8.65</c:v>
                </c:pt>
                <c:pt idx="15">
                  <c:v>7.57</c:v>
                </c:pt>
                <c:pt idx="16">
                  <c:v>7.28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6598984"/>
        <c:axId val="2136601928"/>
      </c:barChart>
      <c:catAx>
        <c:axId val="2136598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36601928"/>
        <c:crosses val="autoZero"/>
        <c:auto val="1"/>
        <c:lblAlgn val="ctr"/>
        <c:lblOffset val="100"/>
        <c:noMultiLvlLbl val="0"/>
      </c:catAx>
      <c:valAx>
        <c:axId val="213660192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365989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b="1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dirty="0"/>
              <a:t>Poverty</a:t>
            </a:r>
            <a:r>
              <a:rPr lang="en-US" sz="1400" baseline="0" dirty="0"/>
              <a:t> rate</a:t>
            </a:r>
          </a:p>
          <a:p>
            <a:pPr>
              <a:defRPr/>
            </a:pPr>
            <a:r>
              <a:rPr lang="en-US" sz="1400" baseline="0" dirty="0"/>
              <a:t>Share of the population whose income is lower than the poverty line</a:t>
            </a:r>
            <a:endParaRPr lang="en-US" sz="14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'%Pobres'!$M$1:$AC$1</c:f>
              <c:numCache>
                <c:formatCode>General</c:formatCode>
                <c:ptCount val="17"/>
                <c:pt idx="0">
                  <c:v>1990.0</c:v>
                </c:pt>
                <c:pt idx="1">
                  <c:v>1992.0</c:v>
                </c:pt>
                <c:pt idx="2">
                  <c:v>1993.0</c:v>
                </c:pt>
                <c:pt idx="3">
                  <c:v>1995.0</c:v>
                </c:pt>
                <c:pt idx="4">
                  <c:v>1996.0</c:v>
                </c:pt>
                <c:pt idx="5">
                  <c:v>1997.0</c:v>
                </c:pt>
                <c:pt idx="6">
                  <c:v>1998.0</c:v>
                </c:pt>
                <c:pt idx="7">
                  <c:v>1999.0</c:v>
                </c:pt>
                <c:pt idx="8">
                  <c:v>2001.0</c:v>
                </c:pt>
                <c:pt idx="9">
                  <c:v>2002.0</c:v>
                </c:pt>
                <c:pt idx="10">
                  <c:v>2003.0</c:v>
                </c:pt>
                <c:pt idx="11">
                  <c:v>2004.0</c:v>
                </c:pt>
                <c:pt idx="12">
                  <c:v>2005.0</c:v>
                </c:pt>
                <c:pt idx="13">
                  <c:v>2006.0</c:v>
                </c:pt>
                <c:pt idx="14">
                  <c:v>2007.0</c:v>
                </c:pt>
                <c:pt idx="15">
                  <c:v>2008.0</c:v>
                </c:pt>
                <c:pt idx="16">
                  <c:v>2009.0</c:v>
                </c:pt>
              </c:numCache>
            </c:numRef>
          </c:cat>
          <c:val>
            <c:numRef>
              <c:f>'%Pobres'!$M$2:$AC$2</c:f>
              <c:numCache>
                <c:formatCode>General</c:formatCode>
                <c:ptCount val="17"/>
                <c:pt idx="0">
                  <c:v>41.92</c:v>
                </c:pt>
                <c:pt idx="1">
                  <c:v>42.09</c:v>
                </c:pt>
                <c:pt idx="2">
                  <c:v>42.98</c:v>
                </c:pt>
                <c:pt idx="3">
                  <c:v>35.08</c:v>
                </c:pt>
                <c:pt idx="4">
                  <c:v>34.73</c:v>
                </c:pt>
                <c:pt idx="5">
                  <c:v>35.18</c:v>
                </c:pt>
                <c:pt idx="6">
                  <c:v>33.97</c:v>
                </c:pt>
                <c:pt idx="7">
                  <c:v>35.26</c:v>
                </c:pt>
                <c:pt idx="8">
                  <c:v>35.17</c:v>
                </c:pt>
                <c:pt idx="9">
                  <c:v>34.4</c:v>
                </c:pt>
                <c:pt idx="10">
                  <c:v>35.79</c:v>
                </c:pt>
                <c:pt idx="11">
                  <c:v>33.7</c:v>
                </c:pt>
                <c:pt idx="12">
                  <c:v>30.82</c:v>
                </c:pt>
                <c:pt idx="13">
                  <c:v>26.75</c:v>
                </c:pt>
                <c:pt idx="14">
                  <c:v>24.24</c:v>
                </c:pt>
                <c:pt idx="15">
                  <c:v>22.59</c:v>
                </c:pt>
                <c:pt idx="16">
                  <c:v>21.42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6638984"/>
        <c:axId val="2136641928"/>
      </c:barChart>
      <c:catAx>
        <c:axId val="2136638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36641928"/>
        <c:crosses val="autoZero"/>
        <c:auto val="1"/>
        <c:lblAlgn val="ctr"/>
        <c:lblOffset val="100"/>
        <c:noMultiLvlLbl val="0"/>
      </c:catAx>
      <c:valAx>
        <c:axId val="213664192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366389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b="1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invertIfNegative val="0"/>
          <c:cat>
            <c:numRef>
              <c:f>Sheet1!$B$34:$B$56</c:f>
              <c:numCache>
                <c:formatCode>General</c:formatCode>
                <c:ptCount val="23"/>
                <c:pt idx="0">
                  <c:v>1990.0</c:v>
                </c:pt>
                <c:pt idx="1">
                  <c:v>1991.0</c:v>
                </c:pt>
                <c:pt idx="2">
                  <c:v>1992.0</c:v>
                </c:pt>
                <c:pt idx="3">
                  <c:v>1993.0</c:v>
                </c:pt>
                <c:pt idx="4">
                  <c:v>1994.0</c:v>
                </c:pt>
                <c:pt idx="5">
                  <c:v>1995.0</c:v>
                </c:pt>
                <c:pt idx="6">
                  <c:v>1996.0</c:v>
                </c:pt>
                <c:pt idx="7">
                  <c:v>1997.0</c:v>
                </c:pt>
                <c:pt idx="8">
                  <c:v>1998.0</c:v>
                </c:pt>
                <c:pt idx="9">
                  <c:v>1999.0</c:v>
                </c:pt>
                <c:pt idx="10">
                  <c:v>2000.0</c:v>
                </c:pt>
                <c:pt idx="11">
                  <c:v>2001.0</c:v>
                </c:pt>
                <c:pt idx="12">
                  <c:v>2002.0</c:v>
                </c:pt>
                <c:pt idx="13">
                  <c:v>2003.0</c:v>
                </c:pt>
                <c:pt idx="14">
                  <c:v>2004.0</c:v>
                </c:pt>
                <c:pt idx="15">
                  <c:v>2005.0</c:v>
                </c:pt>
                <c:pt idx="16">
                  <c:v>2006.0</c:v>
                </c:pt>
                <c:pt idx="17">
                  <c:v>2007.0</c:v>
                </c:pt>
                <c:pt idx="18">
                  <c:v>2008.0</c:v>
                </c:pt>
                <c:pt idx="19">
                  <c:v>2009.0</c:v>
                </c:pt>
                <c:pt idx="20">
                  <c:v>2010.0</c:v>
                </c:pt>
                <c:pt idx="21">
                  <c:v>2011.0</c:v>
                </c:pt>
                <c:pt idx="22">
                  <c:v>2012.0</c:v>
                </c:pt>
              </c:numCache>
            </c:numRef>
          </c:cat>
          <c:val>
            <c:numRef>
              <c:f>Sheet1!$C$34:$C$56</c:f>
              <c:numCache>
                <c:formatCode>General</c:formatCode>
                <c:ptCount val="23"/>
                <c:pt idx="0">
                  <c:v>0.614</c:v>
                </c:pt>
                <c:pt idx="2">
                  <c:v>0.583</c:v>
                </c:pt>
                <c:pt idx="3">
                  <c:v>0.604</c:v>
                </c:pt>
                <c:pt idx="5">
                  <c:v>0.601</c:v>
                </c:pt>
                <c:pt idx="6">
                  <c:v>0.602</c:v>
                </c:pt>
                <c:pt idx="7">
                  <c:v>0.602</c:v>
                </c:pt>
                <c:pt idx="8">
                  <c:v>0.6</c:v>
                </c:pt>
                <c:pt idx="9">
                  <c:v>0.594</c:v>
                </c:pt>
                <c:pt idx="11">
                  <c:v>0.596</c:v>
                </c:pt>
                <c:pt idx="12">
                  <c:v>0.589</c:v>
                </c:pt>
                <c:pt idx="13">
                  <c:v>0.583</c:v>
                </c:pt>
                <c:pt idx="14">
                  <c:v>0.572</c:v>
                </c:pt>
                <c:pt idx="15">
                  <c:v>0.569</c:v>
                </c:pt>
                <c:pt idx="16">
                  <c:v>0.563</c:v>
                </c:pt>
                <c:pt idx="17">
                  <c:v>0.556</c:v>
                </c:pt>
                <c:pt idx="18">
                  <c:v>0.548</c:v>
                </c:pt>
                <c:pt idx="19">
                  <c:v>0.543</c:v>
                </c:pt>
                <c:pt idx="20">
                  <c:v>0.538</c:v>
                </c:pt>
                <c:pt idx="21">
                  <c:v>0.533</c:v>
                </c:pt>
                <c:pt idx="22">
                  <c:v>0.53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6676216"/>
        <c:axId val="2136679160"/>
      </c:barChart>
      <c:catAx>
        <c:axId val="2136676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36679160"/>
        <c:crosses val="autoZero"/>
        <c:auto val="1"/>
        <c:lblAlgn val="ctr"/>
        <c:lblOffset val="100"/>
        <c:noMultiLvlLbl val="0"/>
      </c:catAx>
      <c:valAx>
        <c:axId val="2136679160"/>
        <c:scaling>
          <c:orientation val="minMax"/>
          <c:max val="0.65"/>
          <c:min val="0.4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366762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Real</a:t>
            </a:r>
            <a:r>
              <a:rPr lang="en-US" sz="1400" baseline="0"/>
              <a:t> income growth, according to income groups (%)</a:t>
            </a:r>
          </a:p>
          <a:p>
            <a:pPr>
              <a:defRPr/>
            </a:pPr>
            <a:r>
              <a:rPr lang="en-US" sz="1400" baseline="0"/>
              <a:t>2004-2011</a:t>
            </a:r>
            <a:endParaRPr lang="en-US" sz="140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Plan1!$Q$5</c:f>
              <c:strCache>
                <c:ptCount val="1"/>
                <c:pt idx="0">
                  <c:v>Growth (%)</c:v>
                </c:pt>
              </c:strCache>
            </c:strRef>
          </c:tx>
          <c:invertIfNegative val="0"/>
          <c:cat>
            <c:strRef>
              <c:f>Plan1!$P$6:$P$15</c:f>
              <c:strCache>
                <c:ptCount val="10"/>
                <c:pt idx="0">
                  <c:v>Up to 10</c:v>
                </c:pt>
                <c:pt idx="1">
                  <c:v>More than 10 to 20</c:v>
                </c:pt>
                <c:pt idx="2">
                  <c:v>More than 20 to 30</c:v>
                </c:pt>
                <c:pt idx="3">
                  <c:v>More than 30 to 40</c:v>
                </c:pt>
                <c:pt idx="4">
                  <c:v>More than 40 to 50</c:v>
                </c:pt>
                <c:pt idx="5">
                  <c:v>More than 50 to 60</c:v>
                </c:pt>
                <c:pt idx="6">
                  <c:v>More than 60 to 70</c:v>
                </c:pt>
                <c:pt idx="7">
                  <c:v>More than 70 to 80</c:v>
                </c:pt>
                <c:pt idx="8">
                  <c:v>More than 80 to 90</c:v>
                </c:pt>
                <c:pt idx="9">
                  <c:v>More than 90 to 100</c:v>
                </c:pt>
              </c:strCache>
            </c:strRef>
          </c:cat>
          <c:val>
            <c:numRef>
              <c:f>Plan1!$Q$6:$Q$15</c:f>
              <c:numCache>
                <c:formatCode>General</c:formatCode>
                <c:ptCount val="10"/>
                <c:pt idx="0">
                  <c:v>73.8</c:v>
                </c:pt>
                <c:pt idx="1">
                  <c:v>75.3</c:v>
                </c:pt>
                <c:pt idx="2">
                  <c:v>48.5</c:v>
                </c:pt>
                <c:pt idx="3">
                  <c:v>49.9</c:v>
                </c:pt>
                <c:pt idx="4">
                  <c:v>43.8</c:v>
                </c:pt>
                <c:pt idx="5">
                  <c:v>38.4</c:v>
                </c:pt>
                <c:pt idx="6">
                  <c:v>36.5</c:v>
                </c:pt>
                <c:pt idx="7">
                  <c:v>30.3</c:v>
                </c:pt>
                <c:pt idx="8">
                  <c:v>24.8</c:v>
                </c:pt>
                <c:pt idx="9">
                  <c:v>20.8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6724120"/>
        <c:axId val="2136727064"/>
      </c:barChart>
      <c:catAx>
        <c:axId val="2136724120"/>
        <c:scaling>
          <c:orientation val="minMax"/>
        </c:scaling>
        <c:delete val="0"/>
        <c:axPos val="b"/>
        <c:majorTickMark val="out"/>
        <c:minorTickMark val="none"/>
        <c:tickLblPos val="nextTo"/>
        <c:crossAx val="2136727064"/>
        <c:crosses val="autoZero"/>
        <c:auto val="1"/>
        <c:lblAlgn val="ctr"/>
        <c:lblOffset val="100"/>
        <c:noMultiLvlLbl val="0"/>
      </c:catAx>
      <c:valAx>
        <c:axId val="2136727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367241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b="1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X!$E$22:$E$31</c:f>
              <c:numCache>
                <c:formatCode>General</c:formatCode>
                <c:ptCount val="10"/>
                <c:pt idx="0">
                  <c:v>2003.0</c:v>
                </c:pt>
                <c:pt idx="1">
                  <c:v>2004.0</c:v>
                </c:pt>
                <c:pt idx="2">
                  <c:v>2005.0</c:v>
                </c:pt>
                <c:pt idx="3">
                  <c:v>2006.0</c:v>
                </c:pt>
                <c:pt idx="4">
                  <c:v>2007.0</c:v>
                </c:pt>
                <c:pt idx="5">
                  <c:v>2008.0</c:v>
                </c:pt>
                <c:pt idx="6">
                  <c:v>2009.0</c:v>
                </c:pt>
                <c:pt idx="7">
                  <c:v>2010.0</c:v>
                </c:pt>
                <c:pt idx="8">
                  <c:v>2011.0</c:v>
                </c:pt>
                <c:pt idx="9">
                  <c:v>2012.0</c:v>
                </c:pt>
              </c:numCache>
            </c:numRef>
          </c:cat>
          <c:val>
            <c:numRef>
              <c:f>X!$F$22:$F$31</c:f>
              <c:numCache>
                <c:formatCode>General</c:formatCode>
                <c:ptCount val="10"/>
                <c:pt idx="0">
                  <c:v>1.47</c:v>
                </c:pt>
                <c:pt idx="1">
                  <c:v>2.29</c:v>
                </c:pt>
                <c:pt idx="2">
                  <c:v>1.53</c:v>
                </c:pt>
                <c:pt idx="3">
                  <c:v>0.76</c:v>
                </c:pt>
                <c:pt idx="4">
                  <c:v>0.89</c:v>
                </c:pt>
                <c:pt idx="5">
                  <c:v>0.07</c:v>
                </c:pt>
                <c:pt idx="6">
                  <c:v>-1.25</c:v>
                </c:pt>
                <c:pt idx="7">
                  <c:v>1.26</c:v>
                </c:pt>
                <c:pt idx="8">
                  <c:v>0.49</c:v>
                </c:pt>
                <c:pt idx="9">
                  <c:v>0.06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6770056"/>
        <c:axId val="2136773000"/>
      </c:barChart>
      <c:catAx>
        <c:axId val="2136770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36773000"/>
        <c:crosses val="autoZero"/>
        <c:auto val="1"/>
        <c:lblAlgn val="ctr"/>
        <c:lblOffset val="100"/>
        <c:noMultiLvlLbl val="0"/>
      </c:catAx>
      <c:valAx>
        <c:axId val="213677300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367700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'C fam - contr PIB'!$B$23:$B$32</c:f>
              <c:numCache>
                <c:formatCode>General</c:formatCode>
                <c:ptCount val="10"/>
                <c:pt idx="0">
                  <c:v>2003.0</c:v>
                </c:pt>
                <c:pt idx="1">
                  <c:v>2004.0</c:v>
                </c:pt>
                <c:pt idx="2">
                  <c:v>2005.0</c:v>
                </c:pt>
                <c:pt idx="3">
                  <c:v>2006.0</c:v>
                </c:pt>
                <c:pt idx="4">
                  <c:v>2007.0</c:v>
                </c:pt>
                <c:pt idx="5">
                  <c:v>2008.0</c:v>
                </c:pt>
                <c:pt idx="6">
                  <c:v>2009.0</c:v>
                </c:pt>
                <c:pt idx="7">
                  <c:v>2010.0</c:v>
                </c:pt>
                <c:pt idx="8">
                  <c:v>2011.0</c:v>
                </c:pt>
                <c:pt idx="9">
                  <c:v>2012.0</c:v>
                </c:pt>
              </c:numCache>
            </c:numRef>
          </c:cat>
          <c:val>
            <c:numRef>
              <c:f>'C fam - contr PIB'!$C$23:$C$32</c:f>
              <c:numCache>
                <c:formatCode>General</c:formatCode>
                <c:ptCount val="10"/>
                <c:pt idx="0">
                  <c:v>-0.48</c:v>
                </c:pt>
                <c:pt idx="1">
                  <c:v>2.37</c:v>
                </c:pt>
                <c:pt idx="2">
                  <c:v>2.67</c:v>
                </c:pt>
                <c:pt idx="3">
                  <c:v>3.13</c:v>
                </c:pt>
                <c:pt idx="4">
                  <c:v>3.66</c:v>
                </c:pt>
                <c:pt idx="5">
                  <c:v>3.4</c:v>
                </c:pt>
                <c:pt idx="6">
                  <c:v>2.62</c:v>
                </c:pt>
                <c:pt idx="7">
                  <c:v>4.24</c:v>
                </c:pt>
                <c:pt idx="8">
                  <c:v>2.44</c:v>
                </c:pt>
                <c:pt idx="9">
                  <c:v>1.85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6807336"/>
        <c:axId val="2136810280"/>
      </c:barChart>
      <c:catAx>
        <c:axId val="2136807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36810280"/>
        <c:crosses val="autoZero"/>
        <c:auto val="1"/>
        <c:lblAlgn val="ctr"/>
        <c:lblOffset val="100"/>
        <c:noMultiLvlLbl val="0"/>
      </c:catAx>
      <c:valAx>
        <c:axId val="213681028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368073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 b="1" u="none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C6F482-CE82-8F42-8237-176B8D298805}" type="datetimeFigureOut">
              <a:rPr lang="en-US" smtClean="0"/>
              <a:t>04/11/13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0F72E-C13F-964E-BDAD-8E052C0A4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206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0F72E-C13F-964E-BDAD-8E052C0A43C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546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Conferir</a:t>
            </a:r>
            <a:r>
              <a:rPr lang="en-US" dirty="0" smtClean="0"/>
              <a:t> se o </a:t>
            </a:r>
            <a:r>
              <a:rPr lang="en-US" dirty="0" err="1" smtClean="0"/>
              <a:t>gini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menor</a:t>
            </a:r>
            <a:r>
              <a:rPr lang="en-US" dirty="0" smtClean="0"/>
              <a:t> do </a:t>
            </a:r>
            <a:r>
              <a:rPr lang="en-US" dirty="0" err="1" smtClean="0"/>
              <a:t>que</a:t>
            </a:r>
            <a:r>
              <a:rPr lang="en-US" dirty="0" smtClean="0"/>
              <a:t> 0,5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0F72E-C13F-964E-BDAD-8E052C0A43C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4374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Gráfico</a:t>
            </a:r>
            <a:r>
              <a:rPr lang="en-US" dirty="0" smtClean="0"/>
              <a:t> </a:t>
            </a:r>
            <a:r>
              <a:rPr lang="en-US" dirty="0" err="1" smtClean="0"/>
              <a:t>conta</a:t>
            </a:r>
            <a:r>
              <a:rPr lang="en-US" dirty="0" smtClean="0"/>
              <a:t> </a:t>
            </a:r>
            <a:r>
              <a:rPr lang="en-US" dirty="0" err="1" smtClean="0"/>
              <a:t>financeira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0F72E-C13F-964E-BDAD-8E052C0A43C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1195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Razoes</a:t>
            </a:r>
            <a:r>
              <a:rPr lang="en-US" dirty="0" smtClean="0"/>
              <a:t> </a:t>
            </a:r>
            <a:r>
              <a:rPr lang="en-US" dirty="0" err="1" smtClean="0"/>
              <a:t>demográficas</a:t>
            </a:r>
            <a:r>
              <a:rPr lang="en-US" dirty="0" smtClean="0"/>
              <a:t> e </a:t>
            </a:r>
            <a:r>
              <a:rPr lang="en-US" dirty="0" err="1" smtClean="0"/>
              <a:t>relacionadas</a:t>
            </a:r>
            <a:r>
              <a:rPr lang="en-US" dirty="0" smtClean="0"/>
              <a:t> </a:t>
            </a:r>
            <a:r>
              <a:rPr lang="en-US" dirty="0" err="1" smtClean="0"/>
              <a:t>às</a:t>
            </a:r>
            <a:r>
              <a:rPr lang="en-US" dirty="0" smtClean="0"/>
              <a:t> </a:t>
            </a:r>
            <a:r>
              <a:rPr lang="en-US" dirty="0" err="1" smtClean="0"/>
              <a:t>características</a:t>
            </a:r>
            <a:r>
              <a:rPr lang="en-US" dirty="0" smtClean="0"/>
              <a:t> do </a:t>
            </a:r>
            <a:r>
              <a:rPr lang="en-US" dirty="0" err="1" smtClean="0"/>
              <a:t>crescimento</a:t>
            </a:r>
            <a:r>
              <a:rPr lang="en-US" dirty="0" smtClean="0"/>
              <a:t> </a:t>
            </a:r>
            <a:r>
              <a:rPr lang="en-US" dirty="0" err="1" smtClean="0"/>
              <a:t>brasileiro</a:t>
            </a:r>
            <a:r>
              <a:rPr lang="en-US" dirty="0" smtClean="0"/>
              <a:t>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consumo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massas</a:t>
            </a:r>
            <a:r>
              <a:rPr lang="en-US" baseline="0" dirty="0" smtClean="0"/>
              <a:t> =&gt; </a:t>
            </a:r>
            <a:r>
              <a:rPr lang="en-US" baseline="0" dirty="0" err="1" smtClean="0"/>
              <a:t>setores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intensivos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obra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servicos</a:t>
            </a:r>
            <a:r>
              <a:rPr lang="en-US" baseline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0F72E-C13F-964E-BDAD-8E052C0A43C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849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Nao</a:t>
            </a:r>
            <a:r>
              <a:rPr lang="en-US" dirty="0" smtClean="0"/>
              <a:t> </a:t>
            </a:r>
            <a:r>
              <a:rPr lang="en-US" dirty="0" err="1" smtClean="0"/>
              <a:t>há</a:t>
            </a:r>
            <a:r>
              <a:rPr lang="en-US" dirty="0" smtClean="0"/>
              <a:t> </a:t>
            </a:r>
            <a:r>
              <a:rPr lang="en-US" dirty="0" err="1" smtClean="0"/>
              <a:t>contradicao</a:t>
            </a:r>
            <a:r>
              <a:rPr lang="en-US" dirty="0" smtClean="0"/>
              <a:t> entre </a:t>
            </a:r>
            <a:r>
              <a:rPr lang="en-US" dirty="0" err="1" smtClean="0"/>
              <a:t>consumo</a:t>
            </a:r>
            <a:r>
              <a:rPr lang="en-US" dirty="0" smtClean="0"/>
              <a:t> e </a:t>
            </a:r>
            <a:r>
              <a:rPr lang="en-US" dirty="0" err="1" smtClean="0"/>
              <a:t>investimento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0F72E-C13F-964E-BDAD-8E052C0A43C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729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72520-857D-134C-B677-8E3FF57B432C}" type="datetimeFigureOut">
              <a:rPr lang="en-US" smtClean="0"/>
              <a:t>04/11/13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1BA6-80C2-2043-954D-330B994A44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9F872520-857D-134C-B677-8E3FF57B432C}" type="datetimeFigureOut">
              <a:rPr lang="en-US" smtClean="0"/>
              <a:t>04/11/13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1BA6-80C2-2043-954D-330B994A44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72520-857D-134C-B677-8E3FF57B432C}" type="datetimeFigureOut">
              <a:rPr lang="en-US" smtClean="0"/>
              <a:t>04/11/13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9F872520-857D-134C-B677-8E3FF57B432C}" type="datetimeFigureOut">
              <a:rPr lang="en-US" smtClean="0"/>
              <a:t>04/11/13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9F872520-857D-134C-B677-8E3FF57B432C}" type="datetimeFigureOut">
              <a:rPr lang="en-US" smtClean="0"/>
              <a:t>04/11/13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72520-857D-134C-B677-8E3FF57B432C}" type="datetimeFigureOut">
              <a:rPr lang="en-US" smtClean="0"/>
              <a:t>04/11/13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1BA6-80C2-2043-954D-330B994A44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72520-857D-134C-B677-8E3FF57B432C}" type="datetimeFigureOut">
              <a:rPr lang="en-US" smtClean="0"/>
              <a:t>04/11/13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1BA6-80C2-2043-954D-330B994A44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72520-857D-134C-B677-8E3FF57B432C}" type="datetimeFigureOut">
              <a:rPr lang="en-US" smtClean="0"/>
              <a:t>04/11/13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1BA6-80C2-2043-954D-330B994A44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72520-857D-134C-B677-8E3FF57B432C}" type="datetimeFigureOut">
              <a:rPr lang="en-US" smtClean="0"/>
              <a:t>04/11/13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72520-857D-134C-B677-8E3FF57B432C}" type="datetimeFigureOut">
              <a:rPr lang="en-US" smtClean="0"/>
              <a:t>04/11/13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1BA6-80C2-2043-954D-330B994A44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9F872520-857D-134C-B677-8E3FF57B432C}" type="datetimeFigureOut">
              <a:rPr lang="en-US" smtClean="0"/>
              <a:t>04/11/13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1BA6-80C2-2043-954D-330B994A44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9F872520-857D-134C-B677-8E3FF57B432C}" type="datetimeFigureOut">
              <a:rPr lang="en-US" smtClean="0"/>
              <a:t>04/11/13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1BA6-80C2-2043-954D-330B994A44D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72520-857D-134C-B677-8E3FF57B432C}" type="datetimeFigureOut">
              <a:rPr lang="en-US" smtClean="0"/>
              <a:t>04/11/13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1BA6-80C2-2043-954D-330B994A44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72520-857D-134C-B677-8E3FF57B432C}" type="datetimeFigureOut">
              <a:rPr lang="en-US" smtClean="0"/>
              <a:t>04/11/13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1BA6-80C2-2043-954D-330B994A44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9F872520-857D-134C-B677-8E3FF57B432C}" type="datetimeFigureOut">
              <a:rPr lang="en-US" smtClean="0"/>
              <a:t>04/11/13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1BA6-80C2-2043-954D-330B994A44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F872520-857D-134C-B677-8E3FF57B432C}" type="datetimeFigureOut">
              <a:rPr lang="en-US" smtClean="0"/>
              <a:t>04/11/13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DAC1BA6-80C2-2043-954D-330B994A44D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15655"/>
            <a:ext cx="8915400" cy="194667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Brazil: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strengthening </a:t>
            </a:r>
            <a:r>
              <a:rPr lang="en-US" dirty="0"/>
              <a:t>resilience through an innovative income-led strategy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957052"/>
            <a:ext cx="8001000" cy="2900947"/>
          </a:xfrm>
        </p:spPr>
        <p:txBody>
          <a:bodyPr>
            <a:normAutofit/>
          </a:bodyPr>
          <a:lstStyle/>
          <a:p>
            <a:pPr algn="ctr"/>
            <a:endParaRPr lang="en-US" dirty="0" smtClean="0"/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Bruno De Conti</a:t>
            </a:r>
          </a:p>
          <a:p>
            <a:pPr algn="ctr">
              <a:spcBef>
                <a:spcPts val="0"/>
              </a:spcBef>
            </a:pPr>
            <a:endParaRPr lang="en-US" sz="1200" dirty="0" smtClean="0"/>
          </a:p>
          <a:p>
            <a:pPr algn="ctr">
              <a:spcBef>
                <a:spcPts val="0"/>
              </a:spcBef>
            </a:pPr>
            <a:r>
              <a:rPr lang="en-US" sz="1400" dirty="0" smtClean="0"/>
              <a:t>Lecturer and researcher </a:t>
            </a:r>
          </a:p>
          <a:p>
            <a:pPr algn="ctr">
              <a:spcBef>
                <a:spcPts val="0"/>
              </a:spcBef>
            </a:pPr>
            <a:r>
              <a:rPr lang="en-US" sz="1400" dirty="0" smtClean="0"/>
              <a:t>University of Campinas</a:t>
            </a:r>
          </a:p>
          <a:p>
            <a:pPr algn="ctr">
              <a:spcBef>
                <a:spcPts val="0"/>
              </a:spcBef>
            </a:pPr>
            <a:r>
              <a:rPr lang="en-US" sz="1400" dirty="0" smtClean="0"/>
              <a:t>Brazil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1236719" y="256392"/>
            <a:ext cx="670416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400" dirty="0"/>
              <a:t>TUAC/FES WORKSHOP </a:t>
            </a:r>
            <a:endParaRPr lang="pl-PL" sz="1400" dirty="0" smtClean="0"/>
          </a:p>
          <a:p>
            <a:pPr algn="ctr"/>
            <a:r>
              <a:rPr lang="pl-PL" sz="1400" dirty="0"/>
              <a:t>NEW APPROACHES TO ECONOMIC CHALLENGES: LESSONS FROM THE CRISIS </a:t>
            </a:r>
            <a:endParaRPr lang="pl-PL" sz="1400" dirty="0" smtClean="0"/>
          </a:p>
          <a:p>
            <a:pPr algn="ctr"/>
            <a:r>
              <a:rPr lang="pl-PL" sz="1400" dirty="0"/>
              <a:t>Paris, 4 </a:t>
            </a:r>
            <a:r>
              <a:rPr lang="pl-PL" sz="1400" dirty="0" err="1"/>
              <a:t>November</a:t>
            </a:r>
            <a:r>
              <a:rPr lang="pl-PL" sz="1400" dirty="0"/>
              <a:t> </a:t>
            </a:r>
            <a:r>
              <a:rPr lang="pl-PL" sz="1400" dirty="0" smtClean="0"/>
              <a:t>2013</a:t>
            </a:r>
          </a:p>
        </p:txBody>
      </p:sp>
    </p:spTree>
    <p:extLst>
      <p:ext uri="{BB962C8B-B14F-4D97-AF65-F5344CB8AC3E}">
        <p14:creationId xmlns:p14="http://schemas.microsoft.com/office/powerpoint/2010/main" val="4014058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dimension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025" y="2093576"/>
            <a:ext cx="7610476" cy="3670767"/>
          </a:xfrm>
        </p:spPr>
        <p:txBody>
          <a:bodyPr/>
          <a:lstStyle/>
          <a:p>
            <a:r>
              <a:rPr lang="en-US" dirty="0" smtClean="0"/>
              <a:t>Minimum wage policy</a:t>
            </a:r>
          </a:p>
          <a:p>
            <a:pPr lvl="1"/>
            <a:r>
              <a:rPr lang="en-US" dirty="0" smtClean="0"/>
              <a:t>Minimum wage in real terms: 1995.05 = 100</a:t>
            </a:r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167290"/>
            <a:ext cx="525646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Real growth (annual average): 	1995-2002 = +</a:t>
            </a:r>
            <a:r>
              <a:rPr lang="en-US" sz="1600" dirty="0" smtClean="0"/>
              <a:t>4.5</a:t>
            </a:r>
            <a:r>
              <a:rPr lang="en-US" sz="1600" dirty="0" smtClean="0"/>
              <a:t>%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						2003-2010 = +</a:t>
            </a:r>
            <a:r>
              <a:rPr lang="en-US" sz="1600" dirty="0" smtClean="0"/>
              <a:t>6.6</a:t>
            </a:r>
            <a:r>
              <a:rPr lang="en-US" sz="1600" dirty="0" smtClean="0"/>
              <a:t>% </a:t>
            </a:r>
            <a:endParaRPr lang="en-US" sz="16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9044749"/>
              </p:ext>
            </p:extLst>
          </p:nvPr>
        </p:nvGraphicFramePr>
        <p:xfrm>
          <a:off x="1649750" y="2880687"/>
          <a:ext cx="5918150" cy="3286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532096" y="6153633"/>
            <a:ext cx="35089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MW is an anchor for the revenues </a:t>
            </a:r>
          </a:p>
          <a:p>
            <a:r>
              <a:rPr lang="en-US" sz="1600" dirty="0"/>
              <a:t>o</a:t>
            </a:r>
            <a:r>
              <a:rPr lang="en-US" sz="1600" dirty="0" smtClean="0"/>
              <a:t>f more than 30 million persons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63506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dimension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Moreover: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Credit policy =&gt; public banks role</a:t>
            </a:r>
          </a:p>
          <a:p>
            <a:pPr lvl="2"/>
            <a:r>
              <a:rPr lang="en-US" dirty="0" smtClean="0"/>
              <a:t>Credit/GDP: 25% (2003) -&gt; 45% (2010)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Public investments =&gt; state companies role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Labor market formalization: </a:t>
            </a:r>
          </a:p>
          <a:p>
            <a:pPr lvl="2"/>
            <a:r>
              <a:rPr lang="en-US" dirty="0" smtClean="0"/>
              <a:t>2003 -&gt; 2012: 13 million formal jobs created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630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dimension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622298"/>
            <a:ext cx="7610476" cy="3670767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107999"/>
              </p:ext>
            </p:extLst>
          </p:nvPr>
        </p:nvGraphicFramePr>
        <p:xfrm>
          <a:off x="1114424" y="2143912"/>
          <a:ext cx="7383183" cy="4247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16904" y="6562574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IPEA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25219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dimension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0476488"/>
              </p:ext>
            </p:extLst>
          </p:nvPr>
        </p:nvGraphicFramePr>
        <p:xfrm>
          <a:off x="1346200" y="2038256"/>
          <a:ext cx="6234793" cy="46166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16904" y="6516445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IPEA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76477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dimension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163458"/>
            <a:ext cx="7610476" cy="3670767"/>
          </a:xfrm>
        </p:spPr>
        <p:txBody>
          <a:bodyPr/>
          <a:lstStyle/>
          <a:p>
            <a:r>
              <a:rPr lang="en-US" dirty="0" err="1" smtClean="0"/>
              <a:t>Gini</a:t>
            </a:r>
            <a:r>
              <a:rPr lang="en-US" dirty="0"/>
              <a:t> </a:t>
            </a:r>
            <a:r>
              <a:rPr lang="en-US" dirty="0" smtClean="0"/>
              <a:t>index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0254448"/>
              </p:ext>
            </p:extLst>
          </p:nvPr>
        </p:nvGraphicFramePr>
        <p:xfrm>
          <a:off x="1427165" y="2749747"/>
          <a:ext cx="6009802" cy="3902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16904" y="6516445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IPEA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58744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dimension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745319"/>
              </p:ext>
            </p:extLst>
          </p:nvPr>
        </p:nvGraphicFramePr>
        <p:xfrm>
          <a:off x="379704" y="2212028"/>
          <a:ext cx="8405868" cy="4230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16904" y="6516445"/>
            <a:ext cx="1573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 err="1" smtClean="0"/>
              <a:t>Neri</a:t>
            </a:r>
            <a:r>
              <a:rPr lang="en-US" sz="1200" dirty="0" smtClean="0"/>
              <a:t> (2012)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26358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dimension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Income distribution =&gt; beyond a social issue: a strong economic engine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 virtuous circle: income distribution &amp; economic growth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A novelty in Brazilian history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Something rare nowadays in the world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030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dimension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4366" y="2038256"/>
            <a:ext cx="7371501" cy="2992821"/>
          </a:xfrm>
        </p:spPr>
        <p:txBody>
          <a:bodyPr/>
          <a:lstStyle/>
          <a:p>
            <a:r>
              <a:rPr lang="en-US" dirty="0" smtClean="0"/>
              <a:t> Internalization of the economic dynamism source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Exports – Contribution to GDP growth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8732248"/>
              </p:ext>
            </p:extLst>
          </p:nvPr>
        </p:nvGraphicFramePr>
        <p:xfrm>
          <a:off x="641570" y="3221131"/>
          <a:ext cx="6900144" cy="3299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16904" y="6516445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IPEA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37342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dimension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4366" y="2038256"/>
            <a:ext cx="7371501" cy="2992821"/>
          </a:xfrm>
        </p:spPr>
        <p:txBody>
          <a:bodyPr/>
          <a:lstStyle/>
          <a:p>
            <a:r>
              <a:rPr lang="en-US" dirty="0"/>
              <a:t> Internalization of the economic dynamism source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Households consumption – Contribution to GDP growth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7262239"/>
              </p:ext>
            </p:extLst>
          </p:nvPr>
        </p:nvGraphicFramePr>
        <p:xfrm>
          <a:off x="837968" y="3221132"/>
          <a:ext cx="7567900" cy="3404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16904" y="6516445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IPEA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75520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Facing the crises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492" y="2080481"/>
            <a:ext cx="7610476" cy="3670767"/>
          </a:xfrm>
        </p:spPr>
        <p:txBody>
          <a:bodyPr/>
          <a:lstStyle/>
          <a:p>
            <a:r>
              <a:rPr lang="en-US" dirty="0" smtClean="0"/>
              <a:t>External sector: sudden stop, but sudden reversal (</a:t>
            </a:r>
            <a:r>
              <a:rPr lang="en-US" dirty="0" err="1" smtClean="0"/>
              <a:t>Biancarelli</a:t>
            </a:r>
            <a:r>
              <a:rPr lang="en-US" dirty="0" smtClean="0"/>
              <a:t>, 2012)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7030679"/>
              </p:ext>
            </p:extLst>
          </p:nvPr>
        </p:nvGraphicFramePr>
        <p:xfrm>
          <a:off x="983492" y="2775935"/>
          <a:ext cx="7610476" cy="3919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16904" y="6516445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IPEA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40289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The two dimensions of the resilience</a:t>
            </a:r>
          </a:p>
          <a:p>
            <a:r>
              <a:rPr lang="en-US" dirty="0" smtClean="0"/>
              <a:t>Brazilian economy facing the crisis</a:t>
            </a:r>
          </a:p>
          <a:p>
            <a:r>
              <a:rPr lang="en-US" dirty="0" smtClean="0"/>
              <a:t>Final remarks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889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Facing the crises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067387"/>
            <a:ext cx="7610476" cy="3670767"/>
          </a:xfrm>
        </p:spPr>
        <p:txBody>
          <a:bodyPr/>
          <a:lstStyle/>
          <a:p>
            <a:r>
              <a:rPr lang="en-US" dirty="0" smtClean="0"/>
              <a:t>Economic growth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9901842"/>
              </p:ext>
            </p:extLst>
          </p:nvPr>
        </p:nvGraphicFramePr>
        <p:xfrm>
          <a:off x="284001" y="2349500"/>
          <a:ext cx="784860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108676" y="6570050"/>
            <a:ext cx="1125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IBGE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83281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Facing the crises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1295" y="2189647"/>
            <a:ext cx="7610476" cy="3670767"/>
          </a:xfrm>
        </p:spPr>
        <p:txBody>
          <a:bodyPr/>
          <a:lstStyle/>
          <a:p>
            <a:r>
              <a:rPr lang="en-US" dirty="0" smtClean="0"/>
              <a:t>Unemployment rate (six months average)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7319836"/>
              </p:ext>
            </p:extLst>
          </p:nvPr>
        </p:nvGraphicFramePr>
        <p:xfrm>
          <a:off x="1292618" y="2678003"/>
          <a:ext cx="658495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018497" y="6516445"/>
            <a:ext cx="1125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IBGE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85342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the achievements perennial?</a:t>
            </a:r>
          </a:p>
          <a:p>
            <a:pPr lvl="1"/>
            <a:r>
              <a:rPr lang="en-US" dirty="0" smtClean="0"/>
              <a:t>No =&gt; They depend on:</a:t>
            </a:r>
          </a:p>
          <a:p>
            <a:pPr lvl="6"/>
            <a:r>
              <a:rPr lang="en-US" dirty="0"/>
              <a:t>P</a:t>
            </a:r>
            <a:r>
              <a:rPr lang="en-US" dirty="0" smtClean="0"/>
              <a:t>olitical will</a:t>
            </a:r>
          </a:p>
          <a:p>
            <a:pPr marL="2054225" lvl="6" indent="0">
              <a:buNone/>
            </a:pPr>
            <a:r>
              <a:rPr lang="en-US" dirty="0" smtClean="0"/>
              <a:t>	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b="1" dirty="0" smtClean="0"/>
              <a:t>&amp;</a:t>
            </a:r>
            <a:r>
              <a:rPr lang="en-US" dirty="0" smtClean="0"/>
              <a:t>  </a:t>
            </a:r>
          </a:p>
          <a:p>
            <a:pPr lvl="6"/>
            <a:r>
              <a:rPr lang="en-US" dirty="0" smtClean="0"/>
              <a:t> </a:t>
            </a:r>
            <a:r>
              <a:rPr lang="en-US" dirty="0"/>
              <a:t>E</a:t>
            </a:r>
            <a:r>
              <a:rPr lang="en-US" dirty="0" smtClean="0"/>
              <a:t>conomic growth</a:t>
            </a:r>
          </a:p>
          <a:p>
            <a:r>
              <a:rPr lang="en-US" dirty="0" smtClean="0"/>
              <a:t>Is this model exhausted?</a:t>
            </a:r>
          </a:p>
          <a:p>
            <a:pPr lvl="1"/>
            <a:r>
              <a:rPr lang="en-US" dirty="0" smtClean="0"/>
              <a:t>No =&gt; But it has to count also on Investments</a:t>
            </a:r>
          </a:p>
          <a:p>
            <a:pPr lvl="6"/>
            <a:r>
              <a:rPr lang="en-US" dirty="0" smtClean="0"/>
              <a:t>Public and private</a:t>
            </a:r>
          </a:p>
          <a:p>
            <a:pPr lvl="6"/>
            <a:r>
              <a:rPr lang="en-US" dirty="0" smtClean="0"/>
              <a:t>Mainly in infrastructure</a:t>
            </a:r>
          </a:p>
        </p:txBody>
      </p:sp>
    </p:spTree>
    <p:extLst>
      <p:ext uri="{BB962C8B-B14F-4D97-AF65-F5344CB8AC3E}">
        <p14:creationId xmlns:p14="http://schemas.microsoft.com/office/powerpoint/2010/main" val="1774561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Brazil is still one of the most unequal countries in the world</a:t>
            </a:r>
          </a:p>
          <a:p>
            <a:r>
              <a:rPr lang="en-US" dirty="0" smtClean="0"/>
              <a:t>Going further on the reduction of this inequalities continues being simultaneously a </a:t>
            </a:r>
            <a:r>
              <a:rPr lang="en-US" dirty="0"/>
              <a:t>matter of </a:t>
            </a:r>
            <a:r>
              <a:rPr lang="en-US" b="1" dirty="0" smtClean="0"/>
              <a:t>social justice</a:t>
            </a:r>
            <a:r>
              <a:rPr lang="en-US" dirty="0" smtClean="0"/>
              <a:t> and an </a:t>
            </a:r>
            <a:r>
              <a:rPr lang="en-US" b="1" dirty="0" smtClean="0"/>
              <a:t>economic engine</a:t>
            </a:r>
          </a:p>
          <a:p>
            <a:r>
              <a:rPr lang="en-US" dirty="0" smtClean="0"/>
              <a:t>This task should be attained through two complementary channels:</a:t>
            </a:r>
          </a:p>
          <a:p>
            <a:pPr lvl="1"/>
            <a:r>
              <a:rPr lang="en-US" dirty="0" smtClean="0"/>
              <a:t>Income</a:t>
            </a:r>
          </a:p>
          <a:p>
            <a:pPr lvl="1"/>
            <a:r>
              <a:rPr lang="en-US" dirty="0" smtClean="0"/>
              <a:t>Public goods and services  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5830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your attention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err="1" smtClean="0"/>
              <a:t>brunodeconti@eco.unicamp.br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984805"/>
            <a:ext cx="6387085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 smtClean="0"/>
              <a:t>For details:</a:t>
            </a:r>
          </a:p>
          <a:p>
            <a:endParaRPr lang="en-US" sz="1400" dirty="0" smtClean="0"/>
          </a:p>
          <a:p>
            <a:r>
              <a:rPr lang="en-US" sz="1400" dirty="0" smtClean="0"/>
              <a:t>The </a:t>
            </a:r>
            <a:r>
              <a:rPr lang="en-US" sz="1400" dirty="0"/>
              <a:t>Main Trends in the Brazilian Economy over the Last Ten Years</a:t>
            </a:r>
          </a:p>
          <a:p>
            <a:r>
              <a:rPr lang="en-US" sz="1400" dirty="0"/>
              <a:t>Bruno De </a:t>
            </a:r>
            <a:r>
              <a:rPr lang="en-US" sz="1400" dirty="0" smtClean="0"/>
              <a:t>Conti</a:t>
            </a:r>
          </a:p>
          <a:p>
            <a:r>
              <a:rPr lang="en-US" sz="1200" dirty="0" smtClean="0"/>
              <a:t>Berlin </a:t>
            </a:r>
            <a:r>
              <a:rPr lang="en-US" sz="1200" dirty="0"/>
              <a:t>Working Papers on Money, Finance, Trade and Development </a:t>
            </a:r>
            <a:r>
              <a:rPr lang="en-US" sz="1200" dirty="0" smtClean="0"/>
              <a:t> – October 2013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30091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Peripheral economies and external restrictions</a:t>
            </a:r>
          </a:p>
          <a:p>
            <a:r>
              <a:rPr lang="en-US" dirty="0" smtClean="0"/>
              <a:t>Brazil has always been extremely sensible to international crisis</a:t>
            </a:r>
          </a:p>
          <a:p>
            <a:pPr lvl="1"/>
            <a:r>
              <a:rPr lang="en-US" dirty="0" smtClean="0"/>
              <a:t>Oil crisis</a:t>
            </a:r>
          </a:p>
          <a:p>
            <a:pPr lvl="1"/>
            <a:r>
              <a:rPr lang="en-US" dirty="0" smtClean="0"/>
              <a:t>Lost decade</a:t>
            </a:r>
          </a:p>
          <a:p>
            <a:pPr lvl="1"/>
            <a:r>
              <a:rPr lang="en-US" dirty="0" smtClean="0"/>
              <a:t>“</a:t>
            </a:r>
            <a:r>
              <a:rPr lang="en-US" dirty="0" smtClean="0"/>
              <a:t>Sudden stops</a:t>
            </a:r>
            <a:r>
              <a:rPr lang="en-US" dirty="0" smtClean="0"/>
              <a:t>”</a:t>
            </a:r>
            <a:r>
              <a:rPr lang="en-US" dirty="0" smtClean="0"/>
              <a:t>: 1997, 1998, </a:t>
            </a:r>
            <a:r>
              <a:rPr lang="en-US" dirty="0" smtClean="0"/>
              <a:t>1999</a:t>
            </a:r>
            <a:r>
              <a:rPr lang="en-US" dirty="0" smtClean="0"/>
              <a:t>, 2001, </a:t>
            </a:r>
            <a:r>
              <a:rPr lang="en-US" dirty="0" smtClean="0"/>
              <a:t>2002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972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two dimensions of the resilience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external one</a:t>
            </a:r>
          </a:p>
          <a:p>
            <a:endParaRPr lang="en-US" dirty="0" smtClean="0"/>
          </a:p>
          <a:p>
            <a:r>
              <a:rPr lang="en-US" dirty="0" smtClean="0"/>
              <a:t>The internal 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572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xternal dimension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163458"/>
            <a:ext cx="7610476" cy="3670767"/>
          </a:xfrm>
        </p:spPr>
        <p:txBody>
          <a:bodyPr/>
          <a:lstStyle/>
          <a:p>
            <a:pPr marL="342900" lvl="1" indent="-342900">
              <a:spcBef>
                <a:spcPts val="2000"/>
              </a:spcBef>
              <a:buClr>
                <a:schemeClr val="accent1"/>
              </a:buClr>
            </a:pPr>
            <a:r>
              <a:rPr lang="en-US" dirty="0" smtClean="0"/>
              <a:t>Benign external environment: China, commodities prices, etc.</a:t>
            </a:r>
            <a:endParaRPr lang="en-US" dirty="0"/>
          </a:p>
          <a:p>
            <a:pPr marL="692150" lvl="2" indent="-342900">
              <a:spcBef>
                <a:spcPts val="2000"/>
              </a:spcBef>
            </a:pPr>
            <a:r>
              <a:rPr lang="en-US" dirty="0" smtClean="0"/>
              <a:t>Current </a:t>
            </a:r>
            <a:r>
              <a:rPr lang="en-US" dirty="0"/>
              <a:t>account (% GDP)</a:t>
            </a:r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911685" y="6581001"/>
            <a:ext cx="23903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Brazilian Central Bank</a:t>
            </a:r>
            <a:endParaRPr lang="en-US" sz="12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0112741"/>
              </p:ext>
            </p:extLst>
          </p:nvPr>
        </p:nvGraphicFramePr>
        <p:xfrm>
          <a:off x="777523" y="3071037"/>
          <a:ext cx="7736359" cy="3509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490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xternal dimension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International reserves</a:t>
            </a:r>
          </a:p>
          <a:p>
            <a:endParaRPr lang="en-US" dirty="0"/>
          </a:p>
        </p:txBody>
      </p:sp>
      <p:graphicFrame>
        <p:nvGraphicFramePr>
          <p:cNvPr id="4" name="Grá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2045989"/>
              </p:ext>
            </p:extLst>
          </p:nvPr>
        </p:nvGraphicFramePr>
        <p:xfrm>
          <a:off x="1877547" y="3086566"/>
          <a:ext cx="5886450" cy="3179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11685" y="6581001"/>
            <a:ext cx="23903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Brazilian Central Bank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23754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dimension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182465"/>
            <a:ext cx="7610476" cy="4718265"/>
          </a:xfrm>
        </p:spPr>
        <p:txBody>
          <a:bodyPr>
            <a:normAutofit/>
          </a:bodyPr>
          <a:lstStyle/>
          <a:p>
            <a:r>
              <a:rPr lang="en-US" dirty="0" smtClean="0"/>
              <a:t>Decrease in external vulnerability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International reserves/external debt:</a:t>
            </a:r>
          </a:p>
          <a:p>
            <a:pPr lvl="2"/>
            <a:r>
              <a:rPr lang="en-US" dirty="0" smtClean="0"/>
              <a:t>2002: 20% vs. 2012: 119%</a:t>
            </a:r>
          </a:p>
          <a:p>
            <a:pPr lvl="1"/>
            <a:r>
              <a:rPr lang="en-US" dirty="0" smtClean="0"/>
              <a:t> External debt/GDP:</a:t>
            </a:r>
          </a:p>
          <a:p>
            <a:pPr lvl="2"/>
            <a:r>
              <a:rPr lang="en-US" dirty="0" smtClean="0"/>
              <a:t>2002: 45% vs. 2012: 15%</a:t>
            </a:r>
          </a:p>
          <a:p>
            <a:pPr lvl="1"/>
            <a:r>
              <a:rPr lang="en-US" dirty="0" smtClean="0"/>
              <a:t>External debt/exports</a:t>
            </a:r>
          </a:p>
          <a:p>
            <a:pPr lvl="2"/>
            <a:r>
              <a:rPr lang="en-US" dirty="0" smtClean="0"/>
              <a:t>2002: 3.5 vs. 2012: 1.3</a:t>
            </a:r>
          </a:p>
          <a:p>
            <a:pPr lvl="1"/>
            <a:r>
              <a:rPr lang="en-US" dirty="0" smtClean="0"/>
              <a:t>Financial flows composition:</a:t>
            </a:r>
          </a:p>
          <a:p>
            <a:pPr lvl="2"/>
            <a:r>
              <a:rPr lang="en-US" dirty="0" smtClean="0"/>
              <a:t>FDI vs.   portfolio investment</a:t>
            </a:r>
          </a:p>
          <a:p>
            <a:pPr lvl="1"/>
            <a:r>
              <a:rPr lang="en-US" dirty="0" smtClean="0"/>
              <a:t>External liabilities composition:</a:t>
            </a:r>
          </a:p>
          <a:p>
            <a:pPr lvl="2"/>
            <a:r>
              <a:rPr lang="en-US" dirty="0" smtClean="0"/>
              <a:t>R$ vs. </a:t>
            </a:r>
            <a:r>
              <a:rPr lang="en-US" dirty="0"/>
              <a:t> </a:t>
            </a:r>
            <a:r>
              <a:rPr lang="en-US" dirty="0" smtClean="0"/>
              <a:t>US$ 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173480" y="5263802"/>
            <a:ext cx="0" cy="2749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173480" y="5961423"/>
            <a:ext cx="0" cy="2749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911436" y="5998886"/>
            <a:ext cx="0" cy="2749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015105" y="5263802"/>
            <a:ext cx="0" cy="2749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062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dimension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Although the initial economic stimulus has come from the external front, it remained not restrained to it;</a:t>
            </a:r>
          </a:p>
          <a:p>
            <a:r>
              <a:rPr lang="en-US" dirty="0" smtClean="0"/>
              <a:t>A </a:t>
            </a:r>
            <a:r>
              <a:rPr lang="en-US" dirty="0"/>
              <a:t>socially oriented </a:t>
            </a:r>
            <a:r>
              <a:rPr lang="en-US" dirty="0" smtClean="0"/>
              <a:t>development </a:t>
            </a:r>
            <a:r>
              <a:rPr lang="en-US" dirty="0"/>
              <a:t>was part of the Worker’s Party rhetoric and programs since the 1980s</a:t>
            </a:r>
          </a:p>
          <a:p>
            <a:pPr lvl="1"/>
            <a:r>
              <a:rPr lang="en-US" dirty="0" smtClean="0"/>
              <a:t>A “mass </a:t>
            </a:r>
            <a:r>
              <a:rPr lang="en-US" dirty="0"/>
              <a:t>consumption </a:t>
            </a:r>
            <a:r>
              <a:rPr lang="en-US" dirty="0" smtClean="0"/>
              <a:t>market” as a dynamic market</a:t>
            </a:r>
            <a:endParaRPr lang="en-US" dirty="0"/>
          </a:p>
          <a:p>
            <a:r>
              <a:rPr lang="en-US" dirty="0" smtClean="0"/>
              <a:t>External stimulus + political will =&gt; social policies</a:t>
            </a:r>
          </a:p>
          <a:p>
            <a:pPr lvl="1"/>
            <a:r>
              <a:rPr lang="en-US" dirty="0" smtClean="0"/>
              <a:t>Income transfer policies (e.g. “</a:t>
            </a:r>
            <a:r>
              <a:rPr lang="en-US" dirty="0" err="1" smtClean="0"/>
              <a:t>Bolsa</a:t>
            </a:r>
            <a:r>
              <a:rPr lang="en-US" dirty="0" smtClean="0"/>
              <a:t> </a:t>
            </a:r>
            <a:r>
              <a:rPr lang="en-US" dirty="0" err="1" smtClean="0"/>
              <a:t>família</a:t>
            </a:r>
            <a:r>
              <a:rPr lang="en-US" dirty="0" smtClean="0"/>
              <a:t>”)</a:t>
            </a:r>
          </a:p>
          <a:p>
            <a:pPr lvl="1"/>
            <a:r>
              <a:rPr lang="en-US" dirty="0" smtClean="0"/>
              <a:t>Minimum wage policy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249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dimension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678" y="2106670"/>
            <a:ext cx="7610476" cy="3670767"/>
          </a:xfrm>
        </p:spPr>
        <p:txBody>
          <a:bodyPr/>
          <a:lstStyle/>
          <a:p>
            <a:r>
              <a:rPr lang="en-US" dirty="0" smtClean="0"/>
              <a:t>Income transfer policy: “</a:t>
            </a:r>
            <a:r>
              <a:rPr lang="en-US" dirty="0" err="1" smtClean="0"/>
              <a:t>Bolsa</a:t>
            </a:r>
            <a:r>
              <a:rPr lang="en-US" dirty="0" smtClean="0"/>
              <a:t> </a:t>
            </a:r>
            <a:r>
              <a:rPr lang="en-US" dirty="0" err="1" smtClean="0"/>
              <a:t>Família</a:t>
            </a:r>
            <a:r>
              <a:rPr lang="en-US" dirty="0" smtClean="0"/>
              <a:t>”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68232"/>
            <a:ext cx="9144000" cy="37361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0895" y="6204382"/>
            <a:ext cx="2973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=&gt; Multiplier effect = 1,78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721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869</TotalTime>
  <Words>709</Words>
  <Application>Microsoft Macintosh PowerPoint</Application>
  <PresentationFormat>On-screen Show (4:3)</PresentationFormat>
  <Paragraphs>156</Paragraphs>
  <Slides>24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Perception</vt:lpstr>
      <vt:lpstr>Brazil:  strengthening resilience through an innovative income-led strategy </vt:lpstr>
      <vt:lpstr>Outline</vt:lpstr>
      <vt:lpstr>Introduction</vt:lpstr>
      <vt:lpstr>The two dimensions of the resilience</vt:lpstr>
      <vt:lpstr>External dimension</vt:lpstr>
      <vt:lpstr>External dimension</vt:lpstr>
      <vt:lpstr>External dimension</vt:lpstr>
      <vt:lpstr>Internal dimension</vt:lpstr>
      <vt:lpstr>Internal dimension</vt:lpstr>
      <vt:lpstr>Internal dimension</vt:lpstr>
      <vt:lpstr>Internal dimension</vt:lpstr>
      <vt:lpstr>Internal dimension</vt:lpstr>
      <vt:lpstr>Internal dimension</vt:lpstr>
      <vt:lpstr>Internal dimension</vt:lpstr>
      <vt:lpstr>Internal dimension</vt:lpstr>
      <vt:lpstr>Internal dimension</vt:lpstr>
      <vt:lpstr>Internal dimension</vt:lpstr>
      <vt:lpstr>Internal dimension</vt:lpstr>
      <vt:lpstr>Facing the crises</vt:lpstr>
      <vt:lpstr>Facing the crises</vt:lpstr>
      <vt:lpstr>Facing the crises</vt:lpstr>
      <vt:lpstr>Final remarks</vt:lpstr>
      <vt:lpstr>Final remarks</vt:lpstr>
      <vt:lpstr>Thank you for your attention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Bruno De Conti</dc:creator>
  <cp:lastModifiedBy>Bruno De Conti</cp:lastModifiedBy>
  <cp:revision>81</cp:revision>
  <dcterms:created xsi:type="dcterms:W3CDTF">2013-11-01T13:31:20Z</dcterms:created>
  <dcterms:modified xsi:type="dcterms:W3CDTF">2013-11-04T07:27:55Z</dcterms:modified>
</cp:coreProperties>
</file>