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Override3.xml" ContentType="application/vnd.openxmlformats-officedocument.themeOverride+xml"/>
  <Override PartName="/ppt/theme/themeOverride4.xml" ContentType="application/vnd.openxmlformats-officedocument.themeOverrid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notesMasterIdLst>
    <p:notesMasterId r:id="rId18"/>
  </p:notesMasterIdLst>
  <p:handoutMasterIdLst>
    <p:handoutMasterId r:id="rId19"/>
  </p:handoutMasterIdLst>
  <p:sldIdLst>
    <p:sldId id="256" r:id="rId2"/>
    <p:sldId id="277" r:id="rId3"/>
    <p:sldId id="258" r:id="rId4"/>
    <p:sldId id="278" r:id="rId5"/>
    <p:sldId id="272" r:id="rId6"/>
    <p:sldId id="257" r:id="rId7"/>
    <p:sldId id="261" r:id="rId8"/>
    <p:sldId id="273" r:id="rId9"/>
    <p:sldId id="276" r:id="rId10"/>
    <p:sldId id="274" r:id="rId11"/>
    <p:sldId id="263" r:id="rId12"/>
    <p:sldId id="264" r:id="rId13"/>
    <p:sldId id="265" r:id="rId14"/>
    <p:sldId id="266" r:id="rId15"/>
    <p:sldId id="275" r:id="rId16"/>
    <p:sldId id="269" r:id="rId17"/>
  </p:sldIdLst>
  <p:sldSz cx="9144000" cy="6858000" type="screen4x3"/>
  <p:notesSz cx="6794500" cy="9906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C0C0C0"/>
    <a:srgbClr val="B2B2B2"/>
    <a:srgbClr val="DDDDDD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321" autoAdjust="0"/>
    <p:restoredTop sz="94613" autoAdjust="0"/>
  </p:normalViewPr>
  <p:slideViewPr>
    <p:cSldViewPr>
      <p:cViewPr>
        <p:scale>
          <a:sx n="70" d="100"/>
          <a:sy n="70" d="100"/>
        </p:scale>
        <p:origin x="-2916" y="-111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-2610" y="-78"/>
      </p:cViewPr>
      <p:guideLst>
        <p:guide orient="horz" pos="3120"/>
        <p:guide pos="214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Office_Excel_Worksheet1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Office_Excel_Worksheet2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hbs-011\Fabian-Lindner$\12%20Makro%20allgemein\European%20wages.xlsx" TargetMode="Externa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Office_Excel_Worksheet3.xlsx"/><Relationship Id="rId1" Type="http://schemas.openxmlformats.org/officeDocument/2006/relationships/themeOverride" Target="../theme/themeOverride3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Office_Excel_Worksheet4.xlsx"/><Relationship Id="rId1" Type="http://schemas.openxmlformats.org/officeDocument/2006/relationships/themeOverride" Target="../theme/themeOverrid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lrMapOvr bg1="lt1" tx1="dk1" bg2="lt2" tx2="dk2" accent1="accent1" accent2="accent2" accent3="accent3" accent4="accent4" accent5="accent5" accent6="accent6" hlink="hlink" folHlink="folHlink"/>
  <c:chart>
    <c:plotArea>
      <c:layout>
        <c:manualLayout>
          <c:layoutTarget val="inner"/>
          <c:xMode val="edge"/>
          <c:yMode val="edge"/>
          <c:x val="5.6680489977337448E-2"/>
          <c:y val="3.5049735117248411E-2"/>
          <c:w val="0.91004237725596471"/>
          <c:h val="0.92990052976550319"/>
        </c:manualLayout>
      </c:layout>
      <c:barChart>
        <c:barDir val="col"/>
        <c:grouping val="stacked"/>
        <c:ser>
          <c:idx val="0"/>
          <c:order val="0"/>
          <c:tx>
            <c:strRef>
              <c:f>Tabelle2!$D$13</c:f>
              <c:strCache>
                <c:ptCount val="1"/>
                <c:pt idx="0">
                  <c:v>Government expenditure</c:v>
                </c:pt>
              </c:strCache>
            </c:strRef>
          </c:tx>
          <c:cat>
            <c:strRef>
              <c:f>Tabelle2!$C$14:$C$23</c:f>
              <c:strCache>
                <c:ptCount val="10"/>
                <c:pt idx="0">
                  <c:v>Ireland </c:v>
                </c:pt>
                <c:pt idx="1">
                  <c:v>Greece </c:v>
                </c:pt>
                <c:pt idx="2">
                  <c:v>Spain </c:v>
                </c:pt>
                <c:pt idx="3">
                  <c:v>Finland </c:v>
                </c:pt>
                <c:pt idx="4">
                  <c:v>Netherlands </c:v>
                </c:pt>
                <c:pt idx="5">
                  <c:v>Austria </c:v>
                </c:pt>
                <c:pt idx="6">
                  <c:v>Belgium </c:v>
                </c:pt>
                <c:pt idx="7">
                  <c:v>France </c:v>
                </c:pt>
                <c:pt idx="8">
                  <c:v>Germany </c:v>
                </c:pt>
                <c:pt idx="9">
                  <c:v>Italy </c:v>
                </c:pt>
              </c:strCache>
            </c:strRef>
          </c:cat>
          <c:val>
            <c:numRef>
              <c:f>Tabelle2!$D$14:$D$23</c:f>
              <c:numCache>
                <c:formatCode>General</c:formatCode>
                <c:ptCount val="10"/>
                <c:pt idx="0">
                  <c:v>0.83714084000000011</c:v>
                </c:pt>
                <c:pt idx="1">
                  <c:v>0.56768190000000007</c:v>
                </c:pt>
                <c:pt idx="2">
                  <c:v>0.88362245000000017</c:v>
                </c:pt>
                <c:pt idx="3">
                  <c:v>0.30820128000000002</c:v>
                </c:pt>
                <c:pt idx="4">
                  <c:v>0.74272594999999997</c:v>
                </c:pt>
                <c:pt idx="5">
                  <c:v>0.31536615000000007</c:v>
                </c:pt>
                <c:pt idx="6">
                  <c:v>0.43684395000000015</c:v>
                </c:pt>
                <c:pt idx="7">
                  <c:v>0.37371423000000004</c:v>
                </c:pt>
                <c:pt idx="8">
                  <c:v>0.17596441000000007</c:v>
                </c:pt>
                <c:pt idx="9">
                  <c:v>0.33338515000000007</c:v>
                </c:pt>
              </c:numCache>
            </c:numRef>
          </c:val>
        </c:ser>
        <c:ser>
          <c:idx val="1"/>
          <c:order val="1"/>
          <c:tx>
            <c:strRef>
              <c:f>Tabelle2!$E$13</c:f>
              <c:strCache>
                <c:ptCount val="1"/>
                <c:pt idx="0">
                  <c:v>Consumption</c:v>
                </c:pt>
              </c:strCache>
            </c:strRef>
          </c:tx>
          <c:cat>
            <c:strRef>
              <c:f>Tabelle2!$C$14:$C$23</c:f>
              <c:strCache>
                <c:ptCount val="10"/>
                <c:pt idx="0">
                  <c:v>Ireland </c:v>
                </c:pt>
                <c:pt idx="1">
                  <c:v>Greece </c:v>
                </c:pt>
                <c:pt idx="2">
                  <c:v>Spain </c:v>
                </c:pt>
                <c:pt idx="3">
                  <c:v>Finland </c:v>
                </c:pt>
                <c:pt idx="4">
                  <c:v>Netherlands </c:v>
                </c:pt>
                <c:pt idx="5">
                  <c:v>Austria </c:v>
                </c:pt>
                <c:pt idx="6">
                  <c:v>Belgium </c:v>
                </c:pt>
                <c:pt idx="7">
                  <c:v>France </c:v>
                </c:pt>
                <c:pt idx="8">
                  <c:v>Germany </c:v>
                </c:pt>
                <c:pt idx="9">
                  <c:v>Italy </c:v>
                </c:pt>
              </c:strCache>
            </c:strRef>
          </c:cat>
          <c:val>
            <c:numRef>
              <c:f>Tabelle2!$E$14:$E$23</c:f>
              <c:numCache>
                <c:formatCode>General</c:formatCode>
                <c:ptCount val="10"/>
                <c:pt idx="0">
                  <c:v>2.5111617300000004</c:v>
                </c:pt>
                <c:pt idx="1">
                  <c:v>2.6533954799999999</c:v>
                </c:pt>
                <c:pt idx="2">
                  <c:v>2.0286415299999998</c:v>
                </c:pt>
                <c:pt idx="3">
                  <c:v>1.5846193799999999</c:v>
                </c:pt>
                <c:pt idx="4">
                  <c:v>0.80814912999999977</c:v>
                </c:pt>
                <c:pt idx="5">
                  <c:v>0.89553792999999993</c:v>
                </c:pt>
                <c:pt idx="6">
                  <c:v>0.81297576000000027</c:v>
                </c:pt>
                <c:pt idx="7">
                  <c:v>1.2354381999999999</c:v>
                </c:pt>
                <c:pt idx="8">
                  <c:v>0.45723018000000004</c:v>
                </c:pt>
                <c:pt idx="9">
                  <c:v>0.64512323000000016</c:v>
                </c:pt>
              </c:numCache>
            </c:numRef>
          </c:val>
        </c:ser>
        <c:ser>
          <c:idx val="2"/>
          <c:order val="2"/>
          <c:tx>
            <c:strRef>
              <c:f>Tabelle2!$F$13</c:f>
              <c:strCache>
                <c:ptCount val="1"/>
                <c:pt idx="0">
                  <c:v>Investment</c:v>
                </c:pt>
              </c:strCache>
            </c:strRef>
          </c:tx>
          <c:cat>
            <c:strRef>
              <c:f>Tabelle2!$C$14:$C$23</c:f>
              <c:strCache>
                <c:ptCount val="10"/>
                <c:pt idx="0">
                  <c:v>Ireland </c:v>
                </c:pt>
                <c:pt idx="1">
                  <c:v>Greece </c:v>
                </c:pt>
                <c:pt idx="2">
                  <c:v>Spain </c:v>
                </c:pt>
                <c:pt idx="3">
                  <c:v>Finland </c:v>
                </c:pt>
                <c:pt idx="4">
                  <c:v>Netherlands </c:v>
                </c:pt>
                <c:pt idx="5">
                  <c:v>Austria </c:v>
                </c:pt>
                <c:pt idx="6">
                  <c:v>Belgium </c:v>
                </c:pt>
                <c:pt idx="7">
                  <c:v>France </c:v>
                </c:pt>
                <c:pt idx="8">
                  <c:v>Germany </c:v>
                </c:pt>
                <c:pt idx="9">
                  <c:v>Italy </c:v>
                </c:pt>
              </c:strCache>
            </c:strRef>
          </c:cat>
          <c:val>
            <c:numRef>
              <c:f>Tabelle2!$F$14:$F$23</c:f>
              <c:numCache>
                <c:formatCode>General</c:formatCode>
                <c:ptCount val="10"/>
                <c:pt idx="0">
                  <c:v>1.1236341699999999</c:v>
                </c:pt>
                <c:pt idx="1">
                  <c:v>1.2054204399999997</c:v>
                </c:pt>
                <c:pt idx="2">
                  <c:v>1.30969622</c:v>
                </c:pt>
                <c:pt idx="3">
                  <c:v>0.62404859000000013</c:v>
                </c:pt>
                <c:pt idx="4">
                  <c:v>0.46121160000000005</c:v>
                </c:pt>
                <c:pt idx="5">
                  <c:v>0.26661199000000002</c:v>
                </c:pt>
                <c:pt idx="6">
                  <c:v>0.59462389000000004</c:v>
                </c:pt>
                <c:pt idx="7">
                  <c:v>0.67059704000000009</c:v>
                </c:pt>
                <c:pt idx="8">
                  <c:v>0.20409409000000001</c:v>
                </c:pt>
                <c:pt idx="9">
                  <c:v>0.4275747700000001</c:v>
                </c:pt>
              </c:numCache>
            </c:numRef>
          </c:val>
        </c:ser>
        <c:ser>
          <c:idx val="3"/>
          <c:order val="3"/>
          <c:tx>
            <c:strRef>
              <c:f>Tabelle2!$G$13</c:f>
              <c:strCache>
                <c:ptCount val="1"/>
                <c:pt idx="0">
                  <c:v>Net exports</c:v>
                </c:pt>
              </c:strCache>
            </c:strRef>
          </c:tx>
          <c:cat>
            <c:strRef>
              <c:f>Tabelle2!$C$14:$C$23</c:f>
              <c:strCache>
                <c:ptCount val="10"/>
                <c:pt idx="0">
                  <c:v>Ireland </c:v>
                </c:pt>
                <c:pt idx="1">
                  <c:v>Greece </c:v>
                </c:pt>
                <c:pt idx="2">
                  <c:v>Spain </c:v>
                </c:pt>
                <c:pt idx="3">
                  <c:v>Finland </c:v>
                </c:pt>
                <c:pt idx="4">
                  <c:v>Netherlands </c:v>
                </c:pt>
                <c:pt idx="5">
                  <c:v>Austria </c:v>
                </c:pt>
                <c:pt idx="6">
                  <c:v>Belgium </c:v>
                </c:pt>
                <c:pt idx="7">
                  <c:v>France </c:v>
                </c:pt>
                <c:pt idx="8">
                  <c:v>Germany </c:v>
                </c:pt>
                <c:pt idx="9">
                  <c:v>Italy </c:v>
                </c:pt>
              </c:strCache>
            </c:strRef>
          </c:cat>
          <c:val>
            <c:numRef>
              <c:f>Tabelle2!$G$14:$G$23</c:f>
              <c:numCache>
                <c:formatCode>General</c:formatCode>
                <c:ptCount val="10"/>
                <c:pt idx="0">
                  <c:v>1.3091147200000002</c:v>
                </c:pt>
                <c:pt idx="1">
                  <c:v>-0.74700788000000018</c:v>
                </c:pt>
                <c:pt idx="2">
                  <c:v>-0.78334411999999998</c:v>
                </c:pt>
                <c:pt idx="3">
                  <c:v>0.60995849000000013</c:v>
                </c:pt>
                <c:pt idx="4">
                  <c:v>0.46954544999999992</c:v>
                </c:pt>
                <c:pt idx="5">
                  <c:v>0.81206369999999994</c:v>
                </c:pt>
                <c:pt idx="6">
                  <c:v>0.29624015999999997</c:v>
                </c:pt>
                <c:pt idx="7">
                  <c:v>-0.33730133000000007</c:v>
                </c:pt>
                <c:pt idx="8">
                  <c:v>0.7606129100000002</c:v>
                </c:pt>
                <c:pt idx="9">
                  <c:v>-0.15352927999999999</c:v>
                </c:pt>
              </c:numCache>
            </c:numRef>
          </c:val>
        </c:ser>
        <c:dLbls/>
        <c:overlap val="100"/>
        <c:axId val="158583808"/>
        <c:axId val="158593792"/>
      </c:barChart>
      <c:catAx>
        <c:axId val="158583808"/>
        <c:scaling>
          <c:orientation val="minMax"/>
        </c:scaling>
        <c:axPos val="b"/>
        <c:tickLblPos val="nextTo"/>
        <c:txPr>
          <a:bodyPr rot="-5400000" vert="horz"/>
          <a:lstStyle/>
          <a:p>
            <a:pPr>
              <a:defRPr/>
            </a:pPr>
            <a:endParaRPr lang="en-US"/>
          </a:p>
        </c:txPr>
        <c:crossAx val="158593792"/>
        <c:crosses val="autoZero"/>
        <c:auto val="1"/>
        <c:lblAlgn val="ctr"/>
        <c:lblOffset val="100"/>
      </c:catAx>
      <c:valAx>
        <c:axId val="158593792"/>
        <c:scaling>
          <c:orientation val="minMax"/>
        </c:scaling>
        <c:axPos val="l"/>
        <c:numFmt formatCode="General" sourceLinked="1"/>
        <c:tickLblPos val="nextTo"/>
        <c:crossAx val="15858380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46961433908353634"/>
          <c:y val="0.12985103946775778"/>
          <c:w val="0.47551413898530331"/>
          <c:h val="0.22834503961309621"/>
        </c:manualLayout>
      </c:layout>
    </c:legend>
    <c:plotVisOnly val="1"/>
    <c:dispBlanksAs val="gap"/>
  </c:chart>
  <c:txPr>
    <a:bodyPr/>
    <a:lstStyle/>
    <a:p>
      <a:pPr>
        <a:defRPr sz="1400"/>
      </a:pPr>
      <a:endParaRPr lang="en-US"/>
    </a:p>
  </c:txPr>
  <c:externalData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/>
              <a:t>Development of GDP (2008=100)</a:t>
            </a:r>
          </a:p>
        </c:rich>
      </c:tx>
      <c:layout/>
      <c:overlay val="1"/>
    </c:title>
    <c:plotArea>
      <c:layout>
        <c:manualLayout>
          <c:layoutTarget val="inner"/>
          <c:xMode val="edge"/>
          <c:yMode val="edge"/>
          <c:x val="6.1463558690931674E-2"/>
          <c:y val="3.7339657146578255E-2"/>
          <c:w val="0.87824572082011565"/>
          <c:h val="0.8731314271450048"/>
        </c:manualLayout>
      </c:layout>
      <c:lineChart>
        <c:grouping val="standard"/>
        <c:ser>
          <c:idx val="0"/>
          <c:order val="0"/>
          <c:tx>
            <c:strRef>
              <c:f>Tabelle3!$G$42</c:f>
              <c:strCache>
                <c:ptCount val="1"/>
                <c:pt idx="0">
                  <c:v>Germany</c:v>
                </c:pt>
              </c:strCache>
            </c:strRef>
          </c:tx>
          <c:spPr>
            <a:ln w="44450"/>
          </c:spPr>
          <c:marker>
            <c:symbol val="none"/>
          </c:marker>
          <c:cat>
            <c:strRef>
              <c:f>Tabelle3!$H$41:$L$41</c:f>
              <c:strCache>
                <c:ptCount val="5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</c:strCache>
            </c:strRef>
          </c:cat>
          <c:val>
            <c:numRef>
              <c:f>Tabelle3!$H$42:$L$42</c:f>
              <c:numCache>
                <c:formatCode>General</c:formatCode>
                <c:ptCount val="5"/>
                <c:pt idx="0">
                  <c:v>100</c:v>
                </c:pt>
                <c:pt idx="1">
                  <c:v>94.872978820314259</c:v>
                </c:pt>
                <c:pt idx="2">
                  <c:v>98.817555139008107</c:v>
                </c:pt>
                <c:pt idx="3">
                  <c:v>101.8106266313964</c:v>
                </c:pt>
                <c:pt idx="4">
                  <c:v>102.49422770351947</c:v>
                </c:pt>
              </c:numCache>
            </c:numRef>
          </c:val>
        </c:ser>
        <c:ser>
          <c:idx val="1"/>
          <c:order val="1"/>
          <c:tx>
            <c:strRef>
              <c:f>Tabelle3!$G$43</c:f>
              <c:strCache>
                <c:ptCount val="1"/>
                <c:pt idx="0">
                  <c:v>Ireland</c:v>
                </c:pt>
              </c:strCache>
            </c:strRef>
          </c:tx>
          <c:marker>
            <c:symbol val="none"/>
          </c:marker>
          <c:cat>
            <c:strRef>
              <c:f>Tabelle3!$H$41:$L$41</c:f>
              <c:strCache>
                <c:ptCount val="5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</c:strCache>
            </c:strRef>
          </c:cat>
          <c:val>
            <c:numRef>
              <c:f>Tabelle3!$H$43:$L$43</c:f>
              <c:numCache>
                <c:formatCode>General</c:formatCode>
                <c:ptCount val="5"/>
                <c:pt idx="0">
                  <c:v>100</c:v>
                </c:pt>
                <c:pt idx="1">
                  <c:v>94.543657882755511</c:v>
                </c:pt>
                <c:pt idx="2">
                  <c:v>93.81920809369322</c:v>
                </c:pt>
                <c:pt idx="3">
                  <c:v>95.161464851765132</c:v>
                </c:pt>
                <c:pt idx="4">
                  <c:v>96.054011491835723</c:v>
                </c:pt>
              </c:numCache>
            </c:numRef>
          </c:val>
        </c:ser>
        <c:ser>
          <c:idx val="2"/>
          <c:order val="2"/>
          <c:tx>
            <c:strRef>
              <c:f>Tabelle3!$G$44</c:f>
              <c:strCache>
                <c:ptCount val="1"/>
                <c:pt idx="0">
                  <c:v>Greece</c:v>
                </c:pt>
              </c:strCache>
            </c:strRef>
          </c:tx>
          <c:marker>
            <c:symbol val="none"/>
          </c:marker>
          <c:cat>
            <c:strRef>
              <c:f>Tabelle3!$H$41:$L$41</c:f>
              <c:strCache>
                <c:ptCount val="5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</c:strCache>
            </c:strRef>
          </c:cat>
          <c:val>
            <c:numRef>
              <c:f>Tabelle3!$H$44:$L$44</c:f>
              <c:numCache>
                <c:formatCode>General</c:formatCode>
                <c:ptCount val="5"/>
                <c:pt idx="0">
                  <c:v>100</c:v>
                </c:pt>
                <c:pt idx="1">
                  <c:v>96.864371945380952</c:v>
                </c:pt>
                <c:pt idx="2">
                  <c:v>92.076249943570474</c:v>
                </c:pt>
                <c:pt idx="3">
                  <c:v>85.534464774911569</c:v>
                </c:pt>
                <c:pt idx="4">
                  <c:v>80.077504460902077</c:v>
                </c:pt>
              </c:numCache>
            </c:numRef>
          </c:val>
        </c:ser>
        <c:ser>
          <c:idx val="3"/>
          <c:order val="3"/>
          <c:tx>
            <c:strRef>
              <c:f>Tabelle3!$G$45</c:f>
              <c:strCache>
                <c:ptCount val="1"/>
                <c:pt idx="0">
                  <c:v>Spain</c:v>
                </c:pt>
              </c:strCache>
            </c:strRef>
          </c:tx>
          <c:marker>
            <c:symbol val="none"/>
          </c:marker>
          <c:cat>
            <c:strRef>
              <c:f>Tabelle3!$H$41:$L$41</c:f>
              <c:strCache>
                <c:ptCount val="5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</c:strCache>
            </c:strRef>
          </c:cat>
          <c:val>
            <c:numRef>
              <c:f>Tabelle3!$H$45:$L$45</c:f>
              <c:numCache>
                <c:formatCode>General</c:formatCode>
                <c:ptCount val="5"/>
                <c:pt idx="0">
                  <c:v>100</c:v>
                </c:pt>
                <c:pt idx="1">
                  <c:v>96.255235248967395</c:v>
                </c:pt>
                <c:pt idx="2">
                  <c:v>95.94739215660897</c:v>
                </c:pt>
                <c:pt idx="3">
                  <c:v>96.348329847315426</c:v>
                </c:pt>
                <c:pt idx="4">
                  <c:v>94.981229261843623</c:v>
                </c:pt>
              </c:numCache>
            </c:numRef>
          </c:val>
        </c:ser>
        <c:ser>
          <c:idx val="4"/>
          <c:order val="4"/>
          <c:tx>
            <c:strRef>
              <c:f>Tabelle3!$G$46</c:f>
              <c:strCache>
                <c:ptCount val="1"/>
                <c:pt idx="0">
                  <c:v>France</c:v>
                </c:pt>
              </c:strCache>
            </c:strRef>
          </c:tx>
          <c:marker>
            <c:symbol val="none"/>
          </c:marker>
          <c:cat>
            <c:strRef>
              <c:f>Tabelle3!$H$41:$L$41</c:f>
              <c:strCache>
                <c:ptCount val="5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</c:strCache>
            </c:strRef>
          </c:cat>
          <c:val>
            <c:numRef>
              <c:f>Tabelle3!$H$46:$L$46</c:f>
              <c:numCache>
                <c:formatCode>General</c:formatCode>
                <c:ptCount val="5"/>
                <c:pt idx="0">
                  <c:v>100</c:v>
                </c:pt>
                <c:pt idx="1">
                  <c:v>96.852951205840682</c:v>
                </c:pt>
                <c:pt idx="2">
                  <c:v>98.523525747720683</c:v>
                </c:pt>
                <c:pt idx="3">
                  <c:v>100.52048377328805</c:v>
                </c:pt>
                <c:pt idx="4">
                  <c:v>100.53443733487951</c:v>
                </c:pt>
              </c:numCache>
            </c:numRef>
          </c:val>
        </c:ser>
        <c:ser>
          <c:idx val="5"/>
          <c:order val="5"/>
          <c:tx>
            <c:strRef>
              <c:f>Tabelle3!$G$47</c:f>
              <c:strCache>
                <c:ptCount val="1"/>
                <c:pt idx="0">
                  <c:v>Italy</c:v>
                </c:pt>
              </c:strCache>
            </c:strRef>
          </c:tx>
          <c:marker>
            <c:symbol val="none"/>
          </c:marker>
          <c:cat>
            <c:strRef>
              <c:f>Tabelle3!$H$41:$L$41</c:f>
              <c:strCache>
                <c:ptCount val="5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</c:strCache>
            </c:strRef>
          </c:cat>
          <c:val>
            <c:numRef>
              <c:f>Tabelle3!$H$47:$L$47</c:f>
              <c:numCache>
                <c:formatCode>General</c:formatCode>
                <c:ptCount val="5"/>
                <c:pt idx="0">
                  <c:v>100</c:v>
                </c:pt>
                <c:pt idx="1">
                  <c:v>94.505585898699408</c:v>
                </c:pt>
                <c:pt idx="2">
                  <c:v>96.134189685906506</c:v>
                </c:pt>
                <c:pt idx="3">
                  <c:v>96.493273503050872</c:v>
                </c:pt>
                <c:pt idx="4">
                  <c:v>94.207419605926916</c:v>
                </c:pt>
              </c:numCache>
            </c:numRef>
          </c:val>
        </c:ser>
        <c:ser>
          <c:idx val="6"/>
          <c:order val="6"/>
          <c:tx>
            <c:strRef>
              <c:f>Tabelle3!$G$48</c:f>
              <c:strCache>
                <c:ptCount val="1"/>
                <c:pt idx="0">
                  <c:v>Netherlands</c:v>
                </c:pt>
              </c:strCache>
            </c:strRef>
          </c:tx>
          <c:marker>
            <c:symbol val="none"/>
          </c:marker>
          <c:cat>
            <c:strRef>
              <c:f>Tabelle3!$H$41:$L$41</c:f>
              <c:strCache>
                <c:ptCount val="5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</c:strCache>
            </c:strRef>
          </c:cat>
          <c:val>
            <c:numRef>
              <c:f>Tabelle3!$H$48:$L$48</c:f>
              <c:numCache>
                <c:formatCode>General</c:formatCode>
                <c:ptCount val="5"/>
                <c:pt idx="0">
                  <c:v>100</c:v>
                </c:pt>
                <c:pt idx="1">
                  <c:v>96.332435697789734</c:v>
                </c:pt>
                <c:pt idx="2">
                  <c:v>97.804049970973324</c:v>
                </c:pt>
                <c:pt idx="3">
                  <c:v>98.727946782625921</c:v>
                </c:pt>
                <c:pt idx="4">
                  <c:v>97.49665793612651</c:v>
                </c:pt>
              </c:numCache>
            </c:numRef>
          </c:val>
        </c:ser>
        <c:ser>
          <c:idx val="7"/>
          <c:order val="7"/>
          <c:tx>
            <c:strRef>
              <c:f>Tabelle3!$G$49</c:f>
              <c:strCache>
                <c:ptCount val="1"/>
                <c:pt idx="0">
                  <c:v>Portugal</c:v>
                </c:pt>
              </c:strCache>
            </c:strRef>
          </c:tx>
          <c:marker>
            <c:symbol val="none"/>
          </c:marker>
          <c:cat>
            <c:strRef>
              <c:f>Tabelle3!$H$41:$L$41</c:f>
              <c:strCache>
                <c:ptCount val="5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</c:strCache>
            </c:strRef>
          </c:cat>
          <c:val>
            <c:numRef>
              <c:f>Tabelle3!$H$49:$L$49</c:f>
              <c:numCache>
                <c:formatCode>General</c:formatCode>
                <c:ptCount val="5"/>
                <c:pt idx="0">
                  <c:v>100</c:v>
                </c:pt>
                <c:pt idx="1">
                  <c:v>97.091636531507262</c:v>
                </c:pt>
                <c:pt idx="2">
                  <c:v>98.971751100761963</c:v>
                </c:pt>
                <c:pt idx="3">
                  <c:v>97.432861865074813</c:v>
                </c:pt>
                <c:pt idx="4">
                  <c:v>94.267399878927066</c:v>
                </c:pt>
              </c:numCache>
            </c:numRef>
          </c:val>
        </c:ser>
        <c:dLbls/>
        <c:marker val="1"/>
        <c:axId val="158330240"/>
        <c:axId val="158405760"/>
      </c:lineChart>
      <c:catAx>
        <c:axId val="158330240"/>
        <c:scaling>
          <c:orientation val="minMax"/>
        </c:scaling>
        <c:axPos val="b"/>
        <c:tickLblPos val="nextTo"/>
        <c:crossAx val="158405760"/>
        <c:crosses val="autoZero"/>
        <c:auto val="1"/>
        <c:lblAlgn val="ctr"/>
        <c:lblOffset val="100"/>
      </c:catAx>
      <c:valAx>
        <c:axId val="158405760"/>
        <c:scaling>
          <c:orientation val="minMax"/>
          <c:min val="85"/>
        </c:scaling>
        <c:axPos val="l"/>
        <c:numFmt formatCode="General" sourceLinked="1"/>
        <c:tickLblPos val="nextTo"/>
        <c:crossAx val="15833024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6.7606448627882537E-2"/>
          <c:y val="0.54628260716204402"/>
          <c:w val="0.39268453299294409"/>
          <c:h val="0.33549970967619397"/>
        </c:manualLayout>
      </c:layout>
    </c:legend>
    <c:plotVisOnly val="1"/>
    <c:dispBlanksAs val="gap"/>
  </c:chart>
  <c:txPr>
    <a:bodyPr/>
    <a:lstStyle/>
    <a:p>
      <a:pPr>
        <a:defRPr sz="1400"/>
      </a:pPr>
      <a:endParaRPr lang="en-US"/>
    </a:p>
  </c:txPr>
  <c:externalData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/>
      <c:barChart>
        <c:barDir val="col"/>
        <c:grouping val="clustered"/>
        <c:ser>
          <c:idx val="0"/>
          <c:order val="0"/>
          <c:cat>
            <c:strRef>
              <c:f>Tabelle2!$D$20:$D$36</c:f>
              <c:strCache>
                <c:ptCount val="17"/>
                <c:pt idx="0">
                  <c:v>Ireland </c:v>
                </c:pt>
                <c:pt idx="1">
                  <c:v>Finland </c:v>
                </c:pt>
                <c:pt idx="2">
                  <c:v>Denmark </c:v>
                </c:pt>
                <c:pt idx="3">
                  <c:v>Greece </c:v>
                </c:pt>
                <c:pt idx="4">
                  <c:v>Sweden </c:v>
                </c:pt>
                <c:pt idx="5">
                  <c:v>Netherlands </c:v>
                </c:pt>
                <c:pt idx="6">
                  <c:v>United Kingdom </c:v>
                </c:pt>
                <c:pt idx="7">
                  <c:v>United States </c:v>
                </c:pt>
                <c:pt idx="8">
                  <c:v>France </c:v>
                </c:pt>
                <c:pt idx="9">
                  <c:v>Portugal </c:v>
                </c:pt>
                <c:pt idx="10">
                  <c:v>Spain </c:v>
                </c:pt>
                <c:pt idx="11">
                  <c:v>Austria </c:v>
                </c:pt>
                <c:pt idx="12">
                  <c:v>Italy </c:v>
                </c:pt>
                <c:pt idx="13">
                  <c:v>Belgium </c:v>
                </c:pt>
                <c:pt idx="14">
                  <c:v>EA 16</c:v>
                </c:pt>
                <c:pt idx="15">
                  <c:v>Japan </c:v>
                </c:pt>
                <c:pt idx="16">
                  <c:v>Germany </c:v>
                </c:pt>
              </c:strCache>
            </c:strRef>
          </c:cat>
          <c:val>
            <c:numRef>
              <c:f>Tabelle2!$E$20:$E$36</c:f>
              <c:numCache>
                <c:formatCode>General</c:formatCode>
                <c:ptCount val="17"/>
                <c:pt idx="0">
                  <c:v>25.407156999999994</c:v>
                </c:pt>
                <c:pt idx="1">
                  <c:v>19.1162502</c:v>
                </c:pt>
                <c:pt idx="2">
                  <c:v>17.192640600000001</c:v>
                </c:pt>
                <c:pt idx="3">
                  <c:v>16.017436099999994</c:v>
                </c:pt>
                <c:pt idx="4">
                  <c:v>14.734083699999999</c:v>
                </c:pt>
                <c:pt idx="5">
                  <c:v>14.056680799999999</c:v>
                </c:pt>
                <c:pt idx="6">
                  <c:v>14.024806600000005</c:v>
                </c:pt>
                <c:pt idx="7">
                  <c:v>13.701733599999999</c:v>
                </c:pt>
                <c:pt idx="8">
                  <c:v>10.410954899999997</c:v>
                </c:pt>
                <c:pt idx="9">
                  <c:v>9.4119204999999937</c:v>
                </c:pt>
                <c:pt idx="10">
                  <c:v>7.4697793999999931</c:v>
                </c:pt>
                <c:pt idx="11">
                  <c:v>6.2515803999999946</c:v>
                </c:pt>
                <c:pt idx="12">
                  <c:v>5.6582025000000016</c:v>
                </c:pt>
                <c:pt idx="13">
                  <c:v>5.3724021000000022</c:v>
                </c:pt>
                <c:pt idx="14">
                  <c:v>5.1009494999999987</c:v>
                </c:pt>
                <c:pt idx="15">
                  <c:v>0.82488010000000145</c:v>
                </c:pt>
                <c:pt idx="16">
                  <c:v>-2.6216356000000047</c:v>
                </c:pt>
              </c:numCache>
            </c:numRef>
          </c:val>
        </c:ser>
        <c:dLbls/>
        <c:gapWidth val="47"/>
        <c:axId val="145457536"/>
        <c:axId val="145459456"/>
      </c:barChart>
      <c:catAx>
        <c:axId val="145457536"/>
        <c:scaling>
          <c:orientation val="minMax"/>
        </c:scaling>
        <c:axPos val="b"/>
        <c:tickLblPos val="nextTo"/>
        <c:txPr>
          <a:bodyPr rot="-5400000" vert="horz"/>
          <a:lstStyle/>
          <a:p>
            <a:pPr>
              <a:defRPr/>
            </a:pPr>
            <a:endParaRPr lang="en-US"/>
          </a:p>
        </c:txPr>
        <c:crossAx val="145459456"/>
        <c:crossesAt val="0"/>
        <c:auto val="1"/>
        <c:lblAlgn val="ctr"/>
        <c:lblOffset val="100"/>
      </c:catAx>
      <c:valAx>
        <c:axId val="145459456"/>
        <c:scaling>
          <c:orientation val="minMax"/>
        </c:scaling>
        <c:axPos val="l"/>
        <c:numFmt formatCode="General" sourceLinked="1"/>
        <c:tickLblPos val="nextTo"/>
        <c:crossAx val="145457536"/>
        <c:crosses val="autoZero"/>
        <c:crossBetween val="between"/>
      </c:valAx>
    </c:plotArea>
    <c:plotVisOnly val="1"/>
    <c:dispBlanksAs val="gap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GB" dirty="0"/>
              <a:t>Share of German bank claims </a:t>
            </a:r>
            <a:r>
              <a:rPr lang="en-GB" dirty="0" smtClean="0"/>
              <a:t>of all foreign bank</a:t>
            </a:r>
            <a:r>
              <a:rPr lang="en-GB" baseline="0" dirty="0" smtClean="0"/>
              <a:t> claims </a:t>
            </a:r>
            <a:r>
              <a:rPr lang="en-GB" dirty="0" smtClean="0"/>
              <a:t>vis-à-vis </a:t>
            </a:r>
            <a:r>
              <a:rPr lang="en-GB" dirty="0"/>
              <a:t>crisis countries, 2010q1 (US: 2008q2)</a:t>
            </a:r>
          </a:p>
        </c:rich>
      </c:tx>
      <c:layout>
        <c:manualLayout>
          <c:xMode val="edge"/>
          <c:yMode val="edge"/>
          <c:x val="0.10917650639262698"/>
          <c:y val="3.2491303852352715E-2"/>
        </c:manualLayout>
      </c:layout>
      <c:overlay val="1"/>
    </c:title>
    <c:plotArea>
      <c:layout>
        <c:manualLayout>
          <c:layoutTarget val="inner"/>
          <c:xMode val="edge"/>
          <c:yMode val="edge"/>
          <c:x val="7.0477886039358159E-2"/>
          <c:y val="0.17655805885758313"/>
          <c:w val="0.90607625392554525"/>
          <c:h val="0.73688904026708346"/>
        </c:manualLayout>
      </c:layout>
      <c:barChart>
        <c:barDir val="col"/>
        <c:grouping val="stacked"/>
        <c:ser>
          <c:idx val="0"/>
          <c:order val="0"/>
          <c:dLbls>
            <c:dLbl>
              <c:idx val="0"/>
              <c:layout>
                <c:manualLayout>
                  <c:x val="0"/>
                  <c:y val="-0.37313757666241565"/>
                </c:manualLayout>
              </c:layout>
              <c:showVal val="1"/>
            </c:dLbl>
            <c:dLbl>
              <c:idx val="1"/>
              <c:layout>
                <c:manualLayout>
                  <c:x val="-4.2628836427448403E-3"/>
                  <c:y val="-0.35586268885397043"/>
                </c:manualLayout>
              </c:layout>
              <c:showVal val="1"/>
            </c:dLbl>
            <c:dLbl>
              <c:idx val="2"/>
              <c:layout>
                <c:manualLayout>
                  <c:x val="0"/>
                  <c:y val="-0.25912331712667741"/>
                </c:manualLayout>
              </c:layout>
              <c:showVal val="1"/>
            </c:dLbl>
            <c:dLbl>
              <c:idx val="3"/>
              <c:layout>
                <c:manualLayout>
                  <c:x val="-6.3943254641172604E-3"/>
                  <c:y val="-0.26257829468836646"/>
                </c:manualLayout>
              </c:layout>
              <c:showVal val="1"/>
            </c:dLbl>
            <c:dLbl>
              <c:idx val="4"/>
              <c:layout>
                <c:manualLayout>
                  <c:x val="0"/>
                  <c:y val="-0.20384367613965296"/>
                </c:manualLayout>
              </c:layout>
              <c:showVal val="1"/>
            </c:dLbl>
            <c:dLbl>
              <c:idx val="5"/>
              <c:layout>
                <c:manualLayout>
                  <c:x val="-4.2628836427448403E-3"/>
                  <c:y val="-0.17274887808445166"/>
                </c:manualLayout>
              </c:layout>
              <c:showVal val="1"/>
            </c:dLbl>
            <c:numFmt formatCode="0%" sourceLinked="0"/>
            <c:txPr>
              <a:bodyPr/>
              <a:lstStyle/>
              <a:p>
                <a:pPr>
                  <a:defRPr sz="1800" b="1"/>
                </a:pPr>
                <a:endParaRPr lang="en-US"/>
              </a:p>
            </c:txPr>
            <c:showVal val="1"/>
          </c:dLbls>
          <c:cat>
            <c:strRef>
              <c:f>Daten!$H$9:$H$14</c:f>
              <c:strCache>
                <c:ptCount val="6"/>
                <c:pt idx="0">
                  <c:v>Ireland</c:v>
                </c:pt>
                <c:pt idx="1">
                  <c:v>Spanin</c:v>
                </c:pt>
                <c:pt idx="2">
                  <c:v>Portugal</c:v>
                </c:pt>
                <c:pt idx="3">
                  <c:v>Italy</c:v>
                </c:pt>
                <c:pt idx="4">
                  <c:v>Greece</c:v>
                </c:pt>
                <c:pt idx="5">
                  <c:v>USA</c:v>
                </c:pt>
              </c:strCache>
            </c:strRef>
          </c:cat>
          <c:val>
            <c:numRef>
              <c:f>Daten!$I$9:$I$14</c:f>
              <c:numCache>
                <c:formatCode>0.00%</c:formatCode>
                <c:ptCount val="6"/>
                <c:pt idx="0">
                  <c:v>0.2747944104140484</c:v>
                </c:pt>
                <c:pt idx="1">
                  <c:v>0.25630524400908816</c:v>
                </c:pt>
                <c:pt idx="2">
                  <c:v>0.18622438323433341</c:v>
                </c:pt>
                <c:pt idx="3">
                  <c:v>0.17761300147018733</c:v>
                </c:pt>
                <c:pt idx="4">
                  <c:v>0.13996306066686748</c:v>
                </c:pt>
                <c:pt idx="5">
                  <c:v>0.10874017864971146</c:v>
                </c:pt>
              </c:numCache>
            </c:numRef>
          </c:val>
        </c:ser>
        <c:dLbls/>
        <c:overlap val="100"/>
        <c:axId val="160549504"/>
        <c:axId val="160577408"/>
      </c:barChart>
      <c:catAx>
        <c:axId val="160549504"/>
        <c:scaling>
          <c:orientation val="minMax"/>
        </c:scaling>
        <c:axPos val="b"/>
        <c:tickLblPos val="nextTo"/>
        <c:crossAx val="160577408"/>
        <c:crosses val="autoZero"/>
        <c:auto val="1"/>
        <c:lblAlgn val="ctr"/>
        <c:lblOffset val="100"/>
      </c:catAx>
      <c:valAx>
        <c:axId val="160577408"/>
        <c:scaling>
          <c:orientation val="minMax"/>
        </c:scaling>
        <c:axPos val="l"/>
        <c:numFmt formatCode="0%" sourceLinked="0"/>
        <c:tickLblPos val="nextTo"/>
        <c:crossAx val="160549504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400"/>
      </a:pPr>
      <a:endParaRPr lang="en-US"/>
    </a:p>
  </c:txPr>
  <c:externalData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GB" dirty="0" smtClean="0"/>
              <a:t>Change in exports,</a:t>
            </a:r>
            <a:r>
              <a:rPr lang="en-GB" baseline="0" dirty="0" smtClean="0"/>
              <a:t> 2011-2012, </a:t>
            </a:r>
            <a:r>
              <a:rPr lang="en-GB" sz="1920" b="1" i="0" u="none" strike="noStrike" baseline="0" dirty="0" smtClean="0">
                <a:effectLst/>
              </a:rPr>
              <a:t>in Bio. Euro</a:t>
            </a:r>
            <a:endParaRPr lang="en-GB" dirty="0"/>
          </a:p>
        </c:rich>
      </c:tx>
      <c:overlay val="1"/>
    </c:title>
    <c:plotArea>
      <c:layout>
        <c:manualLayout>
          <c:layoutTarget val="inner"/>
          <c:xMode val="edge"/>
          <c:yMode val="edge"/>
          <c:x val="3.2500473004780372E-2"/>
          <c:y val="0.14059269469331495"/>
          <c:w val="0.93869228955916439"/>
          <c:h val="0.7596505261101496"/>
        </c:manualLayout>
      </c:layout>
      <c:barChart>
        <c:barDir val="bar"/>
        <c:grouping val="clustered"/>
        <c:ser>
          <c:idx val="0"/>
          <c:order val="0"/>
          <c:cat>
            <c:strRef>
              <c:f>Tabelle1!$D$12:$D$18</c:f>
              <c:strCache>
                <c:ptCount val="7"/>
                <c:pt idx="0">
                  <c:v>USA</c:v>
                </c:pt>
                <c:pt idx="1">
                  <c:v>other EU</c:v>
                </c:pt>
                <c:pt idx="2">
                  <c:v>Southeast Asia</c:v>
                </c:pt>
                <c:pt idx="3">
                  <c:v>Middle East</c:v>
                </c:pt>
                <c:pt idx="4">
                  <c:v>Japan</c:v>
                </c:pt>
                <c:pt idx="5">
                  <c:v>China</c:v>
                </c:pt>
                <c:pt idx="6">
                  <c:v>Eurozone</c:v>
                </c:pt>
              </c:strCache>
            </c:strRef>
          </c:cat>
          <c:val>
            <c:numRef>
              <c:f>Tabelle1!$E$12:$E$18</c:f>
              <c:numCache>
                <c:formatCode>General</c:formatCode>
                <c:ptCount val="7"/>
                <c:pt idx="0">
                  <c:v>13.055461000000003</c:v>
                </c:pt>
                <c:pt idx="1">
                  <c:v>7.8198159999999994</c:v>
                </c:pt>
                <c:pt idx="2">
                  <c:v>3.8902639999999997</c:v>
                </c:pt>
                <c:pt idx="3">
                  <c:v>3.7874639999999999</c:v>
                </c:pt>
                <c:pt idx="4">
                  <c:v>1.9860540000000002</c:v>
                </c:pt>
                <c:pt idx="5">
                  <c:v>1.7653929999999998</c:v>
                </c:pt>
                <c:pt idx="6">
                  <c:v>-9.9591460000000023</c:v>
                </c:pt>
              </c:numCache>
            </c:numRef>
          </c:val>
        </c:ser>
        <c:dLbls/>
        <c:axId val="166870016"/>
        <c:axId val="167019264"/>
      </c:barChart>
      <c:catAx>
        <c:axId val="166870016"/>
        <c:scaling>
          <c:orientation val="minMax"/>
        </c:scaling>
        <c:axPos val="l"/>
        <c:tickLblPos val="nextTo"/>
        <c:crossAx val="167019264"/>
        <c:crosses val="autoZero"/>
        <c:auto val="1"/>
        <c:lblAlgn val="ctr"/>
        <c:lblOffset val="100"/>
      </c:catAx>
      <c:valAx>
        <c:axId val="167019264"/>
        <c:scaling>
          <c:orientation val="minMax"/>
        </c:scaling>
        <c:axPos val="b"/>
        <c:numFmt formatCode="General" sourceLinked="1"/>
        <c:tickLblPos val="nextTo"/>
        <c:crossAx val="166870016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600"/>
      </a:pPr>
      <a:endParaRPr lang="en-US"/>
    </a:p>
  </c:txPr>
  <c:externalData r:id="rId2"/>
</c:chartSpace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71488" y="38100"/>
            <a:ext cx="2473325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279" tIns="45639" rIns="91279" bIns="45639" numCol="1" anchor="b" anchorCtr="0" compatLnSpc="1">
            <a:prstTxWarp prst="textNoShape">
              <a:avLst/>
            </a:prstTxWarp>
          </a:bodyPr>
          <a:lstStyle>
            <a:lvl1pPr defTabSz="912813">
              <a:defRPr sz="1200" smtClean="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239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468688" y="38100"/>
            <a:ext cx="1955800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279" tIns="45639" rIns="91279" bIns="45639" numCol="1" anchor="b" anchorCtr="0" compatLnSpc="1">
            <a:prstTxWarp prst="textNoShape">
              <a:avLst/>
            </a:prstTxWarp>
          </a:bodyPr>
          <a:lstStyle>
            <a:lvl1pPr algn="r" defTabSz="912813">
              <a:defRPr sz="1200" smtClean="0"/>
            </a:lvl1pPr>
          </a:lstStyle>
          <a:p>
            <a:pPr>
              <a:defRPr/>
            </a:pPr>
            <a:fld id="{18949CDB-B054-4768-A8F4-83C39BE813BD}" type="datetime1">
              <a:rPr lang="de-DE"/>
              <a:pPr>
                <a:defRPr/>
              </a:pPr>
              <a:t>04.11.2013</a:t>
            </a:fld>
            <a:endParaRPr lang="de-DE"/>
          </a:p>
        </p:txBody>
      </p:sp>
      <p:sp>
        <p:nvSpPr>
          <p:cNvPr id="1239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71488" y="9409113"/>
            <a:ext cx="2473325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279" tIns="45639" rIns="91279" bIns="45639" numCol="1" anchor="b" anchorCtr="0" compatLnSpc="1">
            <a:prstTxWarp prst="textNoShape">
              <a:avLst/>
            </a:prstTxWarp>
          </a:bodyPr>
          <a:lstStyle>
            <a:lvl1pPr defTabSz="912813">
              <a:defRPr sz="1200" smtClean="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239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540250" y="9409113"/>
            <a:ext cx="123031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279" tIns="45639" rIns="91279" bIns="45639" numCol="1" anchor="b" anchorCtr="0" compatLnSpc="1">
            <a:prstTxWarp prst="textNoShape">
              <a:avLst/>
            </a:prstTxWarp>
          </a:bodyPr>
          <a:lstStyle>
            <a:lvl1pPr algn="r" defTabSz="912813">
              <a:defRPr sz="1200" smtClean="0"/>
            </a:lvl1pPr>
          </a:lstStyle>
          <a:p>
            <a:pPr>
              <a:defRPr/>
            </a:pPr>
            <a:fld id="{C7EC2CC8-8B9F-47A1-9A15-3EEAB5A73FC5}" type="slidenum">
              <a:rPr lang="de-DE"/>
              <a:pPr>
                <a:defRPr/>
              </a:pPr>
              <a:t>‹#›</a:t>
            </a:fld>
            <a:endParaRPr lang="de-DE"/>
          </a:p>
        </p:txBody>
      </p:sp>
      <p:sp>
        <p:nvSpPr>
          <p:cNvPr id="7174" name="Line 10"/>
          <p:cNvSpPr>
            <a:spLocks noChangeShapeType="1"/>
          </p:cNvSpPr>
          <p:nvPr/>
        </p:nvSpPr>
        <p:spPr bwMode="auto">
          <a:xfrm>
            <a:off x="5822950" y="9555163"/>
            <a:ext cx="0" cy="350837"/>
          </a:xfrm>
          <a:prstGeom prst="line">
            <a:avLst/>
          </a:prstGeom>
          <a:noFill/>
          <a:ln w="12700">
            <a:solidFill>
              <a:srgbClr val="B2B2B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7175" name="Line 12"/>
          <p:cNvSpPr>
            <a:spLocks noChangeShapeType="1"/>
          </p:cNvSpPr>
          <p:nvPr/>
        </p:nvSpPr>
        <p:spPr bwMode="auto">
          <a:xfrm>
            <a:off x="5494338" y="7938"/>
            <a:ext cx="0" cy="479425"/>
          </a:xfrm>
          <a:prstGeom prst="line">
            <a:avLst/>
          </a:prstGeom>
          <a:noFill/>
          <a:ln w="12700">
            <a:solidFill>
              <a:srgbClr val="B2B2B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pic>
        <p:nvPicPr>
          <p:cNvPr id="7176" name="Picture 13" descr="HBS-Logo ohneClaim 6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622925" y="117475"/>
            <a:ext cx="10572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0702740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15950" y="128588"/>
            <a:ext cx="2328863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279" tIns="45639" rIns="91279" bIns="45639" numCol="1" anchor="b" anchorCtr="0" compatLnSpc="1">
            <a:prstTxWarp prst="textNoShape">
              <a:avLst/>
            </a:prstTxWarp>
          </a:bodyPr>
          <a:lstStyle>
            <a:lvl1pPr defTabSz="912813">
              <a:defRPr sz="1200" b="1" smtClean="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8100" y="128588"/>
            <a:ext cx="1616075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279" tIns="45639" rIns="91279" bIns="45639" numCol="1" anchor="b" anchorCtr="0" compatLnSpc="1">
            <a:prstTxWarp prst="textNoShape">
              <a:avLst/>
            </a:prstTxWarp>
          </a:bodyPr>
          <a:lstStyle>
            <a:lvl1pPr algn="r" defTabSz="912813">
              <a:defRPr sz="1200" smtClean="0"/>
            </a:lvl1pPr>
          </a:lstStyle>
          <a:p>
            <a:pPr>
              <a:defRPr/>
            </a:pPr>
            <a:fld id="{2E498F65-7B73-4B70-AC25-985423866ED9}" type="datetime1">
              <a:rPr lang="de-DE"/>
              <a:pPr>
                <a:defRPr/>
              </a:pPr>
              <a:t>04.11.2013</a:t>
            </a:fld>
            <a:endParaRPr lang="de-DE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95288" y="1208088"/>
            <a:ext cx="4954587" cy="37163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01663" y="5264150"/>
            <a:ext cx="5434012" cy="3821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279" tIns="45639" rIns="91279" bIns="4563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Textmasterformate durch Klicken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5126" name="Line 9"/>
          <p:cNvSpPr>
            <a:spLocks noChangeShapeType="1"/>
          </p:cNvSpPr>
          <p:nvPr/>
        </p:nvSpPr>
        <p:spPr bwMode="auto">
          <a:xfrm>
            <a:off x="5499100" y="0"/>
            <a:ext cx="0" cy="479425"/>
          </a:xfrm>
          <a:prstGeom prst="line">
            <a:avLst/>
          </a:prstGeom>
          <a:noFill/>
          <a:ln w="12700">
            <a:solidFill>
              <a:srgbClr val="B2B2B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pic>
        <p:nvPicPr>
          <p:cNvPr id="5127" name="Picture 11" descr="HBS-Logo ohneClaim 6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627688" y="107950"/>
            <a:ext cx="1057275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8" name="Rectangle 14"/>
          <p:cNvSpPr>
            <a:spLocks noChangeArrowheads="1"/>
          </p:cNvSpPr>
          <p:nvPr/>
        </p:nvSpPr>
        <p:spPr bwMode="auto">
          <a:xfrm>
            <a:off x="615950" y="9410700"/>
            <a:ext cx="232886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279" tIns="45639" rIns="91279" bIns="45639" anchor="b"/>
          <a:lstStyle/>
          <a:p>
            <a:pPr defTabSz="912813"/>
            <a:endParaRPr lang="de-DE" sz="1200"/>
          </a:p>
        </p:txBody>
      </p:sp>
      <p:sp>
        <p:nvSpPr>
          <p:cNvPr id="5129" name="Rectangle 15"/>
          <p:cNvSpPr>
            <a:spLocks noChangeArrowheads="1"/>
          </p:cNvSpPr>
          <p:nvPr/>
        </p:nvSpPr>
        <p:spPr bwMode="auto">
          <a:xfrm>
            <a:off x="4540250" y="9410700"/>
            <a:ext cx="123031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279" tIns="45639" rIns="91279" bIns="45639" anchor="b"/>
          <a:lstStyle/>
          <a:p>
            <a:pPr algn="r" defTabSz="912813"/>
            <a:fld id="{5CE44C87-8B2A-4667-888F-6B7DC528D795}" type="slidenum">
              <a:rPr lang="de-DE" sz="1200"/>
              <a:pPr algn="r" defTabSz="912813"/>
              <a:t>‹#›</a:t>
            </a:fld>
            <a:endParaRPr lang="de-DE" sz="1200"/>
          </a:p>
        </p:txBody>
      </p:sp>
      <p:sp>
        <p:nvSpPr>
          <p:cNvPr id="5130" name="Line 16"/>
          <p:cNvSpPr>
            <a:spLocks noChangeShapeType="1"/>
          </p:cNvSpPr>
          <p:nvPr/>
        </p:nvSpPr>
        <p:spPr bwMode="auto">
          <a:xfrm>
            <a:off x="5822950" y="9556750"/>
            <a:ext cx="0" cy="350838"/>
          </a:xfrm>
          <a:prstGeom prst="line">
            <a:avLst/>
          </a:prstGeom>
          <a:noFill/>
          <a:ln w="12700">
            <a:solidFill>
              <a:srgbClr val="B2B2B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077356996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1281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1281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1281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1281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1281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68006B7-9FDB-45E8-AB99-51C4A71D39B2}" type="datetime1">
              <a:rPr lang="de-DE"/>
              <a:pPr eaLnBrk="1" hangingPunct="1"/>
              <a:t>04.11.2013</a:t>
            </a:fld>
            <a:endParaRPr lang="de-DE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787900" y="777875"/>
            <a:ext cx="2130425" cy="115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3" descr="HBS-Logo-farbig-mitClaim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164388" y="739775"/>
            <a:ext cx="1871662" cy="88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7019925" y="6453188"/>
            <a:ext cx="21240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de-DE" b="1">
                <a:solidFill>
                  <a:schemeClr val="bg2"/>
                </a:solidFill>
              </a:rPr>
              <a:t>www.boeckler.de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7019925" y="0"/>
            <a:ext cx="2124075" cy="61912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53882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wrap="none" lIns="90488" tIns="44450" rIns="90488" bIns="44450" anchor="ctr"/>
          <a:lstStyle/>
          <a:p>
            <a:endParaRPr lang="de-DE"/>
          </a:p>
        </p:txBody>
      </p:sp>
      <p:sp>
        <p:nvSpPr>
          <p:cNvPr id="8" name="Line 7"/>
          <p:cNvSpPr>
            <a:spLocks noChangeShapeType="1"/>
          </p:cNvSpPr>
          <p:nvPr/>
        </p:nvSpPr>
        <p:spPr bwMode="auto">
          <a:xfrm>
            <a:off x="7019925" y="0"/>
            <a:ext cx="0" cy="1878013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9" name="Line 8"/>
          <p:cNvSpPr>
            <a:spLocks noChangeShapeType="1"/>
          </p:cNvSpPr>
          <p:nvPr/>
        </p:nvSpPr>
        <p:spPr bwMode="auto">
          <a:xfrm rot="16200000">
            <a:off x="7110413" y="-1417638"/>
            <a:ext cx="0" cy="4067175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" name="Line 9"/>
          <p:cNvSpPr>
            <a:spLocks noChangeShapeType="1"/>
          </p:cNvSpPr>
          <p:nvPr/>
        </p:nvSpPr>
        <p:spPr bwMode="auto">
          <a:xfrm>
            <a:off x="7019925" y="6548438"/>
            <a:ext cx="0" cy="309562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16429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468313" y="1268413"/>
            <a:ext cx="8207375" cy="2332037"/>
          </a:xfr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de-DE" noProof="0" smtClean="0"/>
              <a:t>Titelmasterformat durch Klicken bearbeiten</a:t>
            </a:r>
          </a:p>
        </p:txBody>
      </p:sp>
      <p:sp>
        <p:nvSpPr>
          <p:cNvPr id="1164293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468313" y="3789363"/>
            <a:ext cx="8207375" cy="1849437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300"/>
            </a:lvl1pPr>
          </a:lstStyle>
          <a:p>
            <a:pPr lvl="0"/>
            <a:r>
              <a:rPr lang="de-DE" noProof="0" smtClean="0"/>
              <a:t>Formatvorlage des Untertitelmasters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xmlns="" val="7675624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Germany's economy and the crises</a:t>
            </a:r>
            <a:endParaRPr lang="de-DE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527E1A-1393-48EB-8C80-7E8B76A93403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32324682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788150" y="0"/>
            <a:ext cx="2105025" cy="6380163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68313" y="0"/>
            <a:ext cx="6167437" cy="6380163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Germany's economy and the crises</a:t>
            </a:r>
            <a:endParaRPr lang="de-DE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294488-4939-4E79-AD66-E81C294B3AEF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26767989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Germany's economy and the crises</a:t>
            </a:r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0E4155-4EFF-4C31-BF61-9E568B4D96A6}" type="slidenum">
              <a:rPr lang="de-DE" smtClean="0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32637961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Germany's economy and the crises</a:t>
            </a:r>
            <a:endParaRPr lang="de-DE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477951-323A-49CB-B3AF-3F1C5D8B2B02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27554468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68313" y="1773238"/>
            <a:ext cx="4135437" cy="4606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756150" y="1773238"/>
            <a:ext cx="4137025" cy="4606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Germany's economy and the crises</a:t>
            </a:r>
            <a:endParaRPr lang="de-DE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058507-88BB-41A2-B466-446E7C8E3B25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2659137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Germany's economy and the crises</a:t>
            </a:r>
            <a:endParaRPr lang="de-DE"/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D0E8A2-DCF6-4216-BA69-3F9BFE28B401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6307801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Germany's economy and the crises</a:t>
            </a:r>
            <a:endParaRPr lang="de-DE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8C04CD-9E9F-43A4-8788-00049E9C0763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20094495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Germany's economy and the crises</a:t>
            </a:r>
            <a:endParaRPr lang="de-DE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2097C4-DF06-4B43-9B7B-EE60888FC559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10267154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Germany's economy and the crises</a:t>
            </a:r>
            <a:endParaRPr lang="de-DE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F14F5E-EA4B-41B2-A252-0E631CDC3036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36470004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 smtClean="0"/>
              <a:t>Bild durch Klicken auf Symbol hinzufügen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Germany's economy and the crises</a:t>
            </a:r>
            <a:endParaRPr lang="de-DE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EB9978-67B7-40F6-82F5-24E1FDD2634C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1109687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Grafik 1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6319" t="4716" r="4514" b="41029"/>
          <a:stretch>
            <a:fillRect/>
          </a:stretch>
        </p:blipFill>
        <p:spPr bwMode="auto">
          <a:xfrm>
            <a:off x="6699250" y="776288"/>
            <a:ext cx="1033463" cy="303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0"/>
            <a:ext cx="6047903" cy="141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 smtClean="0"/>
              <a:t>Titelmasterformat</a:t>
            </a:r>
            <a:br>
              <a:rPr lang="de-DE" dirty="0" smtClean="0"/>
            </a:br>
            <a:r>
              <a:rPr lang="de-DE" dirty="0" smtClean="0"/>
              <a:t>2-zeilig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1773238"/>
            <a:ext cx="8424862" cy="4606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</p:txBody>
      </p:sp>
      <p:sp>
        <p:nvSpPr>
          <p:cNvPr id="1029" name="Rectangle 4"/>
          <p:cNvSpPr>
            <a:spLocks noChangeArrowheads="1"/>
          </p:cNvSpPr>
          <p:nvPr/>
        </p:nvSpPr>
        <p:spPr bwMode="auto">
          <a:xfrm>
            <a:off x="7835900" y="0"/>
            <a:ext cx="1308100" cy="61912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53882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wrap="none" lIns="90488" tIns="44450" rIns="90488" bIns="44450" anchor="ctr"/>
          <a:lstStyle/>
          <a:p>
            <a:endParaRPr lang="de-DE"/>
          </a:p>
        </p:txBody>
      </p:sp>
      <p:sp>
        <p:nvSpPr>
          <p:cNvPr id="1030" name="Line 5"/>
          <p:cNvSpPr>
            <a:spLocks noChangeShapeType="1"/>
          </p:cNvSpPr>
          <p:nvPr/>
        </p:nvSpPr>
        <p:spPr bwMode="auto">
          <a:xfrm>
            <a:off x="7837488" y="0"/>
            <a:ext cx="0" cy="1100138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31" name="Line 6"/>
          <p:cNvSpPr>
            <a:spLocks noChangeShapeType="1"/>
          </p:cNvSpPr>
          <p:nvPr/>
        </p:nvSpPr>
        <p:spPr bwMode="auto">
          <a:xfrm rot="16200000" flipH="1">
            <a:off x="7901781" y="-624681"/>
            <a:ext cx="7938" cy="247650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163273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842250" y="6453188"/>
            <a:ext cx="1301750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163274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68313" y="6453188"/>
            <a:ext cx="7272337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r>
              <a:rPr lang="en-GB" smtClean="0"/>
              <a:t>Germany's economy and the crises</a:t>
            </a:r>
            <a:endParaRPr lang="de-DE"/>
          </a:p>
        </p:txBody>
      </p:sp>
      <p:sp>
        <p:nvSpPr>
          <p:cNvPr id="1163275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0" y="6453188"/>
            <a:ext cx="468313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190E4155-4EFF-4C31-BF61-9E568B4D96A6}" type="slidenum">
              <a:rPr lang="de-DE"/>
              <a:pPr>
                <a:defRPr/>
              </a:pPr>
              <a:t>‹#›</a:t>
            </a:fld>
            <a:endParaRPr lang="de-DE"/>
          </a:p>
        </p:txBody>
      </p:sp>
      <p:sp>
        <p:nvSpPr>
          <p:cNvPr id="1035" name="Line 12"/>
          <p:cNvSpPr>
            <a:spLocks noChangeShapeType="1"/>
          </p:cNvSpPr>
          <p:nvPr/>
        </p:nvSpPr>
        <p:spPr bwMode="auto">
          <a:xfrm>
            <a:off x="468313" y="6524625"/>
            <a:ext cx="0" cy="333375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36" name="Line 13"/>
          <p:cNvSpPr>
            <a:spLocks noChangeShapeType="1"/>
          </p:cNvSpPr>
          <p:nvPr/>
        </p:nvSpPr>
        <p:spPr bwMode="auto">
          <a:xfrm>
            <a:off x="7837488" y="6524625"/>
            <a:ext cx="0" cy="333375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pic>
        <p:nvPicPr>
          <p:cNvPr id="1037" name="Picture 14" descr="HBS-Logo-farbig-mitClaim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25388"/>
          <a:stretch>
            <a:fillRect/>
          </a:stretch>
        </p:blipFill>
        <p:spPr bwMode="auto">
          <a:xfrm>
            <a:off x="7947025" y="742950"/>
            <a:ext cx="1079500" cy="382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9pPr>
    </p:titleStyle>
    <p:bodyStyle>
      <a:lvl1pPr marL="354013" indent="-354013" algn="l" rtl="0" fontAlgn="base">
        <a:spcBef>
          <a:spcPct val="40000"/>
        </a:spcBef>
        <a:spcAft>
          <a:spcPct val="0"/>
        </a:spcAft>
        <a:buClr>
          <a:schemeClr val="accent1"/>
        </a:buClr>
        <a:buFont typeface="Wingdings" pitchFamily="2" charset="2"/>
        <a:buChar char="n"/>
        <a:defRPr sz="2600">
          <a:solidFill>
            <a:schemeClr val="tx1"/>
          </a:solidFill>
          <a:latin typeface="+mn-lt"/>
          <a:ea typeface="+mn-ea"/>
          <a:cs typeface="+mn-cs"/>
        </a:defRPr>
      </a:lvl1pPr>
      <a:lvl2pPr marL="896938" indent="-355600" algn="l" rtl="0" fontAlgn="base">
        <a:spcBef>
          <a:spcPct val="4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439863" indent="-363538" algn="l" rtl="0" fontAlgn="base">
        <a:spcBef>
          <a:spcPct val="40000"/>
        </a:spcBef>
        <a:spcAft>
          <a:spcPct val="0"/>
        </a:spcAft>
        <a:buClr>
          <a:schemeClr val="bg2"/>
        </a:buClr>
        <a:buSzPct val="60000"/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3pPr>
      <a:lvl4pPr marL="1884363" indent="-265113" algn="l" rtl="0" fontAlgn="base">
        <a:spcBef>
          <a:spcPct val="3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338388" indent="-274638" algn="l" rtl="0" fontAlgn="base">
        <a:spcBef>
          <a:spcPct val="300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795588" indent="-274638" algn="l" rtl="0" eaLnBrk="1" fontAlgn="base" hangingPunct="1">
        <a:spcBef>
          <a:spcPct val="300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3252788" indent="-274638" algn="l" rtl="0" eaLnBrk="1" fontAlgn="base" hangingPunct="1">
        <a:spcBef>
          <a:spcPct val="300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709988" indent="-274638" algn="l" rtl="0" eaLnBrk="1" fontAlgn="base" hangingPunct="1">
        <a:spcBef>
          <a:spcPct val="300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4167188" indent="-274638" algn="l" rtl="0" eaLnBrk="1" fontAlgn="base" hangingPunct="1">
        <a:spcBef>
          <a:spcPct val="300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68313" y="1700138"/>
            <a:ext cx="8207375" cy="2332037"/>
          </a:xfrm>
        </p:spPr>
        <p:txBody>
          <a:bodyPr/>
          <a:lstStyle/>
          <a:p>
            <a:r>
              <a:rPr lang="en-GB" dirty="0" smtClean="0"/>
              <a:t>Germany’s Economy and the Financial </a:t>
            </a:r>
            <a:r>
              <a:rPr lang="en-GB" dirty="0"/>
              <a:t>C</a:t>
            </a:r>
            <a:r>
              <a:rPr lang="en-GB" dirty="0" smtClean="0"/>
              <a:t>rises</a:t>
            </a:r>
            <a:endParaRPr lang="de-DE" sz="4000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68313" y="4221088"/>
            <a:ext cx="8207375" cy="1849437"/>
          </a:xfrm>
        </p:spPr>
        <p:txBody>
          <a:bodyPr/>
          <a:lstStyle/>
          <a:p>
            <a:r>
              <a:rPr lang="en-GB" sz="2400" dirty="0" smtClean="0">
                <a:solidFill>
                  <a:schemeClr val="bg1">
                    <a:lumMod val="65000"/>
                  </a:schemeClr>
                </a:solidFill>
              </a:rPr>
              <a:t>Fabian Lindner</a:t>
            </a:r>
          </a:p>
          <a:p>
            <a:r>
              <a:rPr lang="en-GB" sz="2400" dirty="0" smtClean="0">
                <a:solidFill>
                  <a:schemeClr val="bg1">
                    <a:lumMod val="65000"/>
                  </a:schemeClr>
                </a:solidFill>
              </a:rPr>
              <a:t>New Approaches to Economic Challenges: Lessons from the Crisis, 4 Nov 2013</a:t>
            </a:r>
            <a:endParaRPr lang="en-GB" sz="24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US </a:t>
            </a:r>
            <a:r>
              <a:rPr lang="de-DE" dirty="0" err="1" smtClean="0"/>
              <a:t>crisis</a:t>
            </a:r>
            <a:r>
              <a:rPr lang="de-DE" dirty="0" smtClean="0"/>
              <a:t> </a:t>
            </a:r>
            <a:r>
              <a:rPr lang="de-DE" dirty="0" err="1" smtClean="0"/>
              <a:t>hits</a:t>
            </a:r>
            <a:r>
              <a:rPr lang="de-DE" dirty="0" smtClean="0"/>
              <a:t> </a:t>
            </a:r>
            <a:r>
              <a:rPr lang="de-DE" dirty="0" err="1" smtClean="0"/>
              <a:t>Germany‘s</a:t>
            </a:r>
            <a:r>
              <a:rPr lang="de-DE" dirty="0" smtClean="0"/>
              <a:t>  </a:t>
            </a:r>
            <a:r>
              <a:rPr lang="de-DE" dirty="0" err="1" smtClean="0"/>
              <a:t>banks</a:t>
            </a:r>
            <a:r>
              <a:rPr lang="de-DE" dirty="0" smtClean="0"/>
              <a:t> </a:t>
            </a:r>
            <a:r>
              <a:rPr lang="de-DE" dirty="0" err="1" smtClean="0"/>
              <a:t>hard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err="1" smtClean="0"/>
              <a:t>Since</a:t>
            </a:r>
            <a:r>
              <a:rPr lang="de-DE" dirty="0" smtClean="0"/>
              <a:t> 2007 </a:t>
            </a:r>
            <a:r>
              <a:rPr lang="de-DE" dirty="0" err="1" smtClean="0"/>
              <a:t>loss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30 %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net</a:t>
            </a:r>
            <a:r>
              <a:rPr lang="de-DE" dirty="0" smtClean="0"/>
              <a:t> </a:t>
            </a:r>
            <a:r>
              <a:rPr lang="de-DE" dirty="0" err="1" smtClean="0"/>
              <a:t>foreign</a:t>
            </a:r>
            <a:r>
              <a:rPr lang="de-DE" dirty="0" smtClean="0"/>
              <a:t> </a:t>
            </a:r>
            <a:r>
              <a:rPr lang="de-DE" dirty="0" err="1" smtClean="0"/>
              <a:t>assets</a:t>
            </a:r>
            <a:r>
              <a:rPr lang="de-DE" dirty="0" smtClean="0"/>
              <a:t>, </a:t>
            </a:r>
            <a:r>
              <a:rPr lang="de-DE" dirty="0" err="1" smtClean="0"/>
              <a:t>mostly</a:t>
            </a:r>
            <a:r>
              <a:rPr lang="de-DE" dirty="0" smtClean="0"/>
              <a:t> </a:t>
            </a:r>
            <a:r>
              <a:rPr lang="de-DE" dirty="0" err="1" smtClean="0"/>
              <a:t>losses</a:t>
            </a:r>
            <a:r>
              <a:rPr lang="de-DE" dirty="0" smtClean="0"/>
              <a:t> due </a:t>
            </a:r>
            <a:r>
              <a:rPr lang="de-DE" dirty="0" err="1" smtClean="0"/>
              <a:t>to</a:t>
            </a:r>
            <a:r>
              <a:rPr lang="de-DE" dirty="0" smtClean="0"/>
              <a:t> US </a:t>
            </a:r>
            <a:r>
              <a:rPr lang="de-DE" dirty="0" err="1" smtClean="0"/>
              <a:t>crisis</a:t>
            </a:r>
            <a:endParaRPr lang="de-DE" dirty="0" smtClean="0"/>
          </a:p>
          <a:p>
            <a:r>
              <a:rPr lang="de-DE" dirty="0" err="1" smtClean="0"/>
              <a:t>Huge</a:t>
            </a:r>
            <a:r>
              <a:rPr lang="de-DE" dirty="0" smtClean="0"/>
              <a:t> </a:t>
            </a:r>
            <a:r>
              <a:rPr lang="de-DE" dirty="0" err="1" smtClean="0"/>
              <a:t>banking</a:t>
            </a:r>
            <a:r>
              <a:rPr lang="de-DE" dirty="0" smtClean="0"/>
              <a:t> </a:t>
            </a:r>
            <a:r>
              <a:rPr lang="de-DE" dirty="0" err="1" smtClean="0"/>
              <a:t>rescues</a:t>
            </a:r>
            <a:r>
              <a:rPr lang="de-DE" dirty="0" smtClean="0"/>
              <a:t> </a:t>
            </a:r>
          </a:p>
          <a:p>
            <a:r>
              <a:rPr lang="de-DE" dirty="0" smtClean="0"/>
              <a:t>German </a:t>
            </a:r>
            <a:r>
              <a:rPr lang="de-DE" dirty="0" err="1" smtClean="0"/>
              <a:t>banks</a:t>
            </a:r>
            <a:r>
              <a:rPr lang="de-DE" dirty="0" smtClean="0"/>
              <a:t> </a:t>
            </a:r>
            <a:r>
              <a:rPr lang="de-DE" dirty="0" err="1" smtClean="0"/>
              <a:t>liquidate</a:t>
            </a:r>
            <a:r>
              <a:rPr lang="de-DE" dirty="0" smtClean="0"/>
              <a:t> </a:t>
            </a:r>
            <a:r>
              <a:rPr lang="de-DE" dirty="0" err="1" smtClean="0"/>
              <a:t>claims</a:t>
            </a:r>
            <a:r>
              <a:rPr lang="de-DE" dirty="0" smtClean="0"/>
              <a:t> vis-à-vis Eurozone countries –&gt; </a:t>
            </a:r>
            <a:r>
              <a:rPr lang="de-DE" dirty="0" err="1" smtClean="0"/>
              <a:t>sudden</a:t>
            </a:r>
            <a:r>
              <a:rPr lang="de-DE" dirty="0" smtClean="0"/>
              <a:t> </a:t>
            </a:r>
            <a:r>
              <a:rPr lang="de-DE" dirty="0" err="1" smtClean="0"/>
              <a:t>stop</a:t>
            </a:r>
            <a:r>
              <a:rPr lang="de-DE" dirty="0" smtClean="0"/>
              <a:t> –&gt; </a:t>
            </a:r>
            <a:r>
              <a:rPr lang="de-DE" dirty="0" err="1" smtClean="0"/>
              <a:t>euro</a:t>
            </a:r>
            <a:r>
              <a:rPr lang="de-DE" dirty="0" smtClean="0"/>
              <a:t> </a:t>
            </a:r>
            <a:r>
              <a:rPr lang="de-DE" dirty="0" err="1" smtClean="0"/>
              <a:t>crisis</a:t>
            </a:r>
            <a:endParaRPr lang="de-DE" dirty="0" smtClean="0"/>
          </a:p>
          <a:p>
            <a:r>
              <a:rPr lang="de-DE" dirty="0" smtClean="0"/>
              <a:t>Most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money</a:t>
            </a:r>
            <a:r>
              <a:rPr lang="de-DE" dirty="0" smtClean="0"/>
              <a:t> </a:t>
            </a:r>
            <a:r>
              <a:rPr lang="de-DE" dirty="0" err="1" smtClean="0"/>
              <a:t>lent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crisis</a:t>
            </a:r>
            <a:r>
              <a:rPr lang="de-DE" dirty="0" smtClean="0"/>
              <a:t> countries </a:t>
            </a:r>
            <a:r>
              <a:rPr lang="de-DE" dirty="0" err="1" smtClean="0"/>
              <a:t>goes</a:t>
            </a:r>
            <a:r>
              <a:rPr lang="de-DE" dirty="0" smtClean="0"/>
              <a:t> back </a:t>
            </a:r>
            <a:r>
              <a:rPr lang="de-DE" dirty="0" err="1" smtClean="0"/>
              <a:t>to</a:t>
            </a:r>
            <a:r>
              <a:rPr lang="de-DE" dirty="0" smtClean="0"/>
              <a:t> German (</a:t>
            </a:r>
            <a:r>
              <a:rPr lang="de-DE" dirty="0" err="1" smtClean="0"/>
              <a:t>and</a:t>
            </a:r>
            <a:r>
              <a:rPr lang="de-DE" dirty="0" smtClean="0"/>
              <a:t> French) </a:t>
            </a:r>
            <a:r>
              <a:rPr lang="de-DE" dirty="0" err="1" smtClean="0"/>
              <a:t>banks</a:t>
            </a:r>
            <a:r>
              <a:rPr lang="de-DE" dirty="0" smtClean="0"/>
              <a:t> (Target </a:t>
            </a:r>
            <a:r>
              <a:rPr lang="de-DE" dirty="0" err="1" smtClean="0"/>
              <a:t>balances</a:t>
            </a:r>
            <a:r>
              <a:rPr lang="de-DE" dirty="0" smtClean="0"/>
              <a:t>, Troika </a:t>
            </a:r>
            <a:r>
              <a:rPr lang="de-DE" dirty="0" err="1" smtClean="0"/>
              <a:t>loans</a:t>
            </a:r>
            <a:r>
              <a:rPr lang="de-DE" dirty="0" smtClean="0"/>
              <a:t>)</a:t>
            </a:r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Germany's economy and the crises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3178751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But: </a:t>
            </a:r>
            <a:r>
              <a:rPr lang="de-DE" dirty="0" err="1" smtClean="0"/>
              <a:t>employment</a:t>
            </a:r>
            <a:r>
              <a:rPr lang="de-DE" dirty="0" smtClean="0"/>
              <a:t> </a:t>
            </a:r>
            <a:r>
              <a:rPr lang="de-DE" dirty="0" err="1" smtClean="0"/>
              <a:t>miracle</a:t>
            </a:r>
            <a:r>
              <a:rPr lang="de-DE" dirty="0" smtClean="0"/>
              <a:t> in </a:t>
            </a:r>
            <a:r>
              <a:rPr lang="de-DE" dirty="0" err="1" smtClean="0"/>
              <a:t>the</a:t>
            </a:r>
            <a:r>
              <a:rPr lang="de-DE" dirty="0" smtClean="0"/>
              <a:t> 2008/09 </a:t>
            </a:r>
            <a:r>
              <a:rPr lang="de-DE" dirty="0" err="1" smtClean="0"/>
              <a:t>crisis</a:t>
            </a:r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Germany's economy and the crises</a:t>
            </a:r>
            <a:endParaRPr lang="de-DE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04056" y="1945838"/>
            <a:ext cx="8388424" cy="33553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feld 6"/>
          <p:cNvSpPr txBox="1"/>
          <p:nvPr/>
        </p:nvSpPr>
        <p:spPr>
          <a:xfrm>
            <a:off x="5868144" y="5916747"/>
            <a:ext cx="14542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Source: IMK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4274872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The </a:t>
            </a:r>
            <a:r>
              <a:rPr lang="de-DE" dirty="0" err="1" smtClean="0"/>
              <a:t>miracle‘s</a:t>
            </a:r>
            <a:r>
              <a:rPr lang="de-DE" dirty="0" smtClean="0"/>
              <a:t> </a:t>
            </a:r>
            <a:r>
              <a:rPr lang="de-DE" dirty="0" err="1" smtClean="0"/>
              <a:t>reasons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110627" y="1773238"/>
            <a:ext cx="4782548" cy="4606925"/>
          </a:xfrm>
        </p:spPr>
        <p:txBody>
          <a:bodyPr/>
          <a:lstStyle/>
          <a:p>
            <a:r>
              <a:rPr lang="de-DE" sz="2200" dirty="0" smtClean="0"/>
              <a:t>Working time </a:t>
            </a:r>
            <a:r>
              <a:rPr lang="de-DE" sz="2200" dirty="0" err="1" smtClean="0"/>
              <a:t>reduction</a:t>
            </a:r>
            <a:r>
              <a:rPr lang="de-DE" sz="2200" dirty="0" smtClean="0"/>
              <a:t> </a:t>
            </a:r>
            <a:r>
              <a:rPr lang="de-DE" sz="2200" dirty="0" err="1" smtClean="0"/>
              <a:t>through</a:t>
            </a:r>
            <a:r>
              <a:rPr lang="de-DE" sz="2200" dirty="0" smtClean="0"/>
              <a:t>:</a:t>
            </a:r>
          </a:p>
          <a:p>
            <a:pPr lvl="1"/>
            <a:r>
              <a:rPr lang="de-DE" sz="2200" dirty="0" err="1" smtClean="0"/>
              <a:t>Gov</a:t>
            </a:r>
            <a:r>
              <a:rPr lang="de-DE" sz="2200" dirty="0" smtClean="0"/>
              <a:t>. </a:t>
            </a:r>
            <a:r>
              <a:rPr lang="de-DE" sz="2200" dirty="0" err="1"/>
              <a:t>s</a:t>
            </a:r>
            <a:r>
              <a:rPr lang="de-DE" sz="2200" dirty="0" err="1" smtClean="0"/>
              <a:t>ubsidised</a:t>
            </a:r>
            <a:r>
              <a:rPr lang="de-DE" sz="2200" dirty="0" smtClean="0"/>
              <a:t> </a:t>
            </a:r>
            <a:r>
              <a:rPr lang="de-DE" sz="2200" dirty="0" err="1" smtClean="0"/>
              <a:t>short</a:t>
            </a:r>
            <a:r>
              <a:rPr lang="de-DE" sz="2200" dirty="0" smtClean="0"/>
              <a:t> time </a:t>
            </a:r>
            <a:r>
              <a:rPr lang="de-DE" sz="2200" dirty="0" err="1" smtClean="0"/>
              <a:t>work</a:t>
            </a:r>
            <a:endParaRPr lang="de-DE" sz="2200" dirty="0" smtClean="0"/>
          </a:p>
          <a:p>
            <a:r>
              <a:rPr lang="de-DE" sz="2200" dirty="0" err="1" smtClean="0"/>
              <a:t>Corporatist</a:t>
            </a:r>
            <a:r>
              <a:rPr lang="de-DE" sz="2200" dirty="0" smtClean="0"/>
              <a:t> </a:t>
            </a:r>
            <a:r>
              <a:rPr lang="de-DE" sz="2200" dirty="0" err="1" smtClean="0"/>
              <a:t>agreements</a:t>
            </a:r>
            <a:endParaRPr lang="de-DE" sz="2200" dirty="0" smtClean="0"/>
          </a:p>
          <a:p>
            <a:pPr lvl="1"/>
            <a:r>
              <a:rPr lang="de-DE" sz="2200" dirty="0" err="1" smtClean="0"/>
              <a:t>Reduction</a:t>
            </a:r>
            <a:r>
              <a:rPr lang="de-DE" sz="2200" dirty="0" smtClean="0"/>
              <a:t> </a:t>
            </a:r>
            <a:r>
              <a:rPr lang="de-DE" sz="2200" dirty="0" err="1" smtClean="0"/>
              <a:t>of</a:t>
            </a:r>
            <a:r>
              <a:rPr lang="de-DE" sz="2200" dirty="0" smtClean="0"/>
              <a:t> </a:t>
            </a:r>
            <a:r>
              <a:rPr lang="de-DE" sz="2200" dirty="0" err="1" smtClean="0"/>
              <a:t>negotiated</a:t>
            </a:r>
            <a:r>
              <a:rPr lang="de-DE" sz="2200" dirty="0" smtClean="0"/>
              <a:t> </a:t>
            </a:r>
            <a:r>
              <a:rPr lang="de-DE" sz="2200" dirty="0" err="1" smtClean="0"/>
              <a:t>weekly</a:t>
            </a:r>
            <a:r>
              <a:rPr lang="de-DE" sz="2200" dirty="0" smtClean="0"/>
              <a:t> </a:t>
            </a:r>
            <a:r>
              <a:rPr lang="de-DE" sz="2200" dirty="0" err="1" smtClean="0"/>
              <a:t>working</a:t>
            </a:r>
            <a:r>
              <a:rPr lang="de-DE" sz="2200" dirty="0" smtClean="0"/>
              <a:t> time</a:t>
            </a:r>
          </a:p>
          <a:p>
            <a:pPr lvl="1"/>
            <a:r>
              <a:rPr lang="de-DE" sz="2200" dirty="0" smtClean="0"/>
              <a:t>Working time </a:t>
            </a:r>
            <a:r>
              <a:rPr lang="de-DE" sz="2200" dirty="0" err="1" smtClean="0"/>
              <a:t>accounts</a:t>
            </a:r>
            <a:endParaRPr lang="de-DE" sz="2200" dirty="0" smtClean="0"/>
          </a:p>
          <a:p>
            <a:r>
              <a:rPr lang="de-DE" sz="2200" dirty="0" smtClean="0"/>
              <a:t>All </a:t>
            </a:r>
            <a:r>
              <a:rPr lang="de-DE" sz="2200" dirty="0" err="1" smtClean="0"/>
              <a:t>of</a:t>
            </a:r>
            <a:r>
              <a:rPr lang="de-DE" sz="2200" dirty="0" smtClean="0"/>
              <a:t> </a:t>
            </a:r>
            <a:r>
              <a:rPr lang="de-DE" sz="2200" dirty="0" err="1" smtClean="0"/>
              <a:t>them</a:t>
            </a:r>
            <a:r>
              <a:rPr lang="de-DE" sz="2200" dirty="0" smtClean="0"/>
              <a:t> NOT due </a:t>
            </a:r>
            <a:r>
              <a:rPr lang="de-DE" sz="2200" dirty="0" err="1" smtClean="0"/>
              <a:t>to</a:t>
            </a:r>
            <a:r>
              <a:rPr lang="de-DE" sz="2200" dirty="0" smtClean="0"/>
              <a:t> </a:t>
            </a:r>
            <a:r>
              <a:rPr lang="de-DE" sz="2200" dirty="0" err="1" smtClean="0"/>
              <a:t>labour</a:t>
            </a:r>
            <a:r>
              <a:rPr lang="de-DE" sz="2200" dirty="0" smtClean="0"/>
              <a:t> </a:t>
            </a:r>
            <a:r>
              <a:rPr lang="de-DE" sz="2200" dirty="0" err="1" smtClean="0"/>
              <a:t>market</a:t>
            </a:r>
            <a:r>
              <a:rPr lang="de-DE" sz="2200" dirty="0" smtClean="0"/>
              <a:t> </a:t>
            </a:r>
            <a:r>
              <a:rPr lang="de-DE" sz="2200" dirty="0" err="1" smtClean="0"/>
              <a:t>reforms</a:t>
            </a:r>
            <a:r>
              <a:rPr lang="de-DE" sz="2200" dirty="0" smtClean="0"/>
              <a:t>!</a:t>
            </a:r>
          </a:p>
          <a:p>
            <a:r>
              <a:rPr lang="de-DE" sz="2200" dirty="0" err="1" smtClean="0"/>
              <a:t>Stabilized</a:t>
            </a:r>
            <a:r>
              <a:rPr lang="de-DE" sz="2200" dirty="0" smtClean="0"/>
              <a:t> </a:t>
            </a:r>
            <a:r>
              <a:rPr lang="de-DE" sz="2200" dirty="0" err="1" smtClean="0"/>
              <a:t>consumption</a:t>
            </a:r>
            <a:r>
              <a:rPr lang="de-DE" sz="2200" dirty="0" smtClean="0"/>
              <a:t>, </a:t>
            </a:r>
            <a:r>
              <a:rPr lang="de-DE" sz="2200" dirty="0" err="1" smtClean="0"/>
              <a:t>taxes</a:t>
            </a:r>
            <a:r>
              <a:rPr lang="de-DE" sz="2200" dirty="0" smtClean="0"/>
              <a:t>, </a:t>
            </a:r>
            <a:r>
              <a:rPr lang="de-DE" sz="2200" dirty="0" err="1" smtClean="0"/>
              <a:t>domestic</a:t>
            </a:r>
            <a:r>
              <a:rPr lang="de-DE" sz="2200" dirty="0" smtClean="0"/>
              <a:t> </a:t>
            </a:r>
            <a:r>
              <a:rPr lang="de-DE" sz="2200" dirty="0" err="1" smtClean="0"/>
              <a:t>demand</a:t>
            </a:r>
            <a:endParaRPr lang="de-DE" sz="2200" dirty="0" smtClean="0"/>
          </a:p>
          <a:p>
            <a:endParaRPr lang="en-GB" sz="2200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Germany's economy and the crises</a:t>
            </a:r>
            <a:endParaRPr lang="de-DE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1520" y="2132856"/>
            <a:ext cx="3859107" cy="32952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feld 7"/>
          <p:cNvSpPr txBox="1"/>
          <p:nvPr/>
        </p:nvSpPr>
        <p:spPr>
          <a:xfrm>
            <a:off x="1043608" y="5924013"/>
            <a:ext cx="14542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Source: IMK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89468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Strongly</a:t>
            </a:r>
            <a:r>
              <a:rPr lang="de-DE" dirty="0" smtClean="0"/>
              <a:t> </a:t>
            </a:r>
            <a:r>
              <a:rPr lang="de-DE" dirty="0" err="1" smtClean="0"/>
              <a:t>expansionary</a:t>
            </a:r>
            <a:r>
              <a:rPr lang="de-DE" dirty="0" smtClean="0"/>
              <a:t> </a:t>
            </a:r>
            <a:r>
              <a:rPr lang="de-DE" dirty="0" err="1" smtClean="0"/>
              <a:t>fiscal</a:t>
            </a:r>
            <a:r>
              <a:rPr lang="de-DE" dirty="0" smtClean="0"/>
              <a:t> </a:t>
            </a:r>
            <a:r>
              <a:rPr lang="de-DE" dirty="0" err="1" smtClean="0"/>
              <a:t>policy</a:t>
            </a:r>
            <a:r>
              <a:rPr lang="de-DE" dirty="0" smtClean="0"/>
              <a:t> in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crisis</a:t>
            </a:r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Germany's economy and the crises</a:t>
            </a:r>
            <a:endParaRPr lang="de-DE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67744" y="2420888"/>
            <a:ext cx="4248472" cy="39085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feld 6"/>
          <p:cNvSpPr txBox="1"/>
          <p:nvPr/>
        </p:nvSpPr>
        <p:spPr>
          <a:xfrm>
            <a:off x="2177271" y="1919139"/>
            <a:ext cx="44294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Discretionary</a:t>
            </a:r>
            <a:r>
              <a:rPr lang="de-DE" dirty="0" smtClean="0"/>
              <a:t> </a:t>
            </a:r>
            <a:r>
              <a:rPr lang="de-DE" dirty="0" err="1" smtClean="0"/>
              <a:t>fiscal</a:t>
            </a:r>
            <a:r>
              <a:rPr lang="de-DE" dirty="0" smtClean="0"/>
              <a:t> </a:t>
            </a:r>
            <a:r>
              <a:rPr lang="de-DE" dirty="0" err="1" smtClean="0"/>
              <a:t>impulses</a:t>
            </a:r>
            <a:r>
              <a:rPr lang="de-DE" dirty="0" smtClean="0"/>
              <a:t> in % </a:t>
            </a:r>
            <a:r>
              <a:rPr lang="de-DE" dirty="0" err="1" smtClean="0"/>
              <a:t>of</a:t>
            </a:r>
            <a:r>
              <a:rPr lang="de-DE" dirty="0" smtClean="0"/>
              <a:t> GDP</a:t>
            </a:r>
            <a:endParaRPr lang="en-GB" dirty="0"/>
          </a:p>
        </p:txBody>
      </p:sp>
      <p:sp>
        <p:nvSpPr>
          <p:cNvPr id="9" name="Textfeld 8"/>
          <p:cNvSpPr txBox="1"/>
          <p:nvPr/>
        </p:nvSpPr>
        <p:spPr>
          <a:xfrm>
            <a:off x="6948264" y="5792034"/>
            <a:ext cx="14542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Source: IMK</a:t>
            </a:r>
            <a:endParaRPr lang="en-GB" dirty="0"/>
          </a:p>
        </p:txBody>
      </p:sp>
      <p:sp>
        <p:nvSpPr>
          <p:cNvPr id="8" name="Rechteck 7"/>
          <p:cNvSpPr/>
          <p:nvPr/>
        </p:nvSpPr>
        <p:spPr>
          <a:xfrm>
            <a:off x="2915816" y="5976700"/>
            <a:ext cx="1224136" cy="35278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100" dirty="0" err="1" smtClean="0">
                <a:solidFill>
                  <a:schemeClr val="tx1"/>
                </a:solidFill>
              </a:rPr>
              <a:t>From</a:t>
            </a:r>
            <a:r>
              <a:rPr lang="de-DE" sz="1100" dirty="0" smtClean="0">
                <a:solidFill>
                  <a:schemeClr val="tx1"/>
                </a:solidFill>
              </a:rPr>
              <a:t> </a:t>
            </a:r>
            <a:r>
              <a:rPr lang="de-DE" sz="1100" dirty="0" err="1" smtClean="0">
                <a:solidFill>
                  <a:schemeClr val="tx1"/>
                </a:solidFill>
              </a:rPr>
              <a:t>revenues</a:t>
            </a:r>
            <a:endParaRPr lang="en-GB" sz="1100" dirty="0">
              <a:solidFill>
                <a:schemeClr val="tx1"/>
              </a:solidFill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4317876" y="5975690"/>
            <a:ext cx="1118220" cy="38020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000" dirty="0" err="1" smtClean="0">
                <a:solidFill>
                  <a:schemeClr val="tx1"/>
                </a:solidFill>
              </a:rPr>
              <a:t>From</a:t>
            </a:r>
            <a:r>
              <a:rPr lang="de-DE" sz="1000" dirty="0" smtClean="0">
                <a:solidFill>
                  <a:schemeClr val="tx1"/>
                </a:solidFill>
              </a:rPr>
              <a:t> </a:t>
            </a:r>
            <a:r>
              <a:rPr lang="de-DE" sz="1000" dirty="0" err="1" smtClean="0">
                <a:solidFill>
                  <a:schemeClr val="tx1"/>
                </a:solidFill>
              </a:rPr>
              <a:t>expenditures</a:t>
            </a:r>
            <a:r>
              <a:rPr lang="de-DE" sz="1000" dirty="0" smtClean="0">
                <a:solidFill>
                  <a:schemeClr val="tx1"/>
                </a:solidFill>
              </a:rPr>
              <a:t> </a:t>
            </a:r>
            <a:endParaRPr lang="en-GB" sz="1000" dirty="0">
              <a:solidFill>
                <a:schemeClr val="tx1"/>
              </a:solidFill>
            </a:endParaRPr>
          </a:p>
        </p:txBody>
      </p:sp>
      <p:sp>
        <p:nvSpPr>
          <p:cNvPr id="12" name="Rechteck 11"/>
          <p:cNvSpPr/>
          <p:nvPr/>
        </p:nvSpPr>
        <p:spPr>
          <a:xfrm>
            <a:off x="5624562" y="6021288"/>
            <a:ext cx="936104" cy="21602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000" dirty="0" smtClean="0">
                <a:solidFill>
                  <a:schemeClr val="tx1"/>
                </a:solidFill>
              </a:rPr>
              <a:t>Overall</a:t>
            </a:r>
            <a:endParaRPr lang="en-GB" sz="1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35002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Economic</a:t>
            </a:r>
            <a:r>
              <a:rPr lang="de-DE" dirty="0" smtClean="0"/>
              <a:t> </a:t>
            </a:r>
            <a:r>
              <a:rPr lang="de-DE" dirty="0" err="1" smtClean="0"/>
              <a:t>effects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eurocrisis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Germany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sz="2400" dirty="0" smtClean="0"/>
              <a:t>Fall in euro-exchange rate due </a:t>
            </a:r>
            <a:r>
              <a:rPr lang="de-DE" sz="2400" dirty="0" err="1" smtClean="0"/>
              <a:t>to</a:t>
            </a:r>
            <a:r>
              <a:rPr lang="de-DE" sz="2400" dirty="0" smtClean="0"/>
              <a:t> </a:t>
            </a:r>
            <a:r>
              <a:rPr lang="de-DE" sz="2400" dirty="0" err="1" smtClean="0"/>
              <a:t>crisis</a:t>
            </a:r>
            <a:r>
              <a:rPr lang="de-DE" sz="2400" dirty="0" smtClean="0"/>
              <a:t>: </a:t>
            </a:r>
          </a:p>
          <a:p>
            <a:pPr lvl="1"/>
            <a:r>
              <a:rPr lang="de-DE" sz="2400" dirty="0" err="1" smtClean="0"/>
              <a:t>higher</a:t>
            </a:r>
            <a:r>
              <a:rPr lang="de-DE" sz="2400" dirty="0" smtClean="0"/>
              <a:t> </a:t>
            </a:r>
            <a:r>
              <a:rPr lang="de-DE" sz="2400" dirty="0" err="1" smtClean="0"/>
              <a:t>price-competitiveness</a:t>
            </a:r>
            <a:r>
              <a:rPr lang="de-DE" sz="2400" dirty="0" smtClean="0"/>
              <a:t> </a:t>
            </a:r>
            <a:r>
              <a:rPr lang="de-DE" sz="2400" dirty="0" err="1" smtClean="0"/>
              <a:t>for</a:t>
            </a:r>
            <a:r>
              <a:rPr lang="de-DE" sz="2400" dirty="0" smtClean="0"/>
              <a:t> German </a:t>
            </a:r>
            <a:r>
              <a:rPr lang="de-DE" sz="2400" dirty="0" err="1" smtClean="0"/>
              <a:t>producers</a:t>
            </a:r>
            <a:r>
              <a:rPr lang="de-DE" sz="2400" dirty="0" smtClean="0"/>
              <a:t> vis-à-vis countries outside </a:t>
            </a:r>
            <a:r>
              <a:rPr lang="de-DE" sz="2400" dirty="0" err="1" smtClean="0"/>
              <a:t>the</a:t>
            </a:r>
            <a:r>
              <a:rPr lang="de-DE" sz="2400" dirty="0" smtClean="0"/>
              <a:t> </a:t>
            </a:r>
            <a:r>
              <a:rPr lang="de-DE" sz="2400" dirty="0" err="1" smtClean="0"/>
              <a:t>eurozone</a:t>
            </a:r>
            <a:endParaRPr lang="de-DE" sz="2400" dirty="0" smtClean="0"/>
          </a:p>
          <a:p>
            <a:r>
              <a:rPr lang="de-DE" sz="2400" dirty="0" err="1" smtClean="0"/>
              <a:t>Lower</a:t>
            </a:r>
            <a:r>
              <a:rPr lang="de-DE" sz="2400" dirty="0" smtClean="0"/>
              <a:t> </a:t>
            </a:r>
            <a:r>
              <a:rPr lang="de-DE" sz="2400" dirty="0" err="1" smtClean="0"/>
              <a:t>long</a:t>
            </a:r>
            <a:r>
              <a:rPr lang="de-DE" sz="2400" dirty="0" smtClean="0"/>
              <a:t>-term </a:t>
            </a:r>
            <a:r>
              <a:rPr lang="de-DE" sz="2400" dirty="0" err="1" smtClean="0"/>
              <a:t>interest</a:t>
            </a:r>
            <a:r>
              <a:rPr lang="de-DE" sz="2400" dirty="0" smtClean="0"/>
              <a:t> </a:t>
            </a:r>
            <a:r>
              <a:rPr lang="de-DE" sz="2400" dirty="0" err="1" smtClean="0"/>
              <a:t>rates</a:t>
            </a:r>
            <a:r>
              <a:rPr lang="de-DE" sz="2400" dirty="0" smtClean="0"/>
              <a:t> due </a:t>
            </a:r>
            <a:r>
              <a:rPr lang="de-DE" sz="2400" dirty="0" err="1" smtClean="0"/>
              <a:t>to</a:t>
            </a:r>
            <a:r>
              <a:rPr lang="de-DE" sz="2400" dirty="0" smtClean="0"/>
              <a:t> </a:t>
            </a:r>
            <a:r>
              <a:rPr lang="de-DE" sz="2400" dirty="0" err="1" smtClean="0"/>
              <a:t>capital</a:t>
            </a:r>
            <a:r>
              <a:rPr lang="de-DE" sz="2400" dirty="0" smtClean="0"/>
              <a:t> </a:t>
            </a:r>
            <a:r>
              <a:rPr lang="de-DE" sz="2400" dirty="0" err="1" smtClean="0"/>
              <a:t>flight</a:t>
            </a:r>
            <a:r>
              <a:rPr lang="de-DE" sz="2400" dirty="0" smtClean="0"/>
              <a:t> </a:t>
            </a:r>
            <a:r>
              <a:rPr lang="de-DE" sz="2400" dirty="0" err="1" smtClean="0"/>
              <a:t>into</a:t>
            </a:r>
            <a:r>
              <a:rPr lang="de-DE" sz="2400" dirty="0" smtClean="0"/>
              <a:t> Germany: </a:t>
            </a:r>
            <a:r>
              <a:rPr lang="de-DE" sz="2400" dirty="0" err="1" smtClean="0"/>
              <a:t>Better</a:t>
            </a:r>
            <a:r>
              <a:rPr lang="de-DE" sz="2400" dirty="0" smtClean="0"/>
              <a:t> </a:t>
            </a:r>
            <a:r>
              <a:rPr lang="de-DE" sz="2400" dirty="0" err="1" smtClean="0"/>
              <a:t>financing</a:t>
            </a:r>
            <a:r>
              <a:rPr lang="de-DE" sz="2400" dirty="0" smtClean="0"/>
              <a:t> </a:t>
            </a:r>
            <a:r>
              <a:rPr lang="de-DE" sz="2400" dirty="0" err="1" smtClean="0"/>
              <a:t>conditions</a:t>
            </a:r>
            <a:r>
              <a:rPr lang="de-DE" sz="2400" dirty="0" smtClean="0"/>
              <a:t> </a:t>
            </a:r>
            <a:r>
              <a:rPr lang="de-DE" sz="2400" dirty="0" err="1" smtClean="0"/>
              <a:t>for</a:t>
            </a:r>
            <a:r>
              <a:rPr lang="de-DE" sz="2400" dirty="0" smtClean="0"/>
              <a:t> </a:t>
            </a:r>
            <a:r>
              <a:rPr lang="de-DE" sz="2400" dirty="0" err="1" smtClean="0"/>
              <a:t>firms</a:t>
            </a:r>
            <a:r>
              <a:rPr lang="de-DE" sz="2400" dirty="0" smtClean="0"/>
              <a:t> </a:t>
            </a:r>
            <a:r>
              <a:rPr lang="de-DE" sz="2400" dirty="0" err="1" smtClean="0"/>
              <a:t>and</a:t>
            </a:r>
            <a:r>
              <a:rPr lang="de-DE" sz="2400" dirty="0" smtClean="0"/>
              <a:t> </a:t>
            </a:r>
            <a:r>
              <a:rPr lang="de-DE" sz="2400" dirty="0" err="1" smtClean="0"/>
              <a:t>households</a:t>
            </a:r>
            <a:endParaRPr lang="de-DE" sz="2400" dirty="0" smtClean="0"/>
          </a:p>
          <a:p>
            <a:r>
              <a:rPr lang="de-DE" sz="2400" dirty="0" err="1" smtClean="0"/>
              <a:t>Past</a:t>
            </a:r>
            <a:r>
              <a:rPr lang="de-DE" sz="2400" dirty="0" smtClean="0"/>
              <a:t> </a:t>
            </a:r>
            <a:r>
              <a:rPr lang="de-DE" sz="2400" dirty="0" err="1" smtClean="0"/>
              <a:t>export</a:t>
            </a:r>
            <a:r>
              <a:rPr lang="de-DE" sz="2400" dirty="0" smtClean="0"/>
              <a:t> </a:t>
            </a:r>
            <a:r>
              <a:rPr lang="de-DE" sz="2400" dirty="0" err="1" smtClean="0"/>
              <a:t>surpluses</a:t>
            </a:r>
            <a:r>
              <a:rPr lang="de-DE" sz="2400" dirty="0" smtClean="0"/>
              <a:t> </a:t>
            </a:r>
            <a:r>
              <a:rPr lang="de-DE" sz="2400" dirty="0" err="1" smtClean="0"/>
              <a:t>led</a:t>
            </a:r>
            <a:r>
              <a:rPr lang="de-DE" sz="2400" dirty="0" smtClean="0"/>
              <a:t> </a:t>
            </a:r>
            <a:r>
              <a:rPr lang="de-DE" sz="2400" dirty="0" err="1" smtClean="0"/>
              <a:t>to</a:t>
            </a:r>
            <a:r>
              <a:rPr lang="de-DE" sz="2400" dirty="0" smtClean="0"/>
              <a:t> </a:t>
            </a:r>
            <a:r>
              <a:rPr lang="de-DE" sz="2400" dirty="0" err="1" smtClean="0"/>
              <a:t>ample</a:t>
            </a:r>
            <a:r>
              <a:rPr lang="de-DE" sz="2400" dirty="0" smtClean="0"/>
              <a:t> </a:t>
            </a:r>
            <a:r>
              <a:rPr lang="de-DE" sz="2400" dirty="0" err="1" smtClean="0"/>
              <a:t>corporate</a:t>
            </a:r>
            <a:r>
              <a:rPr lang="de-DE" sz="2400" dirty="0" smtClean="0"/>
              <a:t> </a:t>
            </a:r>
            <a:r>
              <a:rPr lang="de-DE" sz="2400" dirty="0" err="1" smtClean="0"/>
              <a:t>profits</a:t>
            </a:r>
            <a:r>
              <a:rPr lang="de-DE" sz="2400" dirty="0" smtClean="0"/>
              <a:t> </a:t>
            </a:r>
            <a:r>
              <a:rPr lang="de-DE" sz="2400" dirty="0" err="1" smtClean="0"/>
              <a:t>and</a:t>
            </a:r>
            <a:r>
              <a:rPr lang="de-DE" sz="2400" dirty="0" smtClean="0"/>
              <a:t> </a:t>
            </a:r>
            <a:r>
              <a:rPr lang="de-DE" sz="2400" dirty="0" err="1" smtClean="0"/>
              <a:t>thus</a:t>
            </a:r>
            <a:r>
              <a:rPr lang="de-DE" sz="2400" dirty="0" smtClean="0"/>
              <a:t> </a:t>
            </a:r>
            <a:r>
              <a:rPr lang="de-DE" sz="2400" dirty="0" err="1" smtClean="0"/>
              <a:t>to</a:t>
            </a:r>
            <a:r>
              <a:rPr lang="de-DE" sz="2400" dirty="0" smtClean="0"/>
              <a:t> high liquid </a:t>
            </a:r>
            <a:r>
              <a:rPr lang="de-DE" sz="2400" dirty="0" err="1" smtClean="0"/>
              <a:t>funds</a:t>
            </a:r>
            <a:r>
              <a:rPr lang="de-DE" sz="2400" dirty="0" smtClean="0"/>
              <a:t> </a:t>
            </a:r>
            <a:r>
              <a:rPr lang="de-DE" sz="2400" dirty="0" err="1" smtClean="0"/>
              <a:t>for</a:t>
            </a:r>
            <a:r>
              <a:rPr lang="de-DE" sz="2400" dirty="0" smtClean="0"/>
              <a:t> </a:t>
            </a:r>
            <a:r>
              <a:rPr lang="de-DE" sz="2400" dirty="0" err="1" smtClean="0"/>
              <a:t>enterprises</a:t>
            </a:r>
            <a:endParaRPr lang="de-DE" sz="2400" dirty="0" smtClean="0"/>
          </a:p>
          <a:p>
            <a:r>
              <a:rPr lang="de-DE" sz="2400" dirty="0" smtClean="0"/>
              <a:t>High </a:t>
            </a:r>
            <a:r>
              <a:rPr lang="de-DE" sz="2400" dirty="0" err="1" smtClean="0"/>
              <a:t>tax</a:t>
            </a:r>
            <a:r>
              <a:rPr lang="de-DE" sz="2400" dirty="0" smtClean="0"/>
              <a:t> </a:t>
            </a:r>
            <a:r>
              <a:rPr lang="de-DE" sz="2400" dirty="0" err="1" smtClean="0"/>
              <a:t>growth</a:t>
            </a:r>
            <a:r>
              <a:rPr lang="de-DE" sz="2400" dirty="0" smtClean="0"/>
              <a:t> </a:t>
            </a:r>
            <a:r>
              <a:rPr lang="de-DE" sz="2400" dirty="0" err="1" smtClean="0"/>
              <a:t>and</a:t>
            </a:r>
            <a:r>
              <a:rPr lang="de-DE" sz="2400" dirty="0" smtClean="0"/>
              <a:t> </a:t>
            </a:r>
            <a:r>
              <a:rPr lang="de-DE" sz="2400" dirty="0" err="1" smtClean="0"/>
              <a:t>low</a:t>
            </a:r>
            <a:r>
              <a:rPr lang="de-DE" sz="2400" dirty="0" smtClean="0"/>
              <a:t> </a:t>
            </a:r>
            <a:r>
              <a:rPr lang="de-DE" sz="2400" dirty="0" err="1" smtClean="0"/>
              <a:t>interest</a:t>
            </a:r>
            <a:r>
              <a:rPr lang="de-DE" sz="2400" dirty="0" smtClean="0"/>
              <a:t> </a:t>
            </a:r>
            <a:r>
              <a:rPr lang="de-DE" sz="2400" dirty="0" err="1" smtClean="0"/>
              <a:t>rates</a:t>
            </a:r>
            <a:r>
              <a:rPr lang="de-DE" sz="2400" dirty="0" smtClean="0"/>
              <a:t> on </a:t>
            </a:r>
            <a:r>
              <a:rPr lang="de-DE" sz="2400" dirty="0" err="1" smtClean="0"/>
              <a:t>led</a:t>
            </a:r>
            <a:r>
              <a:rPr lang="de-DE" sz="2400" dirty="0" smtClean="0"/>
              <a:t> </a:t>
            </a:r>
            <a:r>
              <a:rPr lang="de-DE" sz="2400" dirty="0" err="1" smtClean="0"/>
              <a:t>to</a:t>
            </a:r>
            <a:r>
              <a:rPr lang="de-DE" sz="2400" dirty="0" smtClean="0"/>
              <a:t> </a:t>
            </a:r>
            <a:r>
              <a:rPr lang="de-DE" sz="2400" dirty="0" err="1" smtClean="0"/>
              <a:t>reduction</a:t>
            </a:r>
            <a:r>
              <a:rPr lang="de-DE" sz="2400" dirty="0" smtClean="0"/>
              <a:t> </a:t>
            </a:r>
            <a:r>
              <a:rPr lang="de-DE" sz="2400" dirty="0" err="1" smtClean="0"/>
              <a:t>of</a:t>
            </a:r>
            <a:r>
              <a:rPr lang="de-DE" sz="2400" dirty="0" smtClean="0"/>
              <a:t> </a:t>
            </a:r>
            <a:r>
              <a:rPr lang="de-DE" sz="2400" dirty="0" err="1" smtClean="0"/>
              <a:t>government</a:t>
            </a:r>
            <a:r>
              <a:rPr lang="de-DE" sz="2400" dirty="0" smtClean="0"/>
              <a:t> </a:t>
            </a:r>
            <a:r>
              <a:rPr lang="de-DE" sz="2400" dirty="0" err="1" smtClean="0"/>
              <a:t>deficit</a:t>
            </a:r>
            <a:endParaRPr lang="de-DE" sz="2400" dirty="0" smtClean="0"/>
          </a:p>
          <a:p>
            <a:endParaRPr lang="en-GB" sz="2400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Germany's economy and the crises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1512165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Luck: Not </a:t>
            </a:r>
            <a:r>
              <a:rPr lang="de-DE" dirty="0" err="1" smtClean="0"/>
              <a:t>everyone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so </a:t>
            </a:r>
            <a:r>
              <a:rPr lang="de-DE" dirty="0" err="1" smtClean="0"/>
              <a:t>austere</a:t>
            </a:r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Germany's economy and the crises</a:t>
            </a:r>
            <a:endParaRPr lang="de-DE"/>
          </a:p>
        </p:txBody>
      </p:sp>
      <p:graphicFrame>
        <p:nvGraphicFramePr>
          <p:cNvPr id="7" name="Inhaltsplatzhalt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696902533"/>
              </p:ext>
            </p:extLst>
          </p:nvPr>
        </p:nvGraphicFramePr>
        <p:xfrm>
          <a:off x="468313" y="1773238"/>
          <a:ext cx="8424862" cy="46069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feld 7"/>
          <p:cNvSpPr txBox="1"/>
          <p:nvPr/>
        </p:nvSpPr>
        <p:spPr>
          <a:xfrm>
            <a:off x="4939703" y="6304002"/>
            <a:ext cx="23262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Source: Bundesbank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2610516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Lessons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sz="2100" dirty="0" err="1" smtClean="0"/>
              <a:t>Germany‘s</a:t>
            </a:r>
            <a:r>
              <a:rPr lang="de-DE" sz="2100" dirty="0" smtClean="0"/>
              <a:t> </a:t>
            </a:r>
            <a:r>
              <a:rPr lang="de-DE" sz="2100" dirty="0" err="1" smtClean="0"/>
              <a:t>economic</a:t>
            </a:r>
            <a:r>
              <a:rPr lang="de-DE" sz="2100" dirty="0" smtClean="0"/>
              <a:t> </a:t>
            </a:r>
            <a:r>
              <a:rPr lang="de-DE" sz="2100" dirty="0" err="1" smtClean="0"/>
              <a:t>policies</a:t>
            </a:r>
            <a:r>
              <a:rPr lang="de-DE" sz="2100" dirty="0" smtClean="0"/>
              <a:t> in </a:t>
            </a:r>
            <a:r>
              <a:rPr lang="de-DE" sz="2100" dirty="0" err="1" smtClean="0"/>
              <a:t>the</a:t>
            </a:r>
            <a:r>
              <a:rPr lang="de-DE" sz="2100" dirty="0" smtClean="0"/>
              <a:t> 2000s </a:t>
            </a:r>
            <a:r>
              <a:rPr lang="de-DE" sz="2100" dirty="0" err="1" smtClean="0"/>
              <a:t>were</a:t>
            </a:r>
            <a:r>
              <a:rPr lang="de-DE" sz="2100" dirty="0" smtClean="0"/>
              <a:t> </a:t>
            </a:r>
            <a:r>
              <a:rPr lang="de-DE" sz="2100" dirty="0" err="1" smtClean="0"/>
              <a:t>contractionary</a:t>
            </a:r>
            <a:endParaRPr lang="de-DE" sz="2100" dirty="0" smtClean="0"/>
          </a:p>
          <a:p>
            <a:r>
              <a:rPr lang="de-DE" sz="2100" dirty="0" err="1" smtClean="0"/>
              <a:t>Only</a:t>
            </a:r>
            <a:r>
              <a:rPr lang="de-DE" sz="2100" dirty="0" smtClean="0"/>
              <a:t> </a:t>
            </a:r>
            <a:r>
              <a:rPr lang="de-DE" sz="2100" dirty="0" err="1" smtClean="0"/>
              <a:t>export</a:t>
            </a:r>
            <a:r>
              <a:rPr lang="de-DE" sz="2100" dirty="0" smtClean="0"/>
              <a:t> </a:t>
            </a:r>
            <a:r>
              <a:rPr lang="de-DE" sz="2100" dirty="0" err="1" smtClean="0"/>
              <a:t>surpluses</a:t>
            </a:r>
            <a:r>
              <a:rPr lang="de-DE" sz="2100" dirty="0" smtClean="0"/>
              <a:t> (</a:t>
            </a:r>
            <a:r>
              <a:rPr lang="de-DE" sz="2100" dirty="0" err="1" smtClean="0"/>
              <a:t>other</a:t>
            </a:r>
            <a:r>
              <a:rPr lang="de-DE" sz="2100" dirty="0" smtClean="0"/>
              <a:t> countries‘ </a:t>
            </a:r>
            <a:r>
              <a:rPr lang="de-DE" sz="2100" dirty="0" err="1" smtClean="0"/>
              <a:t>deficits</a:t>
            </a:r>
            <a:r>
              <a:rPr lang="de-DE" sz="2100" dirty="0" smtClean="0"/>
              <a:t>) </a:t>
            </a:r>
            <a:r>
              <a:rPr lang="de-DE" sz="2100" dirty="0" err="1" smtClean="0"/>
              <a:t>drove</a:t>
            </a:r>
            <a:r>
              <a:rPr lang="de-DE" sz="2100" dirty="0" smtClean="0"/>
              <a:t> </a:t>
            </a:r>
            <a:r>
              <a:rPr lang="de-DE" sz="2100" dirty="0" err="1" smtClean="0"/>
              <a:t>growth</a:t>
            </a:r>
            <a:endParaRPr lang="de-DE" sz="2100" dirty="0" smtClean="0"/>
          </a:p>
          <a:p>
            <a:r>
              <a:rPr lang="de-DE" sz="2100" dirty="0" smtClean="0"/>
              <a:t>Model </a:t>
            </a:r>
            <a:r>
              <a:rPr lang="de-DE" sz="2100" dirty="0" err="1" smtClean="0"/>
              <a:t>is</a:t>
            </a:r>
            <a:r>
              <a:rPr lang="de-DE" sz="2100" dirty="0" smtClean="0"/>
              <a:t> </a:t>
            </a:r>
            <a:r>
              <a:rPr lang="de-DE" sz="2100" dirty="0" err="1" smtClean="0"/>
              <a:t>unworkable</a:t>
            </a:r>
            <a:r>
              <a:rPr lang="de-DE" sz="2100" dirty="0" smtClean="0"/>
              <a:t> </a:t>
            </a:r>
            <a:r>
              <a:rPr lang="de-DE" sz="2100" dirty="0" err="1" smtClean="0"/>
              <a:t>if</a:t>
            </a:r>
            <a:r>
              <a:rPr lang="de-DE" sz="2100" dirty="0" smtClean="0"/>
              <a:t> </a:t>
            </a:r>
            <a:r>
              <a:rPr lang="de-DE" sz="2100" dirty="0" err="1" smtClean="0"/>
              <a:t>applied</a:t>
            </a:r>
            <a:r>
              <a:rPr lang="de-DE" sz="2100" dirty="0" smtClean="0"/>
              <a:t> </a:t>
            </a:r>
            <a:r>
              <a:rPr lang="de-DE" sz="2100" dirty="0" err="1" smtClean="0"/>
              <a:t>to</a:t>
            </a:r>
            <a:r>
              <a:rPr lang="de-DE" sz="2100" dirty="0" smtClean="0"/>
              <a:t> all countries</a:t>
            </a:r>
            <a:endParaRPr lang="de-DE" sz="2100" dirty="0"/>
          </a:p>
          <a:p>
            <a:r>
              <a:rPr lang="de-DE" sz="2100" dirty="0" err="1" smtClean="0"/>
              <a:t>Employment</a:t>
            </a:r>
            <a:r>
              <a:rPr lang="de-DE" sz="2100" dirty="0" smtClean="0"/>
              <a:t> </a:t>
            </a:r>
            <a:r>
              <a:rPr lang="de-DE" sz="2100" dirty="0" err="1" smtClean="0"/>
              <a:t>success</a:t>
            </a:r>
            <a:r>
              <a:rPr lang="de-DE" sz="2100" dirty="0" smtClean="0"/>
              <a:t> in </a:t>
            </a:r>
            <a:r>
              <a:rPr lang="de-DE" sz="2100" dirty="0" err="1" smtClean="0"/>
              <a:t>the</a:t>
            </a:r>
            <a:r>
              <a:rPr lang="de-DE" sz="2100" dirty="0" smtClean="0"/>
              <a:t> </a:t>
            </a:r>
            <a:r>
              <a:rPr lang="de-DE" sz="2100" dirty="0" err="1" smtClean="0"/>
              <a:t>crisis</a:t>
            </a:r>
            <a:r>
              <a:rPr lang="de-DE" sz="2100" dirty="0" smtClean="0"/>
              <a:t> was due </a:t>
            </a:r>
            <a:r>
              <a:rPr lang="de-DE" sz="2100" dirty="0" err="1" smtClean="0"/>
              <a:t>to</a:t>
            </a:r>
            <a:r>
              <a:rPr lang="de-DE" sz="2100" dirty="0" smtClean="0"/>
              <a:t>:</a:t>
            </a:r>
          </a:p>
          <a:p>
            <a:pPr lvl="1"/>
            <a:r>
              <a:rPr lang="de-DE" sz="2100" dirty="0" smtClean="0"/>
              <a:t>Working time </a:t>
            </a:r>
            <a:r>
              <a:rPr lang="de-DE" sz="2100" dirty="0" err="1" smtClean="0"/>
              <a:t>reduction</a:t>
            </a:r>
            <a:endParaRPr lang="de-DE" sz="2100" dirty="0" smtClean="0"/>
          </a:p>
          <a:p>
            <a:pPr lvl="1"/>
            <a:r>
              <a:rPr lang="de-DE" sz="2100" dirty="0" smtClean="0"/>
              <a:t>Massive </a:t>
            </a:r>
            <a:r>
              <a:rPr lang="de-DE" sz="2100" dirty="0" err="1" smtClean="0"/>
              <a:t>fiscal</a:t>
            </a:r>
            <a:r>
              <a:rPr lang="de-DE" sz="2100" dirty="0" smtClean="0"/>
              <a:t> </a:t>
            </a:r>
            <a:r>
              <a:rPr lang="de-DE" sz="2100" dirty="0" err="1" smtClean="0"/>
              <a:t>expansion</a:t>
            </a:r>
            <a:endParaRPr lang="de-DE" sz="2100" dirty="0" smtClean="0"/>
          </a:p>
          <a:p>
            <a:pPr lvl="1"/>
            <a:r>
              <a:rPr lang="de-DE" sz="2100" dirty="0" smtClean="0"/>
              <a:t>Was NOT due </a:t>
            </a:r>
            <a:r>
              <a:rPr lang="de-DE" sz="2100" dirty="0" err="1" smtClean="0"/>
              <a:t>to</a:t>
            </a:r>
            <a:r>
              <a:rPr lang="de-DE" sz="2100" dirty="0" smtClean="0"/>
              <a:t> </a:t>
            </a:r>
            <a:r>
              <a:rPr lang="de-DE" sz="2100" dirty="0" err="1" smtClean="0"/>
              <a:t>labour</a:t>
            </a:r>
            <a:r>
              <a:rPr lang="de-DE" sz="2100" dirty="0" smtClean="0"/>
              <a:t> </a:t>
            </a:r>
            <a:r>
              <a:rPr lang="de-DE" sz="2100" dirty="0" err="1" smtClean="0"/>
              <a:t>market</a:t>
            </a:r>
            <a:r>
              <a:rPr lang="de-DE" sz="2100" dirty="0" smtClean="0"/>
              <a:t> </a:t>
            </a:r>
            <a:r>
              <a:rPr lang="de-DE" sz="2100" dirty="0" err="1" smtClean="0"/>
              <a:t>reforms</a:t>
            </a:r>
            <a:r>
              <a:rPr lang="de-DE" sz="2100" dirty="0" smtClean="0"/>
              <a:t>!</a:t>
            </a:r>
          </a:p>
          <a:p>
            <a:r>
              <a:rPr lang="de-DE" sz="2100" dirty="0" err="1" smtClean="0"/>
              <a:t>Crisis</a:t>
            </a:r>
            <a:r>
              <a:rPr lang="de-DE" sz="2100" dirty="0" smtClean="0"/>
              <a:t> </a:t>
            </a:r>
            <a:r>
              <a:rPr lang="de-DE" sz="2100" dirty="0" err="1" smtClean="0"/>
              <a:t>and</a:t>
            </a:r>
            <a:r>
              <a:rPr lang="de-DE" sz="2100" dirty="0" smtClean="0"/>
              <a:t> </a:t>
            </a:r>
            <a:r>
              <a:rPr lang="de-DE" sz="2100" dirty="0" err="1" smtClean="0"/>
              <a:t>crisis</a:t>
            </a:r>
            <a:r>
              <a:rPr lang="de-DE" sz="2100" dirty="0" smtClean="0"/>
              <a:t> </a:t>
            </a:r>
            <a:r>
              <a:rPr lang="de-DE" sz="2100" dirty="0" err="1" smtClean="0"/>
              <a:t>policies</a:t>
            </a:r>
            <a:r>
              <a:rPr lang="de-DE" sz="2100" dirty="0" smtClean="0"/>
              <a:t> </a:t>
            </a:r>
            <a:r>
              <a:rPr lang="de-DE" sz="2100" dirty="0" err="1" smtClean="0"/>
              <a:t>help</a:t>
            </a:r>
            <a:r>
              <a:rPr lang="de-DE" sz="2100" dirty="0" smtClean="0"/>
              <a:t> </a:t>
            </a:r>
            <a:r>
              <a:rPr lang="de-DE" sz="2100" dirty="0" err="1" smtClean="0"/>
              <a:t>Germany‘s</a:t>
            </a:r>
            <a:r>
              <a:rPr lang="de-DE" sz="2100" dirty="0" smtClean="0"/>
              <a:t> </a:t>
            </a:r>
            <a:r>
              <a:rPr lang="de-DE" sz="2100" dirty="0" err="1" smtClean="0"/>
              <a:t>economy</a:t>
            </a:r>
            <a:r>
              <a:rPr lang="de-DE" sz="2100" dirty="0" smtClean="0"/>
              <a:t> </a:t>
            </a:r>
            <a:r>
              <a:rPr lang="de-DE" sz="2100" dirty="0" err="1" smtClean="0"/>
              <a:t>and</a:t>
            </a:r>
            <a:r>
              <a:rPr lang="de-DE" sz="2100" dirty="0" smtClean="0"/>
              <a:t> </a:t>
            </a:r>
            <a:r>
              <a:rPr lang="de-DE" sz="2100" dirty="0" err="1" smtClean="0"/>
              <a:t>banks</a:t>
            </a:r>
            <a:r>
              <a:rPr lang="de-DE" sz="2100" dirty="0" smtClean="0"/>
              <a:t> (</a:t>
            </a:r>
            <a:r>
              <a:rPr lang="de-DE" sz="2100" dirty="0" err="1" smtClean="0"/>
              <a:t>until</a:t>
            </a:r>
            <a:r>
              <a:rPr lang="de-DE" sz="2100" dirty="0" smtClean="0"/>
              <a:t> </a:t>
            </a:r>
            <a:r>
              <a:rPr lang="de-DE" sz="2100" dirty="0" err="1" smtClean="0"/>
              <a:t>now</a:t>
            </a:r>
            <a:r>
              <a:rPr lang="de-DE" sz="2100" dirty="0" smtClean="0"/>
              <a:t>…)</a:t>
            </a:r>
          </a:p>
          <a:p>
            <a:r>
              <a:rPr lang="de-DE" sz="2100" dirty="0" err="1" smtClean="0"/>
              <a:t>It‘s</a:t>
            </a:r>
            <a:r>
              <a:rPr lang="de-DE" sz="2100" dirty="0" smtClean="0"/>
              <a:t> </a:t>
            </a:r>
            <a:r>
              <a:rPr lang="de-DE" sz="2100" dirty="0" err="1" smtClean="0"/>
              <a:t>better</a:t>
            </a:r>
            <a:r>
              <a:rPr lang="de-DE" sz="2100" dirty="0" smtClean="0"/>
              <a:t> </a:t>
            </a:r>
            <a:r>
              <a:rPr lang="de-DE" sz="2100" dirty="0" err="1" smtClean="0"/>
              <a:t>to</a:t>
            </a:r>
            <a:r>
              <a:rPr lang="de-DE" sz="2100" dirty="0" smtClean="0"/>
              <a:t> </a:t>
            </a:r>
            <a:r>
              <a:rPr lang="de-DE" sz="2100" dirty="0" err="1" smtClean="0"/>
              <a:t>be</a:t>
            </a:r>
            <a:r>
              <a:rPr lang="de-DE" sz="2100" dirty="0" smtClean="0"/>
              <a:t> </a:t>
            </a:r>
            <a:r>
              <a:rPr lang="de-DE" sz="2100" dirty="0" err="1" smtClean="0"/>
              <a:t>the</a:t>
            </a:r>
            <a:r>
              <a:rPr lang="de-DE" sz="2100" dirty="0" smtClean="0"/>
              <a:t> </a:t>
            </a:r>
            <a:r>
              <a:rPr lang="de-DE" sz="2100" dirty="0" err="1" smtClean="0"/>
              <a:t>creditor</a:t>
            </a:r>
            <a:r>
              <a:rPr lang="de-DE" sz="2100" dirty="0" smtClean="0"/>
              <a:t> </a:t>
            </a:r>
            <a:r>
              <a:rPr lang="de-DE" sz="2100" dirty="0" err="1" smtClean="0"/>
              <a:t>and</a:t>
            </a:r>
            <a:r>
              <a:rPr lang="de-DE" sz="2100" dirty="0" smtClean="0"/>
              <a:t> not </a:t>
            </a:r>
            <a:r>
              <a:rPr lang="de-DE" sz="2100" dirty="0" err="1" smtClean="0"/>
              <a:t>the</a:t>
            </a:r>
            <a:r>
              <a:rPr lang="de-DE" sz="2100" dirty="0" smtClean="0"/>
              <a:t> </a:t>
            </a:r>
            <a:r>
              <a:rPr lang="de-DE" sz="2100" dirty="0" err="1" smtClean="0"/>
              <a:t>debtor</a:t>
            </a:r>
            <a:r>
              <a:rPr lang="de-DE" sz="2100" dirty="0" smtClean="0"/>
              <a:t> in a </a:t>
            </a:r>
            <a:r>
              <a:rPr lang="de-DE" sz="2100" dirty="0" err="1" smtClean="0"/>
              <a:t>debt</a:t>
            </a:r>
            <a:r>
              <a:rPr lang="de-DE" sz="2100" dirty="0" smtClean="0"/>
              <a:t> </a:t>
            </a:r>
            <a:r>
              <a:rPr lang="de-DE" sz="2100" dirty="0" err="1" smtClean="0"/>
              <a:t>crisis</a:t>
            </a:r>
            <a:r>
              <a:rPr lang="de-DE" sz="2100" dirty="0" smtClean="0"/>
              <a:t>…</a:t>
            </a:r>
          </a:p>
          <a:p>
            <a:endParaRPr lang="de-DE" sz="2100" dirty="0"/>
          </a:p>
          <a:p>
            <a:pPr lvl="1"/>
            <a:endParaRPr lang="de-DE" sz="2100" dirty="0" smtClean="0"/>
          </a:p>
          <a:p>
            <a:pPr lvl="1"/>
            <a:endParaRPr lang="en-GB" sz="2100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Germany's economy and the crises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707051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Content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err="1" smtClean="0"/>
              <a:t>Germany‘s</a:t>
            </a:r>
            <a:r>
              <a:rPr lang="de-DE" dirty="0" smtClean="0"/>
              <a:t> </a:t>
            </a:r>
            <a:r>
              <a:rPr lang="de-DE" dirty="0" err="1" smtClean="0"/>
              <a:t>dismal</a:t>
            </a:r>
            <a:r>
              <a:rPr lang="de-DE" dirty="0" smtClean="0"/>
              <a:t> </a:t>
            </a:r>
            <a:r>
              <a:rPr lang="de-DE" dirty="0" err="1" smtClean="0"/>
              <a:t>growth</a:t>
            </a:r>
            <a:r>
              <a:rPr lang="de-DE" dirty="0" smtClean="0"/>
              <a:t> in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eurozone</a:t>
            </a:r>
            <a:endParaRPr lang="de-DE" dirty="0" smtClean="0"/>
          </a:p>
          <a:p>
            <a:r>
              <a:rPr lang="de-DE" dirty="0" err="1" smtClean="0"/>
              <a:t>Reasons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its</a:t>
            </a:r>
            <a:r>
              <a:rPr lang="de-DE" dirty="0" smtClean="0"/>
              <a:t> </a:t>
            </a:r>
            <a:r>
              <a:rPr lang="de-DE" dirty="0" err="1" smtClean="0"/>
              <a:t>dismal</a:t>
            </a:r>
            <a:r>
              <a:rPr lang="de-DE" dirty="0" smtClean="0"/>
              <a:t> </a:t>
            </a:r>
            <a:r>
              <a:rPr lang="de-DE" dirty="0" err="1" smtClean="0"/>
              <a:t>growth</a:t>
            </a:r>
            <a:endParaRPr lang="de-DE" dirty="0" smtClean="0"/>
          </a:p>
          <a:p>
            <a:r>
              <a:rPr lang="de-DE" dirty="0" err="1" smtClean="0"/>
              <a:t>Increase</a:t>
            </a:r>
            <a:r>
              <a:rPr lang="de-DE" dirty="0" smtClean="0"/>
              <a:t> in </a:t>
            </a:r>
            <a:r>
              <a:rPr lang="de-DE" dirty="0" err="1" smtClean="0"/>
              <a:t>foreign</a:t>
            </a:r>
            <a:r>
              <a:rPr lang="de-DE" dirty="0" smtClean="0"/>
              <a:t> </a:t>
            </a:r>
            <a:r>
              <a:rPr lang="de-DE" dirty="0" err="1" smtClean="0"/>
              <a:t>lending</a:t>
            </a:r>
            <a:endParaRPr lang="de-DE" dirty="0" smtClean="0"/>
          </a:p>
          <a:p>
            <a:r>
              <a:rPr lang="de-DE" dirty="0" err="1" smtClean="0"/>
              <a:t>Employment</a:t>
            </a:r>
            <a:r>
              <a:rPr lang="de-DE" dirty="0" smtClean="0"/>
              <a:t> </a:t>
            </a:r>
            <a:r>
              <a:rPr lang="de-DE" dirty="0" err="1" smtClean="0"/>
              <a:t>stabilisation</a:t>
            </a:r>
            <a:r>
              <a:rPr lang="de-DE" dirty="0" smtClean="0"/>
              <a:t> in </a:t>
            </a:r>
            <a:r>
              <a:rPr lang="de-DE" dirty="0" err="1" smtClean="0"/>
              <a:t>the</a:t>
            </a:r>
            <a:r>
              <a:rPr lang="de-DE" dirty="0" smtClean="0"/>
              <a:t> Great Depression: Working time </a:t>
            </a:r>
            <a:r>
              <a:rPr lang="de-DE" dirty="0" err="1" smtClean="0"/>
              <a:t>reduction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fiscal</a:t>
            </a:r>
            <a:r>
              <a:rPr lang="de-DE" dirty="0" smtClean="0"/>
              <a:t> </a:t>
            </a:r>
            <a:r>
              <a:rPr lang="de-DE" dirty="0" err="1" smtClean="0"/>
              <a:t>stimulus</a:t>
            </a:r>
            <a:endParaRPr lang="de-DE" dirty="0" smtClean="0"/>
          </a:p>
          <a:p>
            <a:r>
              <a:rPr lang="de-DE" dirty="0" err="1" smtClean="0"/>
              <a:t>Why</a:t>
            </a:r>
            <a:r>
              <a:rPr lang="de-DE" dirty="0" smtClean="0"/>
              <a:t> Germany </a:t>
            </a:r>
            <a:r>
              <a:rPr lang="de-DE" dirty="0" err="1" smtClean="0"/>
              <a:t>profits</a:t>
            </a:r>
            <a:r>
              <a:rPr lang="de-DE" dirty="0" smtClean="0"/>
              <a:t> </a:t>
            </a:r>
            <a:r>
              <a:rPr lang="de-DE" dirty="0" err="1" smtClean="0"/>
              <a:t>from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crisis</a:t>
            </a:r>
            <a:endParaRPr lang="de-DE" dirty="0" smtClean="0"/>
          </a:p>
          <a:p>
            <a:endParaRPr lang="de-DE" dirty="0" smtClean="0"/>
          </a:p>
          <a:p>
            <a:endParaRPr lang="de-DE" dirty="0" smtClean="0"/>
          </a:p>
          <a:p>
            <a:endParaRPr lang="de-DE" dirty="0" smtClean="0"/>
          </a:p>
          <a:p>
            <a:endParaRPr lang="de-DE" dirty="0"/>
          </a:p>
          <a:p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Germany's economy and the crises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4027433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3200" dirty="0" err="1" smtClean="0"/>
              <a:t>Very</a:t>
            </a:r>
            <a:r>
              <a:rPr lang="de-DE" sz="3200" dirty="0" smtClean="0"/>
              <a:t> </a:t>
            </a:r>
            <a:r>
              <a:rPr lang="de-DE" sz="3200" dirty="0" err="1" smtClean="0"/>
              <a:t>low</a:t>
            </a:r>
            <a:r>
              <a:rPr lang="de-DE" sz="3200" dirty="0" smtClean="0"/>
              <a:t> </a:t>
            </a:r>
            <a:r>
              <a:rPr lang="de-DE" sz="3200" dirty="0" err="1" smtClean="0"/>
              <a:t>growth</a:t>
            </a:r>
            <a:r>
              <a:rPr lang="de-DE" sz="3200" dirty="0" smtClean="0"/>
              <a:t>, </a:t>
            </a:r>
            <a:r>
              <a:rPr lang="de-DE" sz="3200" dirty="0" err="1" smtClean="0"/>
              <a:t>driven</a:t>
            </a:r>
            <a:r>
              <a:rPr lang="de-DE" sz="3200" dirty="0" smtClean="0"/>
              <a:t> </a:t>
            </a:r>
            <a:r>
              <a:rPr lang="de-DE" sz="3200" dirty="0" err="1" smtClean="0"/>
              <a:t>by</a:t>
            </a:r>
            <a:r>
              <a:rPr lang="de-DE" sz="3200" dirty="0" smtClean="0"/>
              <a:t> </a:t>
            </a:r>
            <a:r>
              <a:rPr lang="de-DE" sz="3200" dirty="0" err="1" smtClean="0"/>
              <a:t>export</a:t>
            </a:r>
            <a:r>
              <a:rPr lang="de-DE" sz="3200" dirty="0" smtClean="0"/>
              <a:t> </a:t>
            </a:r>
            <a:r>
              <a:rPr lang="de-DE" sz="3200" dirty="0" err="1" smtClean="0"/>
              <a:t>surpluses</a:t>
            </a:r>
            <a:endParaRPr lang="en-GB" sz="3400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Germany's economy and the crises</a:t>
            </a:r>
            <a:endParaRPr lang="de-DE"/>
          </a:p>
        </p:txBody>
      </p:sp>
      <p:graphicFrame>
        <p:nvGraphicFramePr>
          <p:cNvPr id="7" name="Inhaltsplatzhalt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317834764"/>
              </p:ext>
            </p:extLst>
          </p:nvPr>
        </p:nvGraphicFramePr>
        <p:xfrm>
          <a:off x="468313" y="1773238"/>
          <a:ext cx="8424862" cy="46069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feld 7"/>
          <p:cNvSpPr txBox="1"/>
          <p:nvPr/>
        </p:nvSpPr>
        <p:spPr>
          <a:xfrm>
            <a:off x="1403648" y="1403484"/>
            <a:ext cx="66967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Average GDP </a:t>
            </a:r>
            <a:r>
              <a:rPr lang="de-DE" dirty="0" err="1" smtClean="0"/>
              <a:t>growth</a:t>
            </a:r>
            <a:r>
              <a:rPr lang="de-DE" dirty="0" smtClean="0"/>
              <a:t> </a:t>
            </a:r>
            <a:r>
              <a:rPr lang="de-DE" dirty="0" err="1" smtClean="0"/>
              <a:t>rates</a:t>
            </a:r>
            <a:r>
              <a:rPr lang="de-DE" dirty="0" smtClean="0"/>
              <a:t>, 1999-2008: </a:t>
            </a:r>
          </a:p>
          <a:p>
            <a:r>
              <a:rPr lang="de-DE" dirty="0" smtClean="0"/>
              <a:t> </a:t>
            </a:r>
            <a:endParaRPr lang="en-GB" dirty="0"/>
          </a:p>
        </p:txBody>
      </p:sp>
      <p:sp>
        <p:nvSpPr>
          <p:cNvPr id="3" name="Textfeld 2"/>
          <p:cNvSpPr txBox="1"/>
          <p:nvPr/>
        </p:nvSpPr>
        <p:spPr>
          <a:xfrm>
            <a:off x="5580112" y="6286079"/>
            <a:ext cx="18775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Source: AMECO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1452967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But </a:t>
            </a:r>
            <a:r>
              <a:rPr lang="de-DE" dirty="0" err="1" smtClean="0"/>
              <a:t>resilience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euro</a:t>
            </a:r>
            <a:r>
              <a:rPr lang="de-DE" dirty="0" smtClean="0"/>
              <a:t> </a:t>
            </a:r>
            <a:r>
              <a:rPr lang="de-DE" dirty="0" err="1" smtClean="0"/>
              <a:t>crisis</a:t>
            </a:r>
            <a:endParaRPr lang="en-GB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Germany's economy and the crises</a:t>
            </a:r>
            <a:endParaRPr lang="de-DE"/>
          </a:p>
        </p:txBody>
      </p:sp>
      <p:graphicFrame>
        <p:nvGraphicFramePr>
          <p:cNvPr id="5" name="Inhaltsplatzhalt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236225155"/>
              </p:ext>
            </p:extLst>
          </p:nvPr>
        </p:nvGraphicFramePr>
        <p:xfrm>
          <a:off x="468313" y="1773238"/>
          <a:ext cx="8424862" cy="46069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21631744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Reasons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low</a:t>
            </a:r>
            <a:r>
              <a:rPr lang="de-DE" dirty="0" smtClean="0"/>
              <a:t> </a:t>
            </a:r>
            <a:r>
              <a:rPr lang="de-DE" dirty="0" err="1" smtClean="0"/>
              <a:t>growth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err="1" smtClean="0"/>
              <a:t>Decrease</a:t>
            </a:r>
            <a:r>
              <a:rPr lang="de-DE" dirty="0" smtClean="0"/>
              <a:t> in real </a:t>
            </a:r>
            <a:r>
              <a:rPr lang="de-DE" dirty="0" err="1" smtClean="0"/>
              <a:t>wages</a:t>
            </a:r>
            <a:r>
              <a:rPr lang="de-DE" dirty="0" smtClean="0"/>
              <a:t> – </a:t>
            </a:r>
            <a:r>
              <a:rPr lang="de-DE" dirty="0" err="1" smtClean="0"/>
              <a:t>stagnation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consumption</a:t>
            </a:r>
            <a:endParaRPr lang="de-DE" dirty="0" smtClean="0"/>
          </a:p>
          <a:p>
            <a:r>
              <a:rPr lang="de-DE" dirty="0" smtClean="0"/>
              <a:t>Strong fall in </a:t>
            </a:r>
            <a:r>
              <a:rPr lang="de-DE" dirty="0" err="1" smtClean="0"/>
              <a:t>housing</a:t>
            </a:r>
            <a:r>
              <a:rPr lang="de-DE" dirty="0" smtClean="0"/>
              <a:t> </a:t>
            </a:r>
            <a:r>
              <a:rPr lang="de-DE" dirty="0" err="1" smtClean="0"/>
              <a:t>investment</a:t>
            </a:r>
            <a:r>
              <a:rPr lang="de-DE" dirty="0" smtClean="0"/>
              <a:t> after </a:t>
            </a:r>
            <a:r>
              <a:rPr lang="de-DE" dirty="0" err="1" smtClean="0"/>
              <a:t>housing</a:t>
            </a:r>
            <a:r>
              <a:rPr lang="de-DE" dirty="0" smtClean="0"/>
              <a:t> </a:t>
            </a:r>
            <a:r>
              <a:rPr lang="de-DE" dirty="0" err="1" smtClean="0"/>
              <a:t>bubble</a:t>
            </a:r>
            <a:r>
              <a:rPr lang="de-DE" dirty="0" smtClean="0"/>
              <a:t>  </a:t>
            </a:r>
            <a:r>
              <a:rPr lang="de-DE" dirty="0" err="1" smtClean="0"/>
              <a:t>burst</a:t>
            </a:r>
            <a:r>
              <a:rPr lang="de-DE" dirty="0" smtClean="0"/>
              <a:t> in </a:t>
            </a:r>
            <a:r>
              <a:rPr lang="de-DE" dirty="0" err="1" smtClean="0"/>
              <a:t>late</a:t>
            </a:r>
            <a:r>
              <a:rPr lang="de-DE" dirty="0" smtClean="0"/>
              <a:t> 1990s</a:t>
            </a:r>
          </a:p>
          <a:p>
            <a:r>
              <a:rPr lang="de-DE" dirty="0" err="1" smtClean="0"/>
              <a:t>Very</a:t>
            </a:r>
            <a:r>
              <a:rPr lang="de-DE" dirty="0" smtClean="0"/>
              <a:t> </a:t>
            </a:r>
            <a:r>
              <a:rPr lang="de-DE" dirty="0" err="1" smtClean="0"/>
              <a:t>restrictive</a:t>
            </a:r>
            <a:r>
              <a:rPr lang="de-DE" dirty="0" smtClean="0"/>
              <a:t> </a:t>
            </a:r>
            <a:r>
              <a:rPr lang="de-DE" dirty="0" err="1" smtClean="0"/>
              <a:t>fiscal</a:t>
            </a:r>
            <a:r>
              <a:rPr lang="de-DE" dirty="0" smtClean="0"/>
              <a:t> </a:t>
            </a:r>
            <a:r>
              <a:rPr lang="de-DE" dirty="0" err="1" smtClean="0"/>
              <a:t>policy</a:t>
            </a:r>
            <a:endParaRPr lang="de-DE" dirty="0"/>
          </a:p>
          <a:p>
            <a:pPr lvl="1"/>
            <a:r>
              <a:rPr lang="de-DE" dirty="0" smtClean="0"/>
              <a:t>2001: </a:t>
            </a:r>
            <a:r>
              <a:rPr lang="de-DE" dirty="0" err="1" smtClean="0"/>
              <a:t>Tax</a:t>
            </a:r>
            <a:r>
              <a:rPr lang="de-DE" dirty="0" smtClean="0"/>
              <a:t> </a:t>
            </a:r>
            <a:r>
              <a:rPr lang="de-DE" dirty="0" err="1" smtClean="0"/>
              <a:t>cuts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rich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business</a:t>
            </a:r>
            <a:endParaRPr lang="de-DE" dirty="0" smtClean="0"/>
          </a:p>
          <a:p>
            <a:pPr lvl="1"/>
            <a:r>
              <a:rPr lang="de-DE" dirty="0" smtClean="0"/>
              <a:t>2003: Strong </a:t>
            </a:r>
            <a:r>
              <a:rPr lang="de-DE" dirty="0" err="1" smtClean="0"/>
              <a:t>expenditure</a:t>
            </a:r>
            <a:r>
              <a:rPr lang="de-DE" dirty="0" smtClean="0"/>
              <a:t> </a:t>
            </a:r>
            <a:r>
              <a:rPr lang="de-DE" dirty="0" err="1" smtClean="0"/>
              <a:t>cuts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balance</a:t>
            </a:r>
            <a:r>
              <a:rPr lang="de-DE" dirty="0" smtClean="0"/>
              <a:t> </a:t>
            </a:r>
            <a:r>
              <a:rPr lang="de-DE" dirty="0" err="1" smtClean="0"/>
              <a:t>budget</a:t>
            </a:r>
            <a:endParaRPr lang="de-DE" dirty="0" smtClean="0"/>
          </a:p>
          <a:p>
            <a:r>
              <a:rPr lang="de-DE" dirty="0" err="1" smtClean="0"/>
              <a:t>Decrease</a:t>
            </a:r>
            <a:r>
              <a:rPr lang="de-DE" dirty="0" smtClean="0"/>
              <a:t> in </a:t>
            </a:r>
            <a:r>
              <a:rPr lang="de-DE" dirty="0" err="1" smtClean="0"/>
              <a:t>public</a:t>
            </a:r>
            <a:r>
              <a:rPr lang="de-DE" dirty="0" smtClean="0"/>
              <a:t> </a:t>
            </a:r>
            <a:r>
              <a:rPr lang="de-DE" dirty="0" err="1" smtClean="0"/>
              <a:t>employment</a:t>
            </a:r>
            <a:endParaRPr lang="de-DE" dirty="0" smtClean="0"/>
          </a:p>
          <a:p>
            <a:r>
              <a:rPr lang="de-DE" dirty="0" smtClean="0"/>
              <a:t>Strong </a:t>
            </a:r>
            <a:r>
              <a:rPr lang="de-DE" dirty="0" err="1" smtClean="0"/>
              <a:t>decrease</a:t>
            </a:r>
            <a:r>
              <a:rPr lang="de-DE" dirty="0" smtClean="0"/>
              <a:t> in </a:t>
            </a:r>
            <a:r>
              <a:rPr lang="de-DE" dirty="0" err="1" smtClean="0"/>
              <a:t>public</a:t>
            </a:r>
            <a:r>
              <a:rPr lang="de-DE" dirty="0" smtClean="0"/>
              <a:t> </a:t>
            </a:r>
            <a:r>
              <a:rPr lang="de-DE" dirty="0" err="1" smtClean="0"/>
              <a:t>investment</a:t>
            </a:r>
            <a:r>
              <a:rPr lang="de-DE" dirty="0" smtClean="0"/>
              <a:t> – </a:t>
            </a:r>
            <a:r>
              <a:rPr lang="de-DE" dirty="0" err="1" smtClean="0"/>
              <a:t>since</a:t>
            </a:r>
            <a:r>
              <a:rPr lang="de-DE" dirty="0" smtClean="0"/>
              <a:t> 2003 </a:t>
            </a:r>
            <a:r>
              <a:rPr lang="de-DE" dirty="0" err="1" smtClean="0"/>
              <a:t>decline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public</a:t>
            </a:r>
            <a:r>
              <a:rPr lang="de-DE" dirty="0" smtClean="0"/>
              <a:t> </a:t>
            </a:r>
            <a:r>
              <a:rPr lang="de-DE" dirty="0" err="1" smtClean="0"/>
              <a:t>capital</a:t>
            </a:r>
            <a:r>
              <a:rPr lang="de-DE" dirty="0" smtClean="0"/>
              <a:t> stock</a:t>
            </a:r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Germany's economy and the crises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2512712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3000" dirty="0" smtClean="0"/>
              <a:t>Fall in real </a:t>
            </a:r>
            <a:r>
              <a:rPr lang="de-DE" sz="3000" dirty="0" err="1" smtClean="0"/>
              <a:t>wages</a:t>
            </a:r>
            <a:endParaRPr lang="en-GB" sz="3000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Germany's economy and the crises</a:t>
            </a:r>
            <a:endParaRPr lang="de-DE"/>
          </a:p>
        </p:txBody>
      </p:sp>
      <p:graphicFrame>
        <p:nvGraphicFramePr>
          <p:cNvPr id="7" name="Inhaltsplatzhalt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265473004"/>
              </p:ext>
            </p:extLst>
          </p:nvPr>
        </p:nvGraphicFramePr>
        <p:xfrm>
          <a:off x="468313" y="1773238"/>
          <a:ext cx="8424862" cy="46069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feld 2"/>
          <p:cNvSpPr txBox="1"/>
          <p:nvPr/>
        </p:nvSpPr>
        <p:spPr>
          <a:xfrm>
            <a:off x="1259632" y="1822285"/>
            <a:ext cx="70711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Percentage</a:t>
            </a:r>
            <a:r>
              <a:rPr lang="de-DE" dirty="0" smtClean="0"/>
              <a:t> </a:t>
            </a:r>
            <a:r>
              <a:rPr lang="de-DE" dirty="0" err="1" smtClean="0"/>
              <a:t>change</a:t>
            </a:r>
            <a:r>
              <a:rPr lang="de-DE" dirty="0" smtClean="0"/>
              <a:t> in real </a:t>
            </a:r>
            <a:r>
              <a:rPr lang="de-DE" dirty="0" err="1" smtClean="0"/>
              <a:t>compensation</a:t>
            </a:r>
            <a:r>
              <a:rPr lang="de-DE" dirty="0" smtClean="0"/>
              <a:t> per </a:t>
            </a:r>
            <a:r>
              <a:rPr lang="de-DE" dirty="0" err="1" smtClean="0"/>
              <a:t>employee</a:t>
            </a:r>
            <a:r>
              <a:rPr lang="de-DE" dirty="0" smtClean="0"/>
              <a:t>, 2000-2010</a:t>
            </a:r>
            <a:endParaRPr lang="en-GB" dirty="0"/>
          </a:p>
        </p:txBody>
      </p:sp>
      <p:sp>
        <p:nvSpPr>
          <p:cNvPr id="8" name="Textfeld 7"/>
          <p:cNvSpPr txBox="1"/>
          <p:nvPr/>
        </p:nvSpPr>
        <p:spPr>
          <a:xfrm>
            <a:off x="5580112" y="6286079"/>
            <a:ext cx="18775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Source: AMECO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568643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Reasons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wage </a:t>
            </a:r>
            <a:r>
              <a:rPr lang="de-DE" dirty="0" err="1" smtClean="0"/>
              <a:t>stagnation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de-DE" sz="2000" dirty="0" smtClean="0"/>
              <a:t>Low </a:t>
            </a:r>
            <a:r>
              <a:rPr lang="de-DE" sz="2000" dirty="0" err="1" smtClean="0"/>
              <a:t>internal</a:t>
            </a:r>
            <a:r>
              <a:rPr lang="de-DE" sz="2000" dirty="0" smtClean="0"/>
              <a:t> </a:t>
            </a:r>
            <a:r>
              <a:rPr lang="de-DE" sz="2000" dirty="0" err="1" smtClean="0"/>
              <a:t>demand</a:t>
            </a:r>
            <a:endParaRPr lang="de-DE" sz="2000" dirty="0" smtClean="0"/>
          </a:p>
          <a:p>
            <a:pPr lvl="1">
              <a:lnSpc>
                <a:spcPct val="90000"/>
              </a:lnSpc>
              <a:defRPr/>
            </a:pPr>
            <a:r>
              <a:rPr lang="de-DE" sz="2000" dirty="0" smtClean="0"/>
              <a:t>High </a:t>
            </a:r>
            <a:r>
              <a:rPr lang="de-DE" sz="2000" dirty="0" err="1" smtClean="0"/>
              <a:t>unemployment</a:t>
            </a:r>
            <a:r>
              <a:rPr lang="de-DE" sz="2000" dirty="0" smtClean="0"/>
              <a:t> </a:t>
            </a:r>
            <a:r>
              <a:rPr lang="de-DE" sz="2000" dirty="0" err="1" smtClean="0"/>
              <a:t>and</a:t>
            </a:r>
            <a:r>
              <a:rPr lang="de-DE" sz="2000" dirty="0" smtClean="0"/>
              <a:t> </a:t>
            </a:r>
            <a:r>
              <a:rPr lang="de-DE" sz="2000" dirty="0" err="1" smtClean="0"/>
              <a:t>bankrupcy</a:t>
            </a:r>
            <a:r>
              <a:rPr lang="de-DE" sz="2000" dirty="0" smtClean="0"/>
              <a:t> </a:t>
            </a:r>
            <a:r>
              <a:rPr lang="de-DE" sz="2000" dirty="0" err="1" smtClean="0"/>
              <a:t>rates</a:t>
            </a:r>
            <a:r>
              <a:rPr lang="de-DE" sz="2000" dirty="0" smtClean="0"/>
              <a:t> in </a:t>
            </a:r>
            <a:r>
              <a:rPr lang="de-DE" sz="2000" dirty="0" err="1" smtClean="0"/>
              <a:t>domestic</a:t>
            </a:r>
            <a:r>
              <a:rPr lang="de-DE" sz="2000" dirty="0" smtClean="0"/>
              <a:t> </a:t>
            </a:r>
            <a:r>
              <a:rPr lang="de-DE" sz="2000" dirty="0" err="1" smtClean="0"/>
              <a:t>sectors</a:t>
            </a:r>
            <a:endParaRPr lang="de-DE" sz="2000" dirty="0" smtClean="0"/>
          </a:p>
          <a:p>
            <a:pPr lvl="1">
              <a:lnSpc>
                <a:spcPct val="90000"/>
              </a:lnSpc>
              <a:defRPr/>
            </a:pPr>
            <a:r>
              <a:rPr lang="de-DE" sz="2000" dirty="0" err="1" smtClean="0"/>
              <a:t>No</a:t>
            </a:r>
            <a:r>
              <a:rPr lang="de-DE" sz="2000" dirty="0" smtClean="0"/>
              <a:t> </a:t>
            </a:r>
            <a:r>
              <a:rPr lang="de-DE" sz="2000" dirty="0" err="1" smtClean="0"/>
              <a:t>minimum</a:t>
            </a:r>
            <a:r>
              <a:rPr lang="de-DE" sz="2000" dirty="0" smtClean="0"/>
              <a:t> wage</a:t>
            </a:r>
          </a:p>
          <a:p>
            <a:pPr lvl="1">
              <a:lnSpc>
                <a:spcPct val="90000"/>
              </a:lnSpc>
              <a:defRPr/>
            </a:pPr>
            <a:r>
              <a:rPr lang="de-DE" sz="2000" dirty="0" smtClean="0"/>
              <a:t>Erosion </a:t>
            </a:r>
            <a:r>
              <a:rPr lang="de-DE" sz="2000" dirty="0" err="1" smtClean="0"/>
              <a:t>of</a:t>
            </a:r>
            <a:r>
              <a:rPr lang="de-DE" sz="2000" dirty="0" smtClean="0"/>
              <a:t> </a:t>
            </a:r>
            <a:r>
              <a:rPr lang="de-DE" sz="2000" dirty="0" err="1" smtClean="0"/>
              <a:t>collective</a:t>
            </a:r>
            <a:r>
              <a:rPr lang="de-DE" sz="2000" dirty="0" smtClean="0"/>
              <a:t> </a:t>
            </a:r>
            <a:r>
              <a:rPr lang="de-DE" sz="2000" dirty="0" err="1" smtClean="0"/>
              <a:t>bargaining</a:t>
            </a:r>
            <a:r>
              <a:rPr lang="de-DE" sz="2000" dirty="0" smtClean="0"/>
              <a:t> </a:t>
            </a:r>
            <a:r>
              <a:rPr lang="de-DE" sz="2000" dirty="0" err="1" smtClean="0"/>
              <a:t>coverage</a:t>
            </a:r>
            <a:endParaRPr lang="de-DE" sz="200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de-DE" sz="2000" dirty="0" smtClean="0"/>
              <a:t>Labour </a:t>
            </a:r>
            <a:r>
              <a:rPr lang="de-DE" sz="2000" dirty="0" err="1" smtClean="0"/>
              <a:t>market</a:t>
            </a:r>
            <a:r>
              <a:rPr lang="de-DE" sz="2000" dirty="0" smtClean="0"/>
              <a:t> </a:t>
            </a:r>
            <a:r>
              <a:rPr lang="de-DE" sz="2000" dirty="0" err="1" smtClean="0"/>
              <a:t>reforms</a:t>
            </a:r>
            <a:r>
              <a:rPr lang="de-DE" sz="2000" dirty="0" smtClean="0"/>
              <a:t> in </a:t>
            </a:r>
            <a:r>
              <a:rPr lang="de-DE" sz="2000" dirty="0" err="1" smtClean="0"/>
              <a:t>times</a:t>
            </a:r>
            <a:r>
              <a:rPr lang="de-DE" sz="2000" dirty="0" smtClean="0"/>
              <a:t> </a:t>
            </a:r>
            <a:r>
              <a:rPr lang="de-DE" sz="2000" dirty="0" err="1" smtClean="0"/>
              <a:t>of</a:t>
            </a:r>
            <a:r>
              <a:rPr lang="de-DE" sz="2000" dirty="0" smtClean="0"/>
              <a:t> high </a:t>
            </a:r>
            <a:r>
              <a:rPr lang="de-DE" sz="2000" dirty="0" err="1" smtClean="0"/>
              <a:t>unemployment</a:t>
            </a:r>
            <a:endParaRPr lang="de-DE" sz="2000" dirty="0"/>
          </a:p>
          <a:p>
            <a:pPr lvl="1" eaLnBrk="1" hangingPunct="1">
              <a:lnSpc>
                <a:spcPct val="90000"/>
              </a:lnSpc>
              <a:defRPr/>
            </a:pPr>
            <a:r>
              <a:rPr lang="de-DE" sz="2000" dirty="0" err="1"/>
              <a:t>Liberalisation</a:t>
            </a:r>
            <a:r>
              <a:rPr lang="de-DE" sz="2000" dirty="0"/>
              <a:t> </a:t>
            </a:r>
            <a:r>
              <a:rPr lang="de-DE" sz="2000" dirty="0" err="1"/>
              <a:t>of</a:t>
            </a:r>
            <a:r>
              <a:rPr lang="de-DE" sz="2000" dirty="0"/>
              <a:t> </a:t>
            </a:r>
            <a:r>
              <a:rPr lang="de-DE" sz="2000" dirty="0" err="1"/>
              <a:t>forms</a:t>
            </a:r>
            <a:r>
              <a:rPr lang="de-DE" sz="2000" dirty="0"/>
              <a:t> </a:t>
            </a:r>
            <a:r>
              <a:rPr lang="de-DE" sz="2000" dirty="0" err="1"/>
              <a:t>of</a:t>
            </a:r>
            <a:r>
              <a:rPr lang="de-DE" sz="2000" dirty="0"/>
              <a:t> </a:t>
            </a:r>
            <a:r>
              <a:rPr lang="de-DE" sz="2000" dirty="0" err="1"/>
              <a:t>employment</a:t>
            </a:r>
            <a:r>
              <a:rPr lang="de-DE" sz="2000" dirty="0"/>
              <a:t> </a:t>
            </a:r>
            <a:r>
              <a:rPr lang="de-DE" sz="2000" dirty="0" err="1"/>
              <a:t>and</a:t>
            </a:r>
            <a:r>
              <a:rPr lang="de-DE" sz="2000" dirty="0"/>
              <a:t> </a:t>
            </a:r>
            <a:r>
              <a:rPr lang="de-DE" sz="2000" dirty="0" err="1"/>
              <a:t>employment</a:t>
            </a:r>
            <a:r>
              <a:rPr lang="de-DE" sz="2000" dirty="0"/>
              <a:t> </a:t>
            </a:r>
            <a:r>
              <a:rPr lang="de-DE" sz="2000" dirty="0" err="1"/>
              <a:t>protection</a:t>
            </a:r>
            <a:r>
              <a:rPr lang="de-DE" sz="2000" dirty="0"/>
              <a:t>: e.g. </a:t>
            </a:r>
            <a:r>
              <a:rPr lang="de-DE" sz="2000" dirty="0" err="1"/>
              <a:t>agency</a:t>
            </a:r>
            <a:r>
              <a:rPr lang="de-DE" sz="2000" dirty="0"/>
              <a:t> </a:t>
            </a:r>
            <a:r>
              <a:rPr lang="de-DE" sz="2000" dirty="0" err="1"/>
              <a:t>work</a:t>
            </a:r>
            <a:r>
              <a:rPr lang="de-DE" sz="2000" dirty="0"/>
              <a:t>, „mini </a:t>
            </a:r>
            <a:r>
              <a:rPr lang="de-DE" sz="2000" dirty="0" err="1"/>
              <a:t>jobs</a:t>
            </a:r>
            <a:r>
              <a:rPr lang="de-DE" sz="2000" dirty="0"/>
              <a:t>“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de-DE" sz="2000" dirty="0"/>
              <a:t>Higher </a:t>
            </a:r>
            <a:r>
              <a:rPr lang="de-DE" sz="2000" dirty="0" err="1"/>
              <a:t>pressure</a:t>
            </a:r>
            <a:r>
              <a:rPr lang="de-DE" sz="2000" dirty="0"/>
              <a:t> on </a:t>
            </a:r>
            <a:r>
              <a:rPr lang="de-DE" sz="2000" dirty="0" err="1"/>
              <a:t>employees</a:t>
            </a:r>
            <a:r>
              <a:rPr lang="de-DE" sz="2000" dirty="0"/>
              <a:t> </a:t>
            </a:r>
            <a:r>
              <a:rPr lang="de-DE" sz="2000" dirty="0" err="1"/>
              <a:t>through</a:t>
            </a:r>
            <a:r>
              <a:rPr lang="de-DE" sz="2000" dirty="0"/>
              <a:t> </a:t>
            </a:r>
            <a:r>
              <a:rPr lang="de-DE" sz="2000" dirty="0" err="1"/>
              <a:t>tightening</a:t>
            </a:r>
            <a:r>
              <a:rPr lang="de-DE" sz="2000" dirty="0"/>
              <a:t> </a:t>
            </a:r>
            <a:r>
              <a:rPr lang="de-DE" sz="2000" dirty="0" err="1"/>
              <a:t>of</a:t>
            </a:r>
            <a:r>
              <a:rPr lang="de-DE" sz="2000" dirty="0"/>
              <a:t> </a:t>
            </a:r>
            <a:r>
              <a:rPr lang="de-DE" sz="2000" dirty="0" err="1"/>
              <a:t>unemployment</a:t>
            </a:r>
            <a:r>
              <a:rPr lang="de-DE" sz="2000" dirty="0"/>
              <a:t> </a:t>
            </a:r>
            <a:r>
              <a:rPr lang="de-DE" sz="2000" dirty="0" err="1" smtClean="0"/>
              <a:t>insurance</a:t>
            </a:r>
            <a:endParaRPr lang="de-DE" sz="2000" dirty="0"/>
          </a:p>
          <a:p>
            <a:pPr lvl="1" eaLnBrk="1" hangingPunct="1">
              <a:lnSpc>
                <a:spcPct val="90000"/>
              </a:lnSpc>
              <a:defRPr/>
            </a:pPr>
            <a:r>
              <a:rPr lang="de-DE" sz="2000" dirty="0" err="1"/>
              <a:t>Pressure</a:t>
            </a:r>
            <a:r>
              <a:rPr lang="de-DE" sz="2000" dirty="0"/>
              <a:t> on </a:t>
            </a:r>
            <a:r>
              <a:rPr lang="de-DE" sz="2000" dirty="0" err="1"/>
              <a:t>low</a:t>
            </a:r>
            <a:r>
              <a:rPr lang="de-DE" sz="2000" dirty="0"/>
              <a:t> </a:t>
            </a:r>
            <a:r>
              <a:rPr lang="de-DE" sz="2000" dirty="0" err="1"/>
              <a:t>wages</a:t>
            </a:r>
            <a:r>
              <a:rPr lang="de-DE" sz="2000" dirty="0"/>
              <a:t>, </a:t>
            </a:r>
            <a:r>
              <a:rPr lang="de-DE" sz="2000" dirty="0" err="1"/>
              <a:t>because</a:t>
            </a:r>
            <a:r>
              <a:rPr lang="de-DE" sz="2000" dirty="0"/>
              <a:t> </a:t>
            </a:r>
            <a:r>
              <a:rPr lang="de-DE" sz="2000" dirty="0" err="1"/>
              <a:t>unemployed</a:t>
            </a:r>
            <a:r>
              <a:rPr lang="de-DE" sz="2000" dirty="0"/>
              <a:t> </a:t>
            </a:r>
            <a:r>
              <a:rPr lang="de-DE" sz="2000" dirty="0" err="1"/>
              <a:t>have</a:t>
            </a:r>
            <a:r>
              <a:rPr lang="de-DE" sz="2000" dirty="0"/>
              <a:t> </a:t>
            </a:r>
            <a:r>
              <a:rPr lang="de-DE" sz="2000" dirty="0" err="1"/>
              <a:t>to</a:t>
            </a:r>
            <a:r>
              <a:rPr lang="de-DE" sz="2000" dirty="0"/>
              <a:t> </a:t>
            </a:r>
            <a:r>
              <a:rPr lang="de-DE" sz="2000" dirty="0" err="1"/>
              <a:t>take</a:t>
            </a:r>
            <a:r>
              <a:rPr lang="de-DE" sz="2000" dirty="0"/>
              <a:t> </a:t>
            </a:r>
            <a:r>
              <a:rPr lang="de-DE" sz="2000" dirty="0" err="1"/>
              <a:t>work</a:t>
            </a:r>
            <a:r>
              <a:rPr lang="de-DE" sz="2000" dirty="0"/>
              <a:t> </a:t>
            </a:r>
            <a:r>
              <a:rPr lang="de-DE" sz="2000" dirty="0" err="1"/>
              <a:t>at</a:t>
            </a:r>
            <a:r>
              <a:rPr lang="de-DE" sz="2000" dirty="0"/>
              <a:t> all </a:t>
            </a:r>
            <a:r>
              <a:rPr lang="de-DE" sz="2000" dirty="0" err="1"/>
              <a:t>wages</a:t>
            </a:r>
            <a:r>
              <a:rPr lang="de-DE" sz="2000" dirty="0"/>
              <a:t> </a:t>
            </a:r>
            <a:endParaRPr lang="de-DE" sz="2000" dirty="0" smtClean="0"/>
          </a:p>
          <a:p>
            <a:pPr>
              <a:lnSpc>
                <a:spcPct val="90000"/>
              </a:lnSpc>
              <a:defRPr/>
            </a:pPr>
            <a:r>
              <a:rPr lang="de-DE" sz="2000" dirty="0" smtClean="0"/>
              <a:t>Strong </a:t>
            </a:r>
            <a:r>
              <a:rPr lang="de-DE" sz="2000" dirty="0" err="1" smtClean="0"/>
              <a:t>increase</a:t>
            </a:r>
            <a:r>
              <a:rPr lang="de-DE" sz="2000" dirty="0" smtClean="0"/>
              <a:t> in </a:t>
            </a:r>
            <a:r>
              <a:rPr lang="de-DE" sz="2000" dirty="0" err="1" smtClean="0"/>
              <a:t>low</a:t>
            </a:r>
            <a:r>
              <a:rPr lang="de-DE" sz="2000" dirty="0" smtClean="0"/>
              <a:t> </a:t>
            </a:r>
            <a:r>
              <a:rPr lang="de-DE" sz="2000" dirty="0" err="1" smtClean="0"/>
              <a:t>pay</a:t>
            </a:r>
            <a:r>
              <a:rPr lang="de-DE" sz="2000" dirty="0" smtClean="0"/>
              <a:t> </a:t>
            </a:r>
            <a:r>
              <a:rPr lang="de-DE" sz="2000" dirty="0" err="1" smtClean="0"/>
              <a:t>sector</a:t>
            </a:r>
            <a:endParaRPr lang="de-DE" sz="2000" dirty="0"/>
          </a:p>
          <a:p>
            <a:pPr lvl="1" eaLnBrk="1" hangingPunct="1">
              <a:lnSpc>
                <a:spcPct val="90000"/>
              </a:lnSpc>
              <a:defRPr/>
            </a:pPr>
            <a:endParaRPr lang="de-DE" sz="2000" dirty="0" smtClean="0"/>
          </a:p>
          <a:p>
            <a:endParaRPr lang="en-GB" sz="2000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Germany's economy and the crises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141386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Planting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seeds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financial</a:t>
            </a:r>
            <a:r>
              <a:rPr lang="de-DE" dirty="0" smtClean="0"/>
              <a:t> </a:t>
            </a:r>
            <a:r>
              <a:rPr lang="de-DE" dirty="0" err="1" smtClean="0"/>
              <a:t>crisis</a:t>
            </a:r>
            <a:r>
              <a:rPr lang="de-DE" dirty="0" smtClean="0"/>
              <a:t>…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sz="2400" dirty="0" err="1" smtClean="0"/>
              <a:t>Weak</a:t>
            </a:r>
            <a:r>
              <a:rPr lang="de-DE" sz="2400" dirty="0" smtClean="0"/>
              <a:t> </a:t>
            </a:r>
            <a:r>
              <a:rPr lang="de-DE" sz="2400" dirty="0" err="1" smtClean="0"/>
              <a:t>domestic</a:t>
            </a:r>
            <a:r>
              <a:rPr lang="de-DE" sz="2400" dirty="0" smtClean="0"/>
              <a:t> </a:t>
            </a:r>
            <a:r>
              <a:rPr lang="de-DE" sz="2400" dirty="0" err="1" smtClean="0"/>
              <a:t>economy</a:t>
            </a:r>
            <a:r>
              <a:rPr lang="de-DE" sz="2400" dirty="0" smtClean="0"/>
              <a:t> – </a:t>
            </a:r>
            <a:r>
              <a:rPr lang="de-DE" sz="2400" dirty="0" err="1" smtClean="0"/>
              <a:t>weak</a:t>
            </a:r>
            <a:r>
              <a:rPr lang="de-DE" sz="2400" dirty="0" smtClean="0"/>
              <a:t> </a:t>
            </a:r>
            <a:r>
              <a:rPr lang="de-DE" sz="2400" dirty="0" err="1" smtClean="0"/>
              <a:t>domestic</a:t>
            </a:r>
            <a:r>
              <a:rPr lang="de-DE" sz="2400" dirty="0" smtClean="0"/>
              <a:t> </a:t>
            </a:r>
            <a:r>
              <a:rPr lang="de-DE" sz="2400" dirty="0" err="1" smtClean="0"/>
              <a:t>credit</a:t>
            </a:r>
            <a:r>
              <a:rPr lang="de-DE" sz="2400" dirty="0" smtClean="0"/>
              <a:t> </a:t>
            </a:r>
            <a:r>
              <a:rPr lang="de-DE" sz="2400" dirty="0" err="1" smtClean="0"/>
              <a:t>demand</a:t>
            </a:r>
            <a:endParaRPr lang="de-DE" sz="2400" dirty="0" smtClean="0"/>
          </a:p>
          <a:p>
            <a:r>
              <a:rPr lang="de-DE" sz="2400" dirty="0" err="1" smtClean="0"/>
              <a:t>Foreign</a:t>
            </a:r>
            <a:r>
              <a:rPr lang="de-DE" sz="2400" dirty="0" smtClean="0"/>
              <a:t> </a:t>
            </a:r>
            <a:r>
              <a:rPr lang="de-DE" sz="2400" dirty="0" err="1" smtClean="0"/>
              <a:t>lending</a:t>
            </a:r>
            <a:r>
              <a:rPr lang="de-DE" sz="2400" dirty="0" smtClean="0"/>
              <a:t> </a:t>
            </a:r>
            <a:r>
              <a:rPr lang="de-DE" sz="2400" dirty="0" err="1" smtClean="0"/>
              <a:t>thrives</a:t>
            </a:r>
            <a:r>
              <a:rPr lang="de-DE" sz="2400" dirty="0" smtClean="0"/>
              <a:t> – Germany </a:t>
            </a:r>
            <a:r>
              <a:rPr lang="de-DE" sz="2400" dirty="0" err="1" smtClean="0"/>
              <a:t>is</a:t>
            </a:r>
            <a:r>
              <a:rPr lang="de-DE" sz="2400" dirty="0" smtClean="0"/>
              <a:t> </a:t>
            </a:r>
            <a:r>
              <a:rPr lang="de-DE" sz="2400" dirty="0" err="1" smtClean="0"/>
              <a:t>second</a:t>
            </a:r>
            <a:r>
              <a:rPr lang="de-DE" sz="2400" dirty="0" smtClean="0"/>
              <a:t> </a:t>
            </a:r>
            <a:r>
              <a:rPr lang="de-DE" sz="2400" dirty="0" err="1" smtClean="0"/>
              <a:t>biggest</a:t>
            </a:r>
            <a:r>
              <a:rPr lang="de-DE" sz="2400" dirty="0" smtClean="0"/>
              <a:t> </a:t>
            </a:r>
            <a:r>
              <a:rPr lang="de-DE" sz="2400" dirty="0" err="1" smtClean="0"/>
              <a:t>lender</a:t>
            </a:r>
            <a:r>
              <a:rPr lang="de-DE" sz="2400" dirty="0" smtClean="0"/>
              <a:t> </a:t>
            </a:r>
            <a:r>
              <a:rPr lang="de-DE" sz="2400" dirty="0" err="1" smtClean="0"/>
              <a:t>to</a:t>
            </a:r>
            <a:r>
              <a:rPr lang="de-DE" sz="2400" dirty="0" smtClean="0"/>
              <a:t> Euro </a:t>
            </a:r>
            <a:r>
              <a:rPr lang="de-DE" sz="2400" dirty="0" err="1" smtClean="0"/>
              <a:t>crisis</a:t>
            </a:r>
            <a:r>
              <a:rPr lang="de-DE" sz="2400" dirty="0" smtClean="0"/>
              <a:t> countries (after France)</a:t>
            </a:r>
          </a:p>
          <a:p>
            <a:pPr marL="1055688" lvl="1" indent="-514350">
              <a:buFont typeface="+mj-lt"/>
              <a:buAutoNum type="arabicPeriod"/>
            </a:pPr>
            <a:r>
              <a:rPr lang="de-DE" sz="2400" dirty="0" smtClean="0"/>
              <a:t>German </a:t>
            </a:r>
            <a:r>
              <a:rPr lang="de-DE" sz="2400" dirty="0" err="1" smtClean="0"/>
              <a:t>firms</a:t>
            </a:r>
            <a:r>
              <a:rPr lang="de-DE" sz="2400" dirty="0" smtClean="0"/>
              <a:t> </a:t>
            </a:r>
            <a:r>
              <a:rPr lang="de-DE" sz="2400" dirty="0" err="1" smtClean="0"/>
              <a:t>sell</a:t>
            </a:r>
            <a:r>
              <a:rPr lang="de-DE" sz="2400" dirty="0" smtClean="0"/>
              <a:t> </a:t>
            </a:r>
            <a:r>
              <a:rPr lang="de-DE" sz="2400" dirty="0" err="1" smtClean="0"/>
              <a:t>goods</a:t>
            </a:r>
            <a:r>
              <a:rPr lang="de-DE" sz="2400" dirty="0" smtClean="0"/>
              <a:t> </a:t>
            </a:r>
            <a:r>
              <a:rPr lang="de-DE" sz="2400" dirty="0" err="1" smtClean="0"/>
              <a:t>to</a:t>
            </a:r>
            <a:r>
              <a:rPr lang="de-DE" sz="2400" dirty="0" smtClean="0"/>
              <a:t> </a:t>
            </a:r>
            <a:r>
              <a:rPr lang="de-DE" sz="2400" dirty="0" err="1" smtClean="0"/>
              <a:t>trade</a:t>
            </a:r>
            <a:r>
              <a:rPr lang="de-DE" sz="2400" dirty="0" smtClean="0"/>
              <a:t> </a:t>
            </a:r>
            <a:r>
              <a:rPr lang="de-DE" sz="2400" dirty="0" err="1" smtClean="0"/>
              <a:t>partners</a:t>
            </a:r>
            <a:endParaRPr lang="de-DE" sz="2400" dirty="0" smtClean="0"/>
          </a:p>
          <a:p>
            <a:pPr marL="1055688" lvl="1" indent="-514350">
              <a:buFont typeface="+mj-lt"/>
              <a:buAutoNum type="arabicPeriod"/>
            </a:pPr>
            <a:r>
              <a:rPr lang="de-DE" sz="2400" dirty="0" err="1" smtClean="0"/>
              <a:t>Give</a:t>
            </a:r>
            <a:r>
              <a:rPr lang="de-DE" sz="2400" dirty="0" smtClean="0"/>
              <a:t> </a:t>
            </a:r>
            <a:r>
              <a:rPr lang="de-DE" sz="2400" dirty="0" err="1" smtClean="0"/>
              <a:t>receipts</a:t>
            </a:r>
            <a:r>
              <a:rPr lang="de-DE" sz="2400" dirty="0" smtClean="0"/>
              <a:t> </a:t>
            </a:r>
            <a:r>
              <a:rPr lang="de-DE" sz="2400" dirty="0" err="1" smtClean="0"/>
              <a:t>to</a:t>
            </a:r>
            <a:r>
              <a:rPr lang="de-DE" sz="2400" dirty="0" smtClean="0"/>
              <a:t> </a:t>
            </a:r>
            <a:r>
              <a:rPr lang="de-DE" sz="2400" dirty="0" err="1" smtClean="0"/>
              <a:t>banks</a:t>
            </a:r>
            <a:r>
              <a:rPr lang="de-DE" sz="2400" dirty="0" smtClean="0"/>
              <a:t> – not </a:t>
            </a:r>
            <a:r>
              <a:rPr lang="de-DE" sz="2400" dirty="0" err="1" smtClean="0"/>
              <a:t>to</a:t>
            </a:r>
            <a:r>
              <a:rPr lang="de-DE" sz="2400" dirty="0" smtClean="0"/>
              <a:t> </a:t>
            </a:r>
            <a:r>
              <a:rPr lang="de-DE" sz="2400" dirty="0" err="1" smtClean="0"/>
              <a:t>employees</a:t>
            </a:r>
            <a:endParaRPr lang="de-DE" sz="2400" dirty="0" smtClean="0"/>
          </a:p>
          <a:p>
            <a:pPr marL="1055688" lvl="1" indent="-514350">
              <a:buFont typeface="+mj-lt"/>
              <a:buAutoNum type="arabicPeriod"/>
            </a:pPr>
            <a:r>
              <a:rPr lang="de-DE" sz="2400" dirty="0" smtClean="0"/>
              <a:t>Banks </a:t>
            </a:r>
            <a:r>
              <a:rPr lang="de-DE" sz="2400" dirty="0" err="1" smtClean="0"/>
              <a:t>lend</a:t>
            </a:r>
            <a:r>
              <a:rPr lang="de-DE" sz="2400" dirty="0" smtClean="0"/>
              <a:t> </a:t>
            </a:r>
            <a:r>
              <a:rPr lang="de-DE" sz="2400" dirty="0" err="1" smtClean="0"/>
              <a:t>to</a:t>
            </a:r>
            <a:r>
              <a:rPr lang="de-DE" sz="2400" dirty="0" smtClean="0"/>
              <a:t> </a:t>
            </a:r>
            <a:r>
              <a:rPr lang="de-DE" sz="2400" dirty="0" err="1" smtClean="0"/>
              <a:t>today‘s</a:t>
            </a:r>
            <a:r>
              <a:rPr lang="de-DE" sz="2400" dirty="0" smtClean="0"/>
              <a:t> </a:t>
            </a:r>
            <a:r>
              <a:rPr lang="de-DE" sz="2400" dirty="0" err="1" smtClean="0"/>
              <a:t>crisis</a:t>
            </a:r>
            <a:r>
              <a:rPr lang="de-DE" sz="2400" dirty="0" smtClean="0"/>
              <a:t> countries</a:t>
            </a:r>
          </a:p>
          <a:p>
            <a:pPr marL="1055688" lvl="1" indent="-514350">
              <a:buFont typeface="+mj-lt"/>
              <a:buAutoNum type="arabicPeriod"/>
            </a:pPr>
            <a:r>
              <a:rPr lang="de-DE" sz="2400" dirty="0" err="1" smtClean="0"/>
              <a:t>Today‘s</a:t>
            </a:r>
            <a:r>
              <a:rPr lang="de-DE" sz="2400" dirty="0" smtClean="0"/>
              <a:t> </a:t>
            </a:r>
            <a:r>
              <a:rPr lang="de-DE" sz="2400" dirty="0" err="1" smtClean="0"/>
              <a:t>crisis</a:t>
            </a:r>
            <a:r>
              <a:rPr lang="de-DE" sz="2400" dirty="0" smtClean="0"/>
              <a:t> countries </a:t>
            </a:r>
            <a:r>
              <a:rPr lang="de-DE" sz="2400" dirty="0" err="1" smtClean="0"/>
              <a:t>increase</a:t>
            </a:r>
            <a:r>
              <a:rPr lang="de-DE" sz="2400" dirty="0" smtClean="0"/>
              <a:t> </a:t>
            </a:r>
            <a:r>
              <a:rPr lang="de-DE" sz="2400" dirty="0" err="1" smtClean="0"/>
              <a:t>debts</a:t>
            </a:r>
            <a:r>
              <a:rPr lang="de-DE" sz="2400" dirty="0" smtClean="0"/>
              <a:t>, </a:t>
            </a:r>
            <a:r>
              <a:rPr lang="de-DE" sz="2400" dirty="0" err="1" smtClean="0"/>
              <a:t>buy</a:t>
            </a:r>
            <a:r>
              <a:rPr lang="de-DE" sz="2400" dirty="0" smtClean="0"/>
              <a:t> German </a:t>
            </a:r>
            <a:r>
              <a:rPr lang="de-DE" sz="2400" dirty="0" err="1" smtClean="0"/>
              <a:t>goods</a:t>
            </a:r>
            <a:r>
              <a:rPr lang="de-DE" sz="2400" dirty="0" smtClean="0"/>
              <a:t> -&gt; back </a:t>
            </a:r>
            <a:r>
              <a:rPr lang="de-DE" sz="2400" dirty="0" err="1" smtClean="0"/>
              <a:t>to</a:t>
            </a:r>
            <a:r>
              <a:rPr lang="de-DE" sz="2400" dirty="0" smtClean="0"/>
              <a:t> </a:t>
            </a:r>
            <a:r>
              <a:rPr lang="de-DE" sz="2400" dirty="0" err="1" smtClean="0"/>
              <a:t>step</a:t>
            </a:r>
            <a:r>
              <a:rPr lang="de-DE" sz="2400" dirty="0" smtClean="0"/>
              <a:t> 1</a:t>
            </a:r>
          </a:p>
          <a:p>
            <a:endParaRPr lang="en-GB" sz="2400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Germany's economy and the crises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634329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11382" y="260648"/>
            <a:ext cx="6047903" cy="1412875"/>
          </a:xfrm>
        </p:spPr>
        <p:txBody>
          <a:bodyPr/>
          <a:lstStyle/>
          <a:p>
            <a:r>
              <a:rPr lang="de-DE" sz="3200" dirty="0" smtClean="0"/>
              <a:t>Germany </a:t>
            </a:r>
            <a:r>
              <a:rPr lang="de-DE" sz="3200" dirty="0" err="1" smtClean="0"/>
              <a:t>second</a:t>
            </a:r>
            <a:r>
              <a:rPr lang="de-DE" sz="3200" dirty="0" smtClean="0"/>
              <a:t> </a:t>
            </a:r>
            <a:r>
              <a:rPr lang="de-DE" sz="3200" dirty="0" err="1" smtClean="0"/>
              <a:t>biggest</a:t>
            </a:r>
            <a:r>
              <a:rPr lang="de-DE" sz="3200" dirty="0" smtClean="0"/>
              <a:t> </a:t>
            </a:r>
            <a:r>
              <a:rPr lang="de-DE" sz="3200" dirty="0" err="1" smtClean="0"/>
              <a:t>creditor</a:t>
            </a:r>
            <a:r>
              <a:rPr lang="de-DE" sz="3200" dirty="0" smtClean="0"/>
              <a:t> </a:t>
            </a:r>
            <a:r>
              <a:rPr lang="de-DE" sz="3200" dirty="0" err="1" smtClean="0"/>
              <a:t>of</a:t>
            </a:r>
            <a:r>
              <a:rPr lang="de-DE" sz="3200" dirty="0" smtClean="0"/>
              <a:t> </a:t>
            </a:r>
            <a:r>
              <a:rPr lang="de-DE" sz="3200" dirty="0" err="1" smtClean="0"/>
              <a:t>today‘s</a:t>
            </a:r>
            <a:r>
              <a:rPr lang="de-DE" sz="3200" dirty="0" smtClean="0"/>
              <a:t> </a:t>
            </a:r>
            <a:r>
              <a:rPr lang="de-DE" sz="3200" dirty="0" err="1" smtClean="0"/>
              <a:t>crisis</a:t>
            </a:r>
            <a:r>
              <a:rPr lang="de-DE" sz="3200" dirty="0" smtClean="0"/>
              <a:t> countries</a:t>
            </a:r>
            <a:endParaRPr lang="en-GB" sz="3200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Germany's economy and the crises</a:t>
            </a:r>
            <a:endParaRPr lang="de-DE"/>
          </a:p>
        </p:txBody>
      </p:sp>
      <p:graphicFrame>
        <p:nvGraphicFramePr>
          <p:cNvPr id="7" name="Inhaltsplatzhalt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937020294"/>
              </p:ext>
            </p:extLst>
          </p:nvPr>
        </p:nvGraphicFramePr>
        <p:xfrm>
          <a:off x="468313" y="1773238"/>
          <a:ext cx="8424862" cy="46069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feld 7"/>
          <p:cNvSpPr txBox="1"/>
          <p:nvPr/>
        </p:nvSpPr>
        <p:spPr>
          <a:xfrm>
            <a:off x="6444208" y="2967335"/>
            <a:ext cx="22322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Source: BIS, </a:t>
            </a:r>
            <a:r>
              <a:rPr lang="de-DE" dirty="0" err="1" smtClean="0"/>
              <a:t>own</a:t>
            </a:r>
            <a:r>
              <a:rPr lang="de-DE" dirty="0" smtClean="0"/>
              <a:t> </a:t>
            </a:r>
            <a:r>
              <a:rPr lang="de-DE" dirty="0" err="1" smtClean="0"/>
              <a:t>calculations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2266999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' IMK">
  <a:themeElements>
    <a:clrScheme name="HBS Master 2">
      <a:dk1>
        <a:srgbClr val="000000"/>
      </a:dk1>
      <a:lt1>
        <a:srgbClr val="FFFFFF"/>
      </a:lt1>
      <a:dk2>
        <a:srgbClr val="E20015"/>
      </a:dk2>
      <a:lt2>
        <a:srgbClr val="868686"/>
      </a:lt2>
      <a:accent1>
        <a:srgbClr val="EF7C00"/>
      </a:accent1>
      <a:accent2>
        <a:srgbClr val="E20015"/>
      </a:accent2>
      <a:accent3>
        <a:srgbClr val="FFFFFF"/>
      </a:accent3>
      <a:accent4>
        <a:srgbClr val="000000"/>
      </a:accent4>
      <a:accent5>
        <a:srgbClr val="F6BFAA"/>
      </a:accent5>
      <a:accent6>
        <a:srgbClr val="CD0012"/>
      </a:accent6>
      <a:hlink>
        <a:srgbClr val="FFA543"/>
      </a:hlink>
      <a:folHlink>
        <a:srgbClr val="BE0012"/>
      </a:folHlink>
    </a:clrScheme>
    <a:fontScheme name="HBS Master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HBS Master 1">
        <a:dk1>
          <a:srgbClr val="000000"/>
        </a:dk1>
        <a:lt1>
          <a:srgbClr val="FFFFFF"/>
        </a:lt1>
        <a:dk2>
          <a:srgbClr val="E20015"/>
        </a:dk2>
        <a:lt2>
          <a:srgbClr val="868686"/>
        </a:lt2>
        <a:accent1>
          <a:srgbClr val="EF7C00"/>
        </a:accent1>
        <a:accent2>
          <a:srgbClr val="BE0012"/>
        </a:accent2>
        <a:accent3>
          <a:srgbClr val="FFFFFF"/>
        </a:accent3>
        <a:accent4>
          <a:srgbClr val="000000"/>
        </a:accent4>
        <a:accent5>
          <a:srgbClr val="F6BFAA"/>
        </a:accent5>
        <a:accent6>
          <a:srgbClr val="AC000F"/>
        </a:accent6>
        <a:hlink>
          <a:srgbClr val="397BBD"/>
        </a:hlink>
        <a:folHlink>
          <a:srgbClr val="0047B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BS Master 2">
        <a:dk1>
          <a:srgbClr val="000000"/>
        </a:dk1>
        <a:lt1>
          <a:srgbClr val="FFFFFF"/>
        </a:lt1>
        <a:dk2>
          <a:srgbClr val="E20015"/>
        </a:dk2>
        <a:lt2>
          <a:srgbClr val="868686"/>
        </a:lt2>
        <a:accent1>
          <a:srgbClr val="EF7C00"/>
        </a:accent1>
        <a:accent2>
          <a:srgbClr val="E20015"/>
        </a:accent2>
        <a:accent3>
          <a:srgbClr val="FFFFFF"/>
        </a:accent3>
        <a:accent4>
          <a:srgbClr val="000000"/>
        </a:accent4>
        <a:accent5>
          <a:srgbClr val="F6BFAA"/>
        </a:accent5>
        <a:accent6>
          <a:srgbClr val="CD0012"/>
        </a:accent6>
        <a:hlink>
          <a:srgbClr val="FFA543"/>
        </a:hlink>
        <a:folHlink>
          <a:srgbClr val="BE001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E20015"/>
      </a:dk2>
      <a:lt2>
        <a:srgbClr val="B2B2B2"/>
      </a:lt2>
      <a:accent1>
        <a:srgbClr val="EF7C00"/>
      </a:accent1>
      <a:accent2>
        <a:srgbClr val="BE0012"/>
      </a:accent2>
      <a:accent3>
        <a:srgbClr val="FFFFFF"/>
      </a:accent3>
      <a:accent4>
        <a:srgbClr val="000000"/>
      </a:accent4>
      <a:accent5>
        <a:srgbClr val="F6BFAA"/>
      </a:accent5>
      <a:accent6>
        <a:srgbClr val="AC000F"/>
      </a:accent6>
      <a:hlink>
        <a:srgbClr val="397BBD"/>
      </a:hlink>
      <a:folHlink>
        <a:srgbClr val="0047BE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E20015"/>
      </a:dk2>
      <a:lt2>
        <a:srgbClr val="B2B2B2"/>
      </a:lt2>
      <a:accent1>
        <a:srgbClr val="EF7C00"/>
      </a:accent1>
      <a:accent2>
        <a:srgbClr val="BE0012"/>
      </a:accent2>
      <a:accent3>
        <a:srgbClr val="FFFFFF"/>
      </a:accent3>
      <a:accent4>
        <a:srgbClr val="000000"/>
      </a:accent4>
      <a:accent5>
        <a:srgbClr val="F6BFAA"/>
      </a:accent5>
      <a:accent6>
        <a:srgbClr val="AC000F"/>
      </a:accent6>
      <a:hlink>
        <a:srgbClr val="397BBD"/>
      </a:hlink>
      <a:folHlink>
        <a:srgbClr val="0047BE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Larissa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Larissa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Larissa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Larissa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Larissa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Larissa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Larissa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Larissa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Larissa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Larissa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Larissa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Larissa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747</Words>
  <Application>Microsoft Office PowerPoint</Application>
  <PresentationFormat>On-screen Show (4:3)</PresentationFormat>
  <Paragraphs>113</Paragraphs>
  <Slides>16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' IMK</vt:lpstr>
      <vt:lpstr>Germany’s Economy and the Financial Crises</vt:lpstr>
      <vt:lpstr>Content</vt:lpstr>
      <vt:lpstr>Very low growth, driven by export surpluses</vt:lpstr>
      <vt:lpstr>But resilience to the euro crisis</vt:lpstr>
      <vt:lpstr>Reasons for low growth</vt:lpstr>
      <vt:lpstr>Fall in real wages</vt:lpstr>
      <vt:lpstr>Reasons for wage stagnation</vt:lpstr>
      <vt:lpstr>Planting the seeds for the financial crisis…</vt:lpstr>
      <vt:lpstr>Germany second biggest creditor of today‘s crisis countries</vt:lpstr>
      <vt:lpstr>US crisis hits Germany‘s  banks hard</vt:lpstr>
      <vt:lpstr>But: employment miracle in the 2008/09 crisis</vt:lpstr>
      <vt:lpstr>The miracle‘s reasons</vt:lpstr>
      <vt:lpstr>Strongly expansionary fiscal policy in the crisis</vt:lpstr>
      <vt:lpstr>Economic effects of the eurocrisis for Germany</vt:lpstr>
      <vt:lpstr>Luck: Not everyone is so austere</vt:lpstr>
      <vt:lpstr>Lessons</vt:lpstr>
    </vt:vector>
  </TitlesOfParts>
  <Company>Hans-Böckler-Stiftung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Vortrag/Präsentation</dc:title>
  <dc:creator>Sören Zieher</dc:creator>
  <cp:lastModifiedBy>Malbrancq-Duclos_D</cp:lastModifiedBy>
  <cp:revision>289</cp:revision>
  <dcterms:created xsi:type="dcterms:W3CDTF">2011-08-12T07:50:44Z</dcterms:created>
  <dcterms:modified xsi:type="dcterms:W3CDTF">2013-11-04T08:19:09Z</dcterms:modified>
</cp:coreProperties>
</file>