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256" r:id="rId2"/>
    <p:sldId id="263" r:id="rId3"/>
    <p:sldId id="258" r:id="rId4"/>
    <p:sldId id="261" r:id="rId5"/>
    <p:sldId id="257" r:id="rId6"/>
    <p:sldId id="262" r:id="rId7"/>
    <p:sldId id="264" r:id="rId8"/>
  </p:sldIdLst>
  <p:sldSz cx="13004800" cy="97536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1pPr>
    <a:lvl2pPr marL="0" marR="0" indent="2286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2pPr>
    <a:lvl3pPr marL="0" marR="0" indent="4572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3pPr>
    <a:lvl4pPr marL="0" marR="0" indent="6858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4pPr>
    <a:lvl5pPr marL="0" marR="0" indent="9144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5pPr>
    <a:lvl6pPr marL="0" marR="0" indent="11430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6pPr>
    <a:lvl7pPr marL="0" marR="0" indent="13716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7pPr>
    <a:lvl8pPr marL="0" marR="0" indent="16002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8pPr>
    <a:lvl9pPr marL="0" marR="0" indent="182880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9C30935-B33B-4360-B026-F8E1685B3CE7}" type="datetimeFigureOut">
              <a:rPr lang="en-GB" smtClean="0"/>
              <a:t>09/02/2017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703F5E4-312B-4882-A8F4-6A0E080D2132}" type="slidenum">
              <a:rPr lang="en-GB" smtClean="0"/>
              <a:t>‹#›</a:t>
            </a:fld>
            <a:endParaRPr lang="en-GB"/>
          </a:p>
        </p:txBody>
      </p:sp>
    </p:spTree>
    <p:extLst>
      <p:ext uri="{BB962C8B-B14F-4D97-AF65-F5344CB8AC3E}">
        <p14:creationId xmlns:p14="http://schemas.microsoft.com/office/powerpoint/2010/main" val="3065623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5" name="Shape 155"/>
          <p:cNvSpPr>
            <a:spLocks noGrp="1" noRot="1" noChangeAspect="1"/>
          </p:cNvSpPr>
          <p:nvPr>
            <p:ph type="sldImg"/>
          </p:nvPr>
        </p:nvSpPr>
        <p:spPr>
          <a:xfrm>
            <a:off x="917575" y="744538"/>
            <a:ext cx="4962525" cy="3722687"/>
          </a:xfrm>
          <a:prstGeom prst="rect">
            <a:avLst/>
          </a:prstGeom>
        </p:spPr>
        <p:txBody>
          <a:bodyPr/>
          <a:lstStyle/>
          <a:p>
            <a:endParaRPr/>
          </a:p>
        </p:txBody>
      </p:sp>
      <p:sp>
        <p:nvSpPr>
          <p:cNvPr id="156" name="Shape 156"/>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tertite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673100" y="3835400"/>
            <a:ext cx="11658600" cy="3886200"/>
          </a:xfrm>
          <a:prstGeom prst="rect">
            <a:avLst/>
          </a:prstGeom>
        </p:spPr>
        <p:txBody>
          <a:bodyPr/>
          <a:lstStyle>
            <a:lvl1pPr>
              <a:defRPr sz="10400" spc="208">
                <a:solidFill>
                  <a:srgbClr val="FFFFFF"/>
                </a:solidFill>
              </a:defRPr>
            </a:lvl1pPr>
          </a:lstStyle>
          <a:p>
            <a:r>
              <a:t>Titeltext</a:t>
            </a:r>
          </a:p>
        </p:txBody>
      </p:sp>
      <p:sp>
        <p:nvSpPr>
          <p:cNvPr id="12" name="Shape 12"/>
          <p:cNvSpPr>
            <a:spLocks noGrp="1"/>
          </p:cNvSpPr>
          <p:nvPr>
            <p:ph type="body" sz="quarter" idx="1"/>
          </p:nvPr>
        </p:nvSpPr>
        <p:spPr>
          <a:xfrm>
            <a:off x="673100" y="2070100"/>
            <a:ext cx="11658600" cy="1778000"/>
          </a:xfrm>
          <a:prstGeom prst="rect">
            <a:avLst/>
          </a:prstGeom>
        </p:spPr>
        <p:txBody>
          <a:bodyPr anchor="b"/>
          <a:lstStyle>
            <a:lvl1pPr marL="0" indent="0" algn="ctr">
              <a:spcBef>
                <a:spcPts val="0"/>
              </a:spcBef>
              <a:buClrTx/>
              <a:buSzTx/>
              <a:buNone/>
              <a:defRPr sz="5400" cap="all" spc="215">
                <a:solidFill>
                  <a:srgbClr val="FFFFFF"/>
                </a:solidFill>
                <a:latin typeface="+mn-lt"/>
                <a:ea typeface="+mn-ea"/>
                <a:cs typeface="+mn-cs"/>
                <a:sym typeface="Futura"/>
              </a:defRPr>
            </a:lvl1pPr>
            <a:lvl2pPr marL="0" indent="228600" algn="ctr">
              <a:spcBef>
                <a:spcPts val="0"/>
              </a:spcBef>
              <a:buClrTx/>
              <a:buSzTx/>
              <a:buNone/>
              <a:defRPr sz="5400" cap="all" spc="215">
                <a:solidFill>
                  <a:srgbClr val="FFFFFF"/>
                </a:solidFill>
                <a:latin typeface="+mn-lt"/>
                <a:ea typeface="+mn-ea"/>
                <a:cs typeface="+mn-cs"/>
                <a:sym typeface="Futura"/>
              </a:defRPr>
            </a:lvl2pPr>
            <a:lvl3pPr marL="0" indent="457200" algn="ctr">
              <a:spcBef>
                <a:spcPts val="0"/>
              </a:spcBef>
              <a:buClrTx/>
              <a:buSzTx/>
              <a:buNone/>
              <a:defRPr sz="5400" cap="all" spc="215">
                <a:solidFill>
                  <a:srgbClr val="FFFFFF"/>
                </a:solidFill>
                <a:latin typeface="+mn-lt"/>
                <a:ea typeface="+mn-ea"/>
                <a:cs typeface="+mn-cs"/>
                <a:sym typeface="Futura"/>
              </a:defRPr>
            </a:lvl3pPr>
            <a:lvl4pPr marL="0" indent="685800" algn="ctr">
              <a:spcBef>
                <a:spcPts val="0"/>
              </a:spcBef>
              <a:buClrTx/>
              <a:buSzTx/>
              <a:buNone/>
              <a:defRPr sz="5400" cap="all" spc="215">
                <a:solidFill>
                  <a:srgbClr val="FFFFFF"/>
                </a:solidFill>
                <a:latin typeface="+mn-lt"/>
                <a:ea typeface="+mn-ea"/>
                <a:cs typeface="+mn-cs"/>
                <a:sym typeface="Futura"/>
              </a:defRPr>
            </a:lvl4pPr>
            <a:lvl5pPr marL="0" indent="914400" algn="ctr">
              <a:spcBef>
                <a:spcPts val="0"/>
              </a:spcBef>
              <a:buClrTx/>
              <a:buSzTx/>
              <a:buNone/>
              <a:defRPr sz="5400" cap="all" spc="215">
                <a:solidFill>
                  <a:srgbClr val="FFFFFF"/>
                </a:solidFill>
                <a:latin typeface="+mn-lt"/>
                <a:ea typeface="+mn-ea"/>
                <a:cs typeface="+mn-cs"/>
                <a:sym typeface="Futura"/>
              </a:defRPr>
            </a:lvl5pPr>
          </a:lstStyle>
          <a:p>
            <a:r>
              <a:t>Textebene 1</a:t>
            </a:r>
          </a:p>
          <a:p>
            <a:pPr lvl="1"/>
            <a:r>
              <a:t>Textebene 2</a:t>
            </a:r>
          </a:p>
          <a:p>
            <a:pPr lvl="2"/>
            <a:r>
              <a:t>Textebene 3</a:t>
            </a:r>
          </a:p>
          <a:p>
            <a:pPr lvl="3"/>
            <a:r>
              <a:t>Textebene 4</a:t>
            </a:r>
          </a:p>
          <a:p>
            <a:pPr lvl="4"/>
            <a:r>
              <a:t>Textebene 5</a:t>
            </a:r>
          </a:p>
        </p:txBody>
      </p:sp>
      <p:sp>
        <p:nvSpPr>
          <p:cNvPr id="13" name="Shape 13"/>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zählungszeichen">
    <p:spTree>
      <p:nvGrpSpPr>
        <p:cNvPr id="1" name=""/>
        <p:cNvGrpSpPr/>
        <p:nvPr/>
      </p:nvGrpSpPr>
      <p:grpSpPr>
        <a:xfrm>
          <a:off x="0" y="0"/>
          <a:ext cx="0" cy="0"/>
          <a:chOff x="0" y="0"/>
          <a:chExt cx="0" cy="0"/>
        </a:xfrm>
      </p:grpSpPr>
      <p:sp>
        <p:nvSpPr>
          <p:cNvPr id="96" name="Shape 96"/>
          <p:cNvSpPr>
            <a:spLocks noGrp="1"/>
          </p:cNvSpPr>
          <p:nvPr>
            <p:ph type="body" idx="1"/>
          </p:nvPr>
        </p:nvSpPr>
        <p:spPr>
          <a:xfrm>
            <a:off x="673100" y="1320800"/>
            <a:ext cx="11658600" cy="7467600"/>
          </a:xfrm>
          <a:prstGeom prst="rect">
            <a:avLst/>
          </a:prstGeom>
        </p:spPr>
        <p:txBody>
          <a:bodyPr anchor="ctr"/>
          <a:lstStyle/>
          <a:p>
            <a:r>
              <a:t>Textebene 1</a:t>
            </a:r>
          </a:p>
          <a:p>
            <a:pPr lvl="1"/>
            <a:r>
              <a:t>Textebene 2</a:t>
            </a:r>
          </a:p>
          <a:p>
            <a:pPr lvl="2"/>
            <a:r>
              <a:t>Textebene 3</a:t>
            </a:r>
          </a:p>
          <a:p>
            <a:pPr lvl="3"/>
            <a:r>
              <a:t>Textebene 4</a:t>
            </a:r>
          </a:p>
          <a:p>
            <a:pPr lvl="4"/>
            <a:r>
              <a:t>Textebene 5</a:t>
            </a:r>
          </a:p>
        </p:txBody>
      </p:sp>
      <p:sp>
        <p:nvSpPr>
          <p:cNvPr id="97" name="Shape 97"/>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 3 Stü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4" name="Shape 104"/>
          <p:cNvSpPr>
            <a:spLocks noGrp="1"/>
          </p:cNvSpPr>
          <p:nvPr>
            <p:ph type="pic" sz="quarter" idx="13"/>
          </p:nvPr>
        </p:nvSpPr>
        <p:spPr>
          <a:xfrm>
            <a:off x="6502400" y="4813300"/>
            <a:ext cx="5600700" cy="40513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5" name="Shape 105"/>
          <p:cNvSpPr>
            <a:spLocks noGrp="1"/>
          </p:cNvSpPr>
          <p:nvPr>
            <p:ph type="pic" sz="quarter" idx="14"/>
          </p:nvPr>
        </p:nvSpPr>
        <p:spPr>
          <a:xfrm>
            <a:off x="6502400" y="1079500"/>
            <a:ext cx="5600700" cy="34290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6" name="Shape 106"/>
          <p:cNvSpPr>
            <a:spLocks noGrp="1"/>
          </p:cNvSpPr>
          <p:nvPr>
            <p:ph type="pic" sz="half" idx="15"/>
          </p:nvPr>
        </p:nvSpPr>
        <p:spPr>
          <a:xfrm>
            <a:off x="897846" y="1079500"/>
            <a:ext cx="4978401" cy="77851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07" name="Shape 107"/>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oto - 2 Stüc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4" name="Shape 114"/>
          <p:cNvSpPr>
            <a:spLocks noGrp="1"/>
          </p:cNvSpPr>
          <p:nvPr>
            <p:ph type="pic" sz="half" idx="13"/>
          </p:nvPr>
        </p:nvSpPr>
        <p:spPr>
          <a:xfrm>
            <a:off x="6807200" y="1079500"/>
            <a:ext cx="5295900" cy="77851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15" name="Shape 115"/>
          <p:cNvSpPr>
            <a:spLocks noGrp="1"/>
          </p:cNvSpPr>
          <p:nvPr>
            <p:ph type="pic" sz="half" idx="14"/>
          </p:nvPr>
        </p:nvSpPr>
        <p:spPr>
          <a:xfrm>
            <a:off x="889000" y="1079500"/>
            <a:ext cx="5295900" cy="77851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116" name="Shape 116"/>
          <p:cNvSpPr>
            <a:spLocks noGrp="1"/>
          </p:cNvSpPr>
          <p:nvPr>
            <p:ph type="sldNum" sz="quarter" idx="2"/>
          </p:nvPr>
        </p:nvSpPr>
        <p:spPr>
          <a:xfrm>
            <a:off x="6335522"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Zita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3" name="Shape 123"/>
          <p:cNvSpPr>
            <a:spLocks noGrp="1"/>
          </p:cNvSpPr>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sz="2600" i="1" spc="52">
                <a:solidFill>
                  <a:schemeClr val="accent5">
                    <a:satOff val="-10854"/>
                    <a:lumOff val="-10463"/>
                  </a:schemeClr>
                </a:solidFill>
              </a:defRPr>
            </a:lvl1pPr>
          </a:lstStyle>
          <a:p>
            <a:r>
              <a:t>– Christian Bauer</a:t>
            </a:r>
          </a:p>
        </p:txBody>
      </p:sp>
      <p:sp>
        <p:nvSpPr>
          <p:cNvPr id="124" name="Shape 124"/>
          <p:cNvSpPr>
            <a:spLocks noGrp="1"/>
          </p:cNvSpPr>
          <p:nvPr>
            <p:ph type="body" sz="quarter" idx="14"/>
          </p:nvPr>
        </p:nvSpPr>
        <p:spPr>
          <a:xfrm>
            <a:off x="673100" y="5317839"/>
            <a:ext cx="11658600" cy="1057561"/>
          </a:xfrm>
          <a:prstGeom prst="rect">
            <a:avLst/>
          </a:prstGeom>
        </p:spPr>
        <p:txBody>
          <a:bodyPr anchor="b">
            <a:spAutoFit/>
          </a:bodyPr>
          <a:lstStyle>
            <a:lvl1pPr marL="0" indent="0" algn="ctr">
              <a:spcBef>
                <a:spcPts val="0"/>
              </a:spcBef>
              <a:buClrTx/>
              <a:buSzTx/>
              <a:buNone/>
              <a:defRPr sz="5800" cap="all" spc="464">
                <a:latin typeface="+mn-lt"/>
                <a:ea typeface="+mn-ea"/>
                <a:cs typeface="+mn-cs"/>
                <a:sym typeface="Futura"/>
              </a:defRPr>
            </a:lvl1pPr>
          </a:lstStyle>
          <a:p>
            <a:pPr defTabSz="914400"/>
            <a:r>
              <a:t>Zitat hier eingeben.</a:t>
            </a:r>
          </a:p>
        </p:txBody>
      </p:sp>
      <p:sp>
        <p:nvSpPr>
          <p:cNvPr id="125" name="Shape 125"/>
          <p:cNvSpPr>
            <a:spLocks noGrp="1"/>
          </p:cNvSpPr>
          <p:nvPr>
            <p:ph type="body" sz="quarter" idx="15"/>
          </p:nvPr>
        </p:nvSpPr>
        <p:spPr>
          <a:xfrm>
            <a:off x="6113659" y="7061200"/>
            <a:ext cx="779541" cy="1409700"/>
          </a:xfrm>
          <a:prstGeom prst="rect">
            <a:avLst/>
          </a:prstGeom>
        </p:spPr>
        <p:txBody>
          <a:bodyPr wrap="none">
            <a:spAutoFit/>
          </a:bodyPr>
          <a:lstStyle>
            <a:lvl1pPr marL="0" indent="0" algn="ctr" defTabSz="647700">
              <a:spcBef>
                <a:spcPts val="0"/>
              </a:spcBef>
              <a:buClrTx/>
              <a:buSzTx/>
              <a:buNone/>
              <a:defRPr sz="9000" spc="180">
                <a:latin typeface="Baskerville SemiBold"/>
                <a:ea typeface="Baskerville SemiBold"/>
                <a:cs typeface="Baskerville SemiBold"/>
                <a:sym typeface="Baskerville SemiBold"/>
              </a:defRPr>
            </a:lvl1pPr>
          </a:lstStyle>
          <a:p>
            <a:r>
              <a:t>“</a:t>
            </a:r>
          </a:p>
        </p:txBody>
      </p:sp>
      <p:sp>
        <p:nvSpPr>
          <p:cNvPr id="126" name="Shape 126"/>
          <p:cNvSpPr>
            <a:spLocks noGrp="1"/>
          </p:cNvSpPr>
          <p:nvPr>
            <p:ph type="body" sz="quarter" idx="16"/>
          </p:nvPr>
        </p:nvSpPr>
        <p:spPr>
          <a:xfrm>
            <a:off x="6113659" y="2565400"/>
            <a:ext cx="779541" cy="1409700"/>
          </a:xfrm>
          <a:prstGeom prst="rect">
            <a:avLst/>
          </a:prstGeom>
        </p:spPr>
        <p:txBody>
          <a:bodyPr wrap="none">
            <a:spAutoFit/>
          </a:bodyPr>
          <a:lstStyle>
            <a:lvl1pPr marL="0" indent="0" algn="ctr" defTabSz="647700">
              <a:spcBef>
                <a:spcPts val="0"/>
              </a:spcBef>
              <a:buClrTx/>
              <a:buSzTx/>
              <a:buNone/>
              <a:defRPr sz="9000" spc="180">
                <a:latin typeface="Baskerville SemiBold"/>
                <a:ea typeface="Baskerville SemiBold"/>
                <a:cs typeface="Baskerville SemiBold"/>
                <a:sym typeface="Baskerville SemiBold"/>
              </a:defRPr>
            </a:lvl1pPr>
          </a:lstStyle>
          <a:p>
            <a:r>
              <a:t>„</a:t>
            </a:r>
          </a:p>
        </p:txBody>
      </p:sp>
      <p:sp>
        <p:nvSpPr>
          <p:cNvPr id="127" name="Shape 127"/>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Shape 134"/>
          <p:cNvSpPr>
            <a:spLocks noGrp="1"/>
          </p:cNvSpPr>
          <p:nvPr>
            <p:ph type="pic" idx="13"/>
          </p:nvPr>
        </p:nvSpPr>
        <p:spPr>
          <a:xfrm>
            <a:off x="-5645" y="0"/>
            <a:ext cx="13004801" cy="9753600"/>
          </a:xfrm>
          <a:prstGeom prst="rect">
            <a:avLst/>
          </a:prstGeom>
        </p:spPr>
        <p:txBody>
          <a:bodyPr lIns="91439" tIns="45719" rIns="91439" bIns="45719">
            <a:noAutofit/>
          </a:bodyPr>
          <a:lstStyle/>
          <a:p>
            <a:endParaRPr/>
          </a:p>
        </p:txBody>
      </p:sp>
      <p:sp>
        <p:nvSpPr>
          <p:cNvPr id="135" name="Shape 13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Shape 142"/>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Leer -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9" name="Shape 149"/>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hape 20"/>
          <p:cNvSpPr>
            <a:spLocks noGrp="1"/>
          </p:cNvSpPr>
          <p:nvPr>
            <p:ph type="pic" idx="13"/>
          </p:nvPr>
        </p:nvSpPr>
        <p:spPr>
          <a:xfrm>
            <a:off x="533400" y="3479800"/>
            <a:ext cx="11938000" cy="57658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21" name="Shape 21"/>
          <p:cNvSpPr>
            <a:spLocks noGrp="1"/>
          </p:cNvSpPr>
          <p:nvPr>
            <p:ph type="title"/>
          </p:nvPr>
        </p:nvSpPr>
        <p:spPr>
          <a:xfrm>
            <a:off x="673100" y="1168400"/>
            <a:ext cx="11658600" cy="1333500"/>
          </a:xfrm>
          <a:prstGeom prst="rect">
            <a:avLst/>
          </a:prstGeom>
        </p:spPr>
        <p:txBody>
          <a:bodyPr/>
          <a:lstStyle>
            <a:lvl1pPr>
              <a:lnSpc>
                <a:spcPct val="80000"/>
              </a:lnSpc>
              <a:defRPr sz="7400" spc="148">
                <a:solidFill>
                  <a:srgbClr val="FFFFFF"/>
                </a:solidFill>
              </a:defRPr>
            </a:lvl1pPr>
          </a:lstStyle>
          <a:p>
            <a:r>
              <a:t>Titeltext</a:t>
            </a:r>
          </a:p>
        </p:txBody>
      </p:sp>
      <p:sp>
        <p:nvSpPr>
          <p:cNvPr id="22" name="Shape 22"/>
          <p:cNvSpPr>
            <a:spLocks noGrp="1"/>
          </p:cNvSpPr>
          <p:nvPr>
            <p:ph type="body" sz="quarter" idx="1"/>
          </p:nvPr>
        </p:nvSpPr>
        <p:spPr>
          <a:xfrm>
            <a:off x="673100" y="508000"/>
            <a:ext cx="11658600" cy="673100"/>
          </a:xfrm>
          <a:prstGeom prst="rect">
            <a:avLst/>
          </a:prstGeom>
        </p:spPr>
        <p:txBody>
          <a:bodyPr/>
          <a:lstStyle>
            <a:lvl1pPr marL="0" indent="0" algn="ctr">
              <a:spcBef>
                <a:spcPts val="0"/>
              </a:spcBef>
              <a:buClrTx/>
              <a:buSzTx/>
              <a:buNone/>
              <a:defRPr sz="4000" cap="all" spc="79">
                <a:solidFill>
                  <a:srgbClr val="FFFFFF"/>
                </a:solidFill>
                <a:latin typeface="+mn-lt"/>
                <a:ea typeface="+mn-ea"/>
                <a:cs typeface="+mn-cs"/>
                <a:sym typeface="Futura"/>
              </a:defRPr>
            </a:lvl1pPr>
            <a:lvl2pPr marL="0" indent="228600" algn="ctr">
              <a:spcBef>
                <a:spcPts val="0"/>
              </a:spcBef>
              <a:buClrTx/>
              <a:buSzTx/>
              <a:buNone/>
              <a:defRPr sz="4000" cap="all" spc="79">
                <a:solidFill>
                  <a:srgbClr val="FFFFFF"/>
                </a:solidFill>
                <a:latin typeface="+mn-lt"/>
                <a:ea typeface="+mn-ea"/>
                <a:cs typeface="+mn-cs"/>
                <a:sym typeface="Futura"/>
              </a:defRPr>
            </a:lvl2pPr>
            <a:lvl3pPr marL="0" indent="457200" algn="ctr">
              <a:spcBef>
                <a:spcPts val="0"/>
              </a:spcBef>
              <a:buClrTx/>
              <a:buSzTx/>
              <a:buNone/>
              <a:defRPr sz="4000" cap="all" spc="79">
                <a:solidFill>
                  <a:srgbClr val="FFFFFF"/>
                </a:solidFill>
                <a:latin typeface="+mn-lt"/>
                <a:ea typeface="+mn-ea"/>
                <a:cs typeface="+mn-cs"/>
                <a:sym typeface="Futura"/>
              </a:defRPr>
            </a:lvl3pPr>
            <a:lvl4pPr marL="0" indent="685800" algn="ctr">
              <a:spcBef>
                <a:spcPts val="0"/>
              </a:spcBef>
              <a:buClrTx/>
              <a:buSzTx/>
              <a:buNone/>
              <a:defRPr sz="4000" cap="all" spc="79">
                <a:solidFill>
                  <a:srgbClr val="FFFFFF"/>
                </a:solidFill>
                <a:latin typeface="+mn-lt"/>
                <a:ea typeface="+mn-ea"/>
                <a:cs typeface="+mn-cs"/>
                <a:sym typeface="Futura"/>
              </a:defRPr>
            </a:lvl4pPr>
            <a:lvl5pPr marL="0" indent="914400" algn="ctr">
              <a:spcBef>
                <a:spcPts val="0"/>
              </a:spcBef>
              <a:buClrTx/>
              <a:buSzTx/>
              <a:buNone/>
              <a:defRPr sz="4000" cap="all" spc="79">
                <a:solidFill>
                  <a:srgbClr val="FFFFFF"/>
                </a:solidFill>
                <a:latin typeface="+mn-lt"/>
                <a:ea typeface="+mn-ea"/>
                <a:cs typeface="+mn-cs"/>
                <a:sym typeface="Futura"/>
              </a:defRPr>
            </a:lvl5pPr>
          </a:lstStyle>
          <a:p>
            <a:r>
              <a:t>Textebene 1</a:t>
            </a:r>
          </a:p>
          <a:p>
            <a:pPr lvl="1"/>
            <a:r>
              <a:t>Textebene 2</a:t>
            </a:r>
          </a:p>
          <a:p>
            <a:pPr lvl="2"/>
            <a:r>
              <a:t>Textebene 3</a:t>
            </a:r>
          </a:p>
          <a:p>
            <a:pPr lvl="3"/>
            <a:r>
              <a:t>Textebene 4</a:t>
            </a:r>
          </a:p>
          <a:p>
            <a:pPr lvl="4"/>
            <a:r>
              <a:t>Textebene 5</a:t>
            </a:r>
          </a:p>
        </p:txBody>
      </p:sp>
      <p:sp>
        <p:nvSpPr>
          <p:cNvPr id="23" name="Shape 23"/>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Horizontal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Shape 30"/>
          <p:cNvSpPr>
            <a:spLocks noGrp="1"/>
          </p:cNvSpPr>
          <p:nvPr>
            <p:ph type="pic" idx="13"/>
          </p:nvPr>
        </p:nvSpPr>
        <p:spPr>
          <a:xfrm>
            <a:off x="876300" y="2330450"/>
            <a:ext cx="11277600" cy="6477000"/>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31" name="Shape 31"/>
          <p:cNvSpPr>
            <a:spLocks noGrp="1"/>
          </p:cNvSpPr>
          <p:nvPr>
            <p:ph type="title"/>
          </p:nvPr>
        </p:nvSpPr>
        <p:spPr>
          <a:prstGeom prst="rect">
            <a:avLst/>
          </a:prstGeom>
        </p:spPr>
        <p:txBody>
          <a:bodyPr/>
          <a:lstStyle/>
          <a:p>
            <a:r>
              <a:t>Titeltext</a:t>
            </a:r>
          </a:p>
        </p:txBody>
      </p:sp>
      <p:sp>
        <p:nvSpPr>
          <p:cNvPr id="32" name="Shape 32"/>
          <p:cNvSpPr>
            <a:spLocks noGrp="1"/>
          </p:cNvSpPr>
          <p:nvPr>
            <p:ph type="body" sz="quarter" idx="1"/>
          </p:nvPr>
        </p:nvSpPr>
        <p:spPr>
          <a:xfrm>
            <a:off x="673100" y="1320800"/>
            <a:ext cx="11658600" cy="495300"/>
          </a:xfrm>
          <a:prstGeom prst="rect">
            <a:avLst/>
          </a:prstGeom>
        </p:spPr>
        <p:txBody>
          <a:bodyPr/>
          <a:lstStyle>
            <a:lvl1pPr marL="0" indent="0" algn="ctr">
              <a:spcBef>
                <a:spcPts val="0"/>
              </a:spcBef>
              <a:buClrTx/>
              <a:buSzTx/>
              <a:buNone/>
              <a:defRPr sz="2600" cap="all" spc="234">
                <a:latin typeface="+mn-lt"/>
                <a:ea typeface="+mn-ea"/>
                <a:cs typeface="+mn-cs"/>
                <a:sym typeface="Futura"/>
              </a:defRPr>
            </a:lvl1pPr>
            <a:lvl2pPr marL="0" indent="228600" algn="ctr">
              <a:spcBef>
                <a:spcPts val="0"/>
              </a:spcBef>
              <a:buClrTx/>
              <a:buSzTx/>
              <a:buNone/>
              <a:defRPr sz="2600" cap="all" spc="234">
                <a:latin typeface="+mn-lt"/>
                <a:ea typeface="+mn-ea"/>
                <a:cs typeface="+mn-cs"/>
                <a:sym typeface="Futura"/>
              </a:defRPr>
            </a:lvl2pPr>
            <a:lvl3pPr marL="0" indent="457200" algn="ctr">
              <a:spcBef>
                <a:spcPts val="0"/>
              </a:spcBef>
              <a:buClrTx/>
              <a:buSzTx/>
              <a:buNone/>
              <a:defRPr sz="2600" cap="all" spc="234">
                <a:latin typeface="+mn-lt"/>
                <a:ea typeface="+mn-ea"/>
                <a:cs typeface="+mn-cs"/>
                <a:sym typeface="Futura"/>
              </a:defRPr>
            </a:lvl3pPr>
            <a:lvl4pPr marL="0" indent="685800" algn="ctr">
              <a:spcBef>
                <a:spcPts val="0"/>
              </a:spcBef>
              <a:buClrTx/>
              <a:buSzTx/>
              <a:buNone/>
              <a:defRPr sz="2600" cap="all" spc="234">
                <a:latin typeface="+mn-lt"/>
                <a:ea typeface="+mn-ea"/>
                <a:cs typeface="+mn-cs"/>
                <a:sym typeface="Futura"/>
              </a:defRPr>
            </a:lvl4pPr>
            <a:lvl5pPr marL="0" indent="914400" algn="ctr">
              <a:spcBef>
                <a:spcPts val="0"/>
              </a:spcBef>
              <a:buClrTx/>
              <a:buSzTx/>
              <a:buNone/>
              <a:defRPr sz="2600" cap="all" spc="234">
                <a:latin typeface="+mn-lt"/>
                <a:ea typeface="+mn-ea"/>
                <a:cs typeface="+mn-cs"/>
                <a:sym typeface="Futura"/>
              </a:defRPr>
            </a:lvl5pPr>
          </a:lstStyle>
          <a:p>
            <a:r>
              <a:t>Textebene 1</a:t>
            </a:r>
          </a:p>
          <a:p>
            <a:pPr lvl="1"/>
            <a:r>
              <a:t>Textebene 2</a:t>
            </a:r>
          </a:p>
          <a:p>
            <a:pPr lvl="2"/>
            <a:r>
              <a:t>Textebene 3</a:t>
            </a:r>
          </a:p>
          <a:p>
            <a:pPr lvl="3"/>
            <a:r>
              <a:t>Textebene 4</a:t>
            </a:r>
          </a:p>
          <a:p>
            <a:pPr lvl="4"/>
            <a:r>
              <a:t>Textebene 5</a:t>
            </a:r>
          </a:p>
        </p:txBody>
      </p:sp>
      <p:sp>
        <p:nvSpPr>
          <p:cNvPr id="33" name="Shape 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Mit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Shape 40"/>
          <p:cNvSpPr>
            <a:spLocks noGrp="1"/>
          </p:cNvSpPr>
          <p:nvPr>
            <p:ph type="title"/>
          </p:nvPr>
        </p:nvSpPr>
        <p:spPr>
          <a:xfrm>
            <a:off x="673100" y="3086100"/>
            <a:ext cx="11658600" cy="3568700"/>
          </a:xfrm>
          <a:prstGeom prst="rect">
            <a:avLst/>
          </a:prstGeom>
        </p:spPr>
        <p:txBody>
          <a:bodyPr anchor="ctr"/>
          <a:lstStyle>
            <a:lvl1pPr>
              <a:defRPr sz="10400" spc="208">
                <a:solidFill>
                  <a:srgbClr val="FFFFFF"/>
                </a:solidFill>
              </a:defRPr>
            </a:lvl1pPr>
          </a:lstStyle>
          <a:p>
            <a:r>
              <a:t>Titeltext</a:t>
            </a:r>
          </a:p>
        </p:txBody>
      </p:sp>
      <p:sp>
        <p:nvSpPr>
          <p:cNvPr id="41" name="Shape 41"/>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Mitte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8" name="Shape 48"/>
          <p:cNvSpPr>
            <a:spLocks noGrp="1"/>
          </p:cNvSpPr>
          <p:nvPr>
            <p:ph type="title"/>
          </p:nvPr>
        </p:nvSpPr>
        <p:spPr>
          <a:xfrm>
            <a:off x="673100" y="3086100"/>
            <a:ext cx="11658600" cy="3568700"/>
          </a:xfrm>
          <a:prstGeom prst="rect">
            <a:avLst/>
          </a:prstGeom>
        </p:spPr>
        <p:txBody>
          <a:bodyPr anchor="ctr"/>
          <a:lstStyle>
            <a:lvl1pPr>
              <a:defRPr sz="10400" spc="208"/>
            </a:lvl1pPr>
          </a:lstStyle>
          <a:p>
            <a:r>
              <a:t>Titeltext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oto - Vertik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Shape 56"/>
          <p:cNvSpPr>
            <a:spLocks noGrp="1"/>
          </p:cNvSpPr>
          <p:nvPr>
            <p:ph type="pic" sz="half" idx="13"/>
          </p:nvPr>
        </p:nvSpPr>
        <p:spPr>
          <a:xfrm>
            <a:off x="6191619" y="1082886"/>
            <a:ext cx="5880101" cy="7747001"/>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57" name="Shape 57"/>
          <p:cNvSpPr>
            <a:spLocks noGrp="1"/>
          </p:cNvSpPr>
          <p:nvPr>
            <p:ph type="title"/>
          </p:nvPr>
        </p:nvSpPr>
        <p:spPr>
          <a:xfrm>
            <a:off x="673100" y="4191000"/>
            <a:ext cx="4889500" cy="3581400"/>
          </a:xfrm>
          <a:prstGeom prst="rect">
            <a:avLst/>
          </a:prstGeom>
        </p:spPr>
        <p:txBody>
          <a:bodyPr/>
          <a:lstStyle>
            <a:lvl1pPr algn="l">
              <a:lnSpc>
                <a:spcPct val="80000"/>
              </a:lnSpc>
              <a:defRPr sz="7400" spc="148"/>
            </a:lvl1pPr>
          </a:lstStyle>
          <a:p>
            <a:r>
              <a:t>Titeltext</a:t>
            </a:r>
          </a:p>
        </p:txBody>
      </p:sp>
      <p:sp>
        <p:nvSpPr>
          <p:cNvPr id="58" name="Shape 58"/>
          <p:cNvSpPr>
            <a:spLocks noGrp="1"/>
          </p:cNvSpPr>
          <p:nvPr>
            <p:ph type="body" sz="quarter" idx="1"/>
          </p:nvPr>
        </p:nvSpPr>
        <p:spPr>
          <a:xfrm>
            <a:off x="673100" y="2844800"/>
            <a:ext cx="4889500" cy="1358900"/>
          </a:xfrm>
          <a:prstGeom prst="rect">
            <a:avLst/>
          </a:prstGeom>
        </p:spPr>
        <p:txBody>
          <a:bodyPr anchor="b"/>
          <a:lstStyle>
            <a:lvl1pPr marL="0" indent="0">
              <a:spcBef>
                <a:spcPts val="0"/>
              </a:spcBef>
              <a:buClrTx/>
              <a:buSzTx/>
              <a:buNone/>
              <a:defRPr sz="4000" cap="all" spc="79">
                <a:latin typeface="+mn-lt"/>
                <a:ea typeface="+mn-ea"/>
                <a:cs typeface="+mn-cs"/>
                <a:sym typeface="Futura"/>
              </a:defRPr>
            </a:lvl1pPr>
            <a:lvl2pPr marL="0" indent="228600">
              <a:spcBef>
                <a:spcPts val="0"/>
              </a:spcBef>
              <a:buClrTx/>
              <a:buSzTx/>
              <a:buNone/>
              <a:defRPr sz="4000" cap="all" spc="79">
                <a:latin typeface="+mn-lt"/>
                <a:ea typeface="+mn-ea"/>
                <a:cs typeface="+mn-cs"/>
                <a:sym typeface="Futura"/>
              </a:defRPr>
            </a:lvl2pPr>
            <a:lvl3pPr marL="0" indent="457200">
              <a:spcBef>
                <a:spcPts val="0"/>
              </a:spcBef>
              <a:buClrTx/>
              <a:buSzTx/>
              <a:buNone/>
              <a:defRPr sz="4000" cap="all" spc="79">
                <a:latin typeface="+mn-lt"/>
                <a:ea typeface="+mn-ea"/>
                <a:cs typeface="+mn-cs"/>
                <a:sym typeface="Futura"/>
              </a:defRPr>
            </a:lvl3pPr>
            <a:lvl4pPr marL="0" indent="685800">
              <a:spcBef>
                <a:spcPts val="0"/>
              </a:spcBef>
              <a:buClrTx/>
              <a:buSzTx/>
              <a:buNone/>
              <a:defRPr sz="4000" cap="all" spc="79">
                <a:latin typeface="+mn-lt"/>
                <a:ea typeface="+mn-ea"/>
                <a:cs typeface="+mn-cs"/>
                <a:sym typeface="Futura"/>
              </a:defRPr>
            </a:lvl4pPr>
            <a:lvl5pPr marL="0" indent="914400">
              <a:spcBef>
                <a:spcPts val="0"/>
              </a:spcBef>
              <a:buClrTx/>
              <a:buSzTx/>
              <a:buNone/>
              <a:defRPr sz="4000" cap="all" spc="79">
                <a:latin typeface="+mn-lt"/>
                <a:ea typeface="+mn-ea"/>
                <a:cs typeface="+mn-cs"/>
                <a:sym typeface="Futura"/>
              </a:defRPr>
            </a:lvl5pPr>
          </a:lstStyle>
          <a:p>
            <a:r>
              <a:t>Textebene 1</a:t>
            </a:r>
          </a:p>
          <a:p>
            <a:pPr lvl="1"/>
            <a:r>
              <a:t>Textebene 2</a:t>
            </a:r>
          </a:p>
          <a:p>
            <a:pPr lvl="2"/>
            <a:r>
              <a:t>Textebene 3</a:t>
            </a:r>
          </a:p>
          <a:p>
            <a:pPr lvl="3"/>
            <a:r>
              <a:t>Textebene 4</a:t>
            </a:r>
          </a:p>
          <a:p>
            <a:pPr lvl="4"/>
            <a:r>
              <a:t>Textebene 5</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66" name="Shape 66"/>
          <p:cNvSpPr>
            <a:spLocks noGrp="1"/>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67" name="Shape 67"/>
          <p:cNvSpPr>
            <a:spLocks noGrp="1"/>
          </p:cNvSpPr>
          <p:nvPr>
            <p:ph type="title"/>
          </p:nvPr>
        </p:nvSpPr>
        <p:spPr>
          <a:prstGeom prst="rect">
            <a:avLst/>
          </a:prstGeom>
        </p:spPr>
        <p:txBody>
          <a:bodyPr/>
          <a:lstStyle/>
          <a:p>
            <a:r>
              <a:t>Titeltext</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75" name="Shape 75"/>
          <p:cNvSpPr>
            <a:spLocks noGrp="1"/>
          </p:cNvSpPr>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76" name="Shape 76"/>
          <p:cNvSpPr>
            <a:spLocks noGrp="1"/>
          </p:cNvSpPr>
          <p:nvPr>
            <p:ph type="title"/>
          </p:nvPr>
        </p:nvSpPr>
        <p:spPr>
          <a:prstGeom prst="rect">
            <a:avLst/>
          </a:prstGeom>
        </p:spPr>
        <p:txBody>
          <a:bodyPr/>
          <a:lstStyle/>
          <a:p>
            <a:r>
              <a:t>Titeltext</a:t>
            </a:r>
          </a:p>
        </p:txBody>
      </p:sp>
      <p:sp>
        <p:nvSpPr>
          <p:cNvPr id="77" name="Shape 77"/>
          <p:cNvSpPr>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78" name="Shape 78"/>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el, Aufzählung &amp; F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5" name="Shape 85"/>
          <p:cNvSpPr>
            <a:spLocks noGrp="1"/>
          </p:cNvSpPr>
          <p:nvPr>
            <p:ph type="pic" sz="half" idx="13"/>
          </p:nvPr>
        </p:nvSpPr>
        <p:spPr>
          <a:xfrm>
            <a:off x="6172200" y="2324089"/>
            <a:ext cx="5943600" cy="6568573"/>
          </a:xfrm>
          <a:prstGeom prst="rect">
            <a:avLst/>
          </a:prstGeom>
          <a:effectLst>
            <a:outerShdw blurRad="190500" dist="8455" dir="5400000" rotWithShape="0">
              <a:srgbClr val="000000"/>
            </a:outerShdw>
          </a:effectLst>
        </p:spPr>
        <p:txBody>
          <a:bodyPr lIns="91439" tIns="45719" rIns="91439" bIns="45719">
            <a:noAutofit/>
          </a:bodyPr>
          <a:lstStyle/>
          <a:p>
            <a:endParaRPr/>
          </a:p>
        </p:txBody>
      </p:sp>
      <p:sp>
        <p:nvSpPr>
          <p:cNvPr id="86" name="Shape 86"/>
          <p:cNvSpPr>
            <a:spLocks noGrp="1"/>
          </p:cNvSpPr>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sz="2600" cap="all" spc="234">
                <a:latin typeface="+mn-lt"/>
                <a:ea typeface="+mn-ea"/>
                <a:cs typeface="+mn-cs"/>
                <a:sym typeface="Futura"/>
              </a:defRPr>
            </a:lvl1pPr>
          </a:lstStyle>
          <a:p>
            <a:r>
              <a:t>donec quis nunc</a:t>
            </a:r>
          </a:p>
        </p:txBody>
      </p:sp>
      <p:sp>
        <p:nvSpPr>
          <p:cNvPr id="87" name="Shape 87"/>
          <p:cNvSpPr>
            <a:spLocks noGrp="1"/>
          </p:cNvSpPr>
          <p:nvPr>
            <p:ph type="title"/>
          </p:nvPr>
        </p:nvSpPr>
        <p:spPr>
          <a:prstGeom prst="rect">
            <a:avLst/>
          </a:prstGeom>
        </p:spPr>
        <p:txBody>
          <a:bodyPr/>
          <a:lstStyle/>
          <a:p>
            <a:r>
              <a:t>Titeltext</a:t>
            </a:r>
          </a:p>
        </p:txBody>
      </p:sp>
      <p:sp>
        <p:nvSpPr>
          <p:cNvPr id="88" name="Shape 88"/>
          <p:cNvSpPr>
            <a:spLocks noGrp="1"/>
          </p:cNvSpPr>
          <p:nvPr>
            <p:ph type="body" sz="half" idx="1"/>
          </p:nvPr>
        </p:nvSpPr>
        <p:spPr>
          <a:xfrm>
            <a:off x="673100" y="2603500"/>
            <a:ext cx="4775200" cy="6019800"/>
          </a:xfrm>
          <a:prstGeom prst="rect">
            <a:avLst/>
          </a:prstGeom>
        </p:spPr>
        <p:txBody>
          <a:bodyPr/>
          <a:lstStyle>
            <a:lvl1pPr>
              <a:spcBef>
                <a:spcPts val="2800"/>
              </a:spcBef>
              <a:defRPr sz="2400" spc="48"/>
            </a:lvl1pPr>
            <a:lvl2pPr>
              <a:spcBef>
                <a:spcPts val="2800"/>
              </a:spcBef>
              <a:defRPr sz="2400" spc="48"/>
            </a:lvl2pPr>
            <a:lvl3pPr>
              <a:spcBef>
                <a:spcPts val="2800"/>
              </a:spcBef>
              <a:defRPr sz="2400" spc="48"/>
            </a:lvl3pPr>
            <a:lvl4pPr>
              <a:spcBef>
                <a:spcPts val="2800"/>
              </a:spcBef>
              <a:defRPr sz="2400" spc="48"/>
            </a:lvl4pPr>
            <a:lvl5pPr>
              <a:spcBef>
                <a:spcPts val="2800"/>
              </a:spcBef>
              <a:defRPr sz="2400" spc="48"/>
            </a:lvl5pPr>
          </a:lstStyle>
          <a:p>
            <a:r>
              <a:t>Textebene 1</a:t>
            </a:r>
          </a:p>
          <a:p>
            <a:pPr lvl="1"/>
            <a:r>
              <a:t>Textebene 2</a:t>
            </a:r>
          </a:p>
          <a:p>
            <a:pPr lvl="2"/>
            <a:r>
              <a:t>Textebene 3</a:t>
            </a:r>
          </a:p>
          <a:p>
            <a:pPr lvl="3"/>
            <a:r>
              <a:t>Textebene 4</a:t>
            </a:r>
          </a:p>
          <a:p>
            <a:pPr lvl="4"/>
            <a:r>
              <a:t>Textebene 5</a:t>
            </a:r>
          </a:p>
        </p:txBody>
      </p:sp>
      <p:sp>
        <p:nvSpPr>
          <p:cNvPr id="89" name="Shape 89"/>
          <p:cNvSpPr>
            <a:spLocks noGrp="1"/>
          </p:cNvSpPr>
          <p:nvPr>
            <p:ph type="sldNum" sz="quarter" idx="2"/>
          </p:nvPr>
        </p:nvSpPr>
        <p:spPr>
          <a:xfrm>
            <a:off x="6338817" y="9232900"/>
            <a:ext cx="327168" cy="337605"/>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73100" y="584200"/>
            <a:ext cx="11658600" cy="7493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Titeltext</a:t>
            </a:r>
          </a:p>
        </p:txBody>
      </p:sp>
      <p:sp>
        <p:nvSpPr>
          <p:cNvPr id="3" name="Shape 3"/>
          <p:cNvSpPr>
            <a:spLocks noGrp="1"/>
          </p:cNvSpPr>
          <p:nvPr>
            <p:ph type="body" idx="1"/>
          </p:nvPr>
        </p:nvSpPr>
        <p:spPr>
          <a:xfrm>
            <a:off x="673100" y="2387600"/>
            <a:ext cx="11658600" cy="64516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Textebene 1</a:t>
            </a:r>
          </a:p>
          <a:p>
            <a:pPr lvl="1"/>
            <a:r>
              <a:t>Textebene 2</a:t>
            </a:r>
          </a:p>
          <a:p>
            <a:pPr lvl="2"/>
            <a:r>
              <a:t>Textebene 3</a:t>
            </a:r>
          </a:p>
          <a:p>
            <a:pPr lvl="3"/>
            <a:r>
              <a:t>Textebene 4</a:t>
            </a:r>
          </a:p>
          <a:p>
            <a:pPr lvl="4"/>
            <a:r>
              <a:t>Textebene 5</a:t>
            </a:r>
          </a:p>
        </p:txBody>
      </p:sp>
      <p:sp>
        <p:nvSpPr>
          <p:cNvPr id="4" name="Shape 4"/>
          <p:cNvSpPr>
            <a:spLocks noGrp="1"/>
          </p:cNvSpPr>
          <p:nvPr>
            <p:ph type="sldNum" sz="quarter" idx="2"/>
          </p:nvPr>
        </p:nvSpPr>
        <p:spPr>
          <a:xfrm>
            <a:off x="6338817" y="9231630"/>
            <a:ext cx="327168" cy="337605"/>
          </a:xfrm>
          <a:prstGeom prst="rect">
            <a:avLst/>
          </a:prstGeom>
          <a:ln w="12700">
            <a:miter lim="400000"/>
          </a:ln>
        </p:spPr>
        <p:txBody>
          <a:bodyPr wrap="none" lIns="50800" tIns="50800" rIns="50800" bIns="50800">
            <a:spAutoFit/>
          </a:bodyPr>
          <a:lstStyle>
            <a:lvl1pPr>
              <a:defRPr sz="1400" cap="all" spc="28">
                <a:solidFill>
                  <a:srgbClr val="9A958E"/>
                </a:solidFill>
                <a:latin typeface="+mn-lt"/>
                <a:ea typeface="+mn-ea"/>
                <a:cs typeface="+mn-cs"/>
                <a:sym typeface="Futur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sz="4000" b="0" i="0" u="none" strike="noStrike" cap="all" spc="79" baseline="0">
          <a:ln>
            <a:noFill/>
          </a:ln>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sz="2800" b="0" i="0" u="none" strike="noStrike" cap="none" spc="56" baseline="0">
          <a:ln>
            <a:noFill/>
          </a:ln>
          <a:solidFill>
            <a:srgbClr val="5B5854"/>
          </a:solidFill>
          <a:uFillTx/>
          <a:latin typeface="Avenir Medium"/>
          <a:ea typeface="Avenir Medium"/>
          <a:cs typeface="Avenir Medium"/>
          <a:sym typeface="Avenir Medium"/>
        </a:defRPr>
      </a:lvl9pPr>
    </p:bodyStyle>
    <p:otherStyle>
      <a:lvl1pPr marL="0" marR="0" indent="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sz="1400" b="0" i="0" u="none" strike="noStrike" cap="all" spc="28" baseline="0">
          <a:ln>
            <a:noFill/>
          </a:ln>
          <a:solidFill>
            <a:schemeClr val="tx1"/>
          </a:solidFill>
          <a:uFillTx/>
          <a:latin typeface="+mn-lt"/>
          <a:ea typeface="+mn-ea"/>
          <a:cs typeface="+mn-cs"/>
          <a:sym typeface="Futur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hueOff val="376119"/>
            <a:satOff val="3650"/>
            <a:lumOff val="-13970"/>
          </a:schemeClr>
        </a:solidFill>
        <a:effectLst/>
      </p:bgPr>
    </p:bg>
    <p:spTree>
      <p:nvGrpSpPr>
        <p:cNvPr id="1" name=""/>
        <p:cNvGrpSpPr/>
        <p:nvPr/>
      </p:nvGrpSpPr>
      <p:grpSpPr>
        <a:xfrm>
          <a:off x="0" y="0"/>
          <a:ext cx="0" cy="0"/>
          <a:chOff x="0" y="0"/>
          <a:chExt cx="0" cy="0"/>
        </a:xfrm>
      </p:grpSpPr>
      <p:sp>
        <p:nvSpPr>
          <p:cNvPr id="158" name="Shape 158"/>
          <p:cNvSpPr>
            <a:spLocks noGrp="1"/>
          </p:cNvSpPr>
          <p:nvPr>
            <p:ph type="ctrTitle"/>
          </p:nvPr>
        </p:nvSpPr>
        <p:spPr>
          <a:xfrm>
            <a:off x="673100" y="7619999"/>
            <a:ext cx="9332291" cy="1137067"/>
          </a:xfrm>
          <a:prstGeom prst="rect">
            <a:avLst/>
          </a:prstGeom>
        </p:spPr>
        <p:txBody>
          <a:bodyPr>
            <a:noAutofit/>
          </a:bodyPr>
          <a:lstStyle>
            <a:lvl1pPr>
              <a:defRPr sz="5400" spc="215"/>
            </a:lvl1pPr>
          </a:lstStyle>
          <a:p>
            <a:br>
              <a:rPr lang="en-GB" sz="2800" dirty="0"/>
            </a:br>
            <a:r>
              <a:rPr lang="en-GB" sz="2800" dirty="0"/>
              <a:t>Wolfgang Kowalsky </a:t>
            </a:r>
            <a:br>
              <a:rPr lang="en-GB" sz="2800" dirty="0"/>
            </a:br>
            <a:br>
              <a:rPr lang="en-GB" sz="2800" dirty="0"/>
            </a:br>
            <a:endParaRPr sz="2800" dirty="0"/>
          </a:p>
        </p:txBody>
      </p:sp>
      <p:sp>
        <p:nvSpPr>
          <p:cNvPr id="3" name="Rectangle 2"/>
          <p:cNvSpPr/>
          <p:nvPr/>
        </p:nvSpPr>
        <p:spPr>
          <a:xfrm>
            <a:off x="673100" y="377329"/>
            <a:ext cx="11922539" cy="2800767"/>
          </a:xfrm>
          <a:prstGeom prst="rect">
            <a:avLst/>
          </a:prstGeom>
        </p:spPr>
        <p:txBody>
          <a:bodyPr wrap="square">
            <a:spAutoFit/>
          </a:bodyPr>
          <a:lstStyle/>
          <a:p>
            <a:pPr algn="l"/>
            <a:endParaRPr lang="en-GB" sz="2800" dirty="0">
              <a:solidFill>
                <a:srgbClr val="000000"/>
              </a:solidFill>
              <a:latin typeface="Verdana" panose="020B0604030504040204" pitchFamily="34" charset="0"/>
            </a:endParaRPr>
          </a:p>
          <a:p>
            <a:r>
              <a:rPr lang="en-GB" sz="2800" dirty="0">
                <a:solidFill>
                  <a:srgbClr val="000000"/>
                </a:solidFill>
                <a:latin typeface="Verdana" panose="020B0604030504040204" pitchFamily="34" charset="0"/>
              </a:rPr>
              <a:t> </a:t>
            </a:r>
            <a:r>
              <a:rPr lang="en-GB" b="1" dirty="0">
                <a:solidFill>
                  <a:srgbClr val="000000"/>
                </a:solidFill>
                <a:latin typeface="Verdana" panose="020B0604030504040204" pitchFamily="34" charset="0"/>
              </a:rPr>
              <a:t>Trade Union Forum on Digitalisation and the Future of Work</a:t>
            </a:r>
            <a:endParaRPr lang="en-GB" dirty="0"/>
          </a:p>
          <a:p>
            <a:r>
              <a:rPr lang="en-GB" dirty="0"/>
              <a:t> </a:t>
            </a:r>
            <a:r>
              <a:rPr lang="en-GB" b="1" dirty="0">
                <a:solidFill>
                  <a:schemeClr val="bg1"/>
                </a:solidFill>
              </a:rPr>
              <a:t>15 February 2017</a:t>
            </a:r>
          </a:p>
          <a:p>
            <a:r>
              <a:rPr lang="de-DE" b="1" dirty="0">
                <a:solidFill>
                  <a:schemeClr val="bg1"/>
                </a:solidFill>
              </a:rPr>
              <a:t>P</a:t>
            </a:r>
            <a:r>
              <a:rPr lang="en-GB" b="1" dirty="0" err="1">
                <a:solidFill>
                  <a:schemeClr val="bg1"/>
                </a:solidFill>
              </a:rPr>
              <a:t>aris</a:t>
            </a:r>
            <a:endParaRPr lang="en-GB" b="1" dirty="0">
              <a:solidFill>
                <a:schemeClr val="bg1"/>
              </a:solidFill>
            </a:endParaRPr>
          </a:p>
          <a:p>
            <a:br>
              <a:rPr lang="en-GB" dirty="0"/>
            </a:br>
            <a:r>
              <a:rPr lang="en-GB" dirty="0"/>
              <a:t>Session B: Organising digital workers in the platform economy and beyond</a:t>
            </a:r>
            <a:br>
              <a:rPr lang="en-GB" dirty="0"/>
            </a:br>
            <a:endParaRPr lang="en-GB" dirty="0">
              <a:solidFill>
                <a:schemeClr val="bg1"/>
              </a:solidFill>
            </a:endParaRPr>
          </a:p>
        </p:txBody>
      </p:sp>
      <p:pic>
        <p:nvPicPr>
          <p:cNvPr id="4" name="Picture 3" descr="http://upload.wikimedia.org/wikipedia/commons/6/6e/FrameBreaking-18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163" y="3715412"/>
            <a:ext cx="5498163" cy="390458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2944" y="8109367"/>
            <a:ext cx="2305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18837" y="1285461"/>
            <a:ext cx="10606350" cy="7240725"/>
          </a:xfrm>
          <a:prstGeom prst="rect">
            <a:avLst/>
          </a:prstGeom>
        </p:spPr>
      </p:pic>
    </p:spTree>
    <p:extLst>
      <p:ext uri="{BB962C8B-B14F-4D97-AF65-F5344CB8AC3E}">
        <p14:creationId xmlns:p14="http://schemas.microsoft.com/office/powerpoint/2010/main" val="24923900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p:spPr>
        <p:txBody>
          <a:bodyPr/>
          <a:lstStyle>
            <a:lvl1pPr defTabSz="452627">
              <a:defRPr sz="3959" spc="79"/>
            </a:lvl1pPr>
          </a:lstStyle>
          <a:p>
            <a:pPr defTabSz="420623">
              <a:spcBef>
                <a:spcPts val="3100"/>
              </a:spcBef>
              <a:defRPr sz="2576" spc="51"/>
            </a:pPr>
            <a:r>
              <a:rPr lang="en-GB" sz="4000" dirty="0">
                <a:solidFill>
                  <a:srgbClr val="002060"/>
                </a:solidFill>
              </a:rPr>
              <a:t>"towards fair digital work“</a:t>
            </a:r>
          </a:p>
        </p:txBody>
      </p:sp>
      <p:sp>
        <p:nvSpPr>
          <p:cNvPr id="167" name="Shape 167"/>
          <p:cNvSpPr>
            <a:spLocks noGrp="1"/>
          </p:cNvSpPr>
          <p:nvPr>
            <p:ph type="body" idx="1"/>
          </p:nvPr>
        </p:nvSpPr>
        <p:spPr>
          <a:xfrm>
            <a:off x="493782" y="1860550"/>
            <a:ext cx="11267109" cy="2475740"/>
          </a:xfrm>
          <a:prstGeom prst="rect">
            <a:avLst/>
          </a:prstGeom>
        </p:spPr>
        <p:txBody>
          <a:bodyPr>
            <a:normAutofit fontScale="85000" lnSpcReduction="20000"/>
          </a:bodyPr>
          <a:lstStyle/>
          <a:p>
            <a:pPr marL="350520" indent="-350520" defTabSz="420623">
              <a:spcBef>
                <a:spcPts val="3100"/>
              </a:spcBef>
              <a:defRPr sz="2576" spc="51"/>
            </a:pPr>
            <a:r>
              <a:rPr lang="de-DE" dirty="0">
                <a:solidFill>
                  <a:srgbClr val="002060"/>
                </a:solidFill>
              </a:rPr>
              <a:t>ETUC resolution on digitalisation 2016: </a:t>
            </a:r>
          </a:p>
          <a:p>
            <a:pPr marL="350520" indent="-350520" defTabSz="420623">
              <a:spcBef>
                <a:spcPts val="3100"/>
              </a:spcBef>
              <a:defRPr sz="2576" spc="51"/>
            </a:pPr>
            <a:r>
              <a:rPr lang="de-DE" dirty="0">
                <a:solidFill>
                  <a:srgbClr val="002060"/>
                </a:solidFill>
              </a:rPr>
              <a:t>„</a:t>
            </a:r>
            <a:r>
              <a:rPr lang="en-GB" dirty="0">
                <a:solidFill>
                  <a:srgbClr val="002060"/>
                </a:solidFill>
              </a:rPr>
              <a:t>to propose an </a:t>
            </a:r>
            <a:r>
              <a:rPr lang="en-GB" b="1" u="sng" dirty="0">
                <a:solidFill>
                  <a:srgbClr val="002060"/>
                </a:solidFill>
              </a:rPr>
              <a:t>EU framework on crowdworking </a:t>
            </a:r>
            <a:r>
              <a:rPr lang="en-GB" dirty="0">
                <a:solidFill>
                  <a:srgbClr val="002060"/>
                </a:solidFill>
              </a:rPr>
              <a:t>to prevent the undermining or circumventing of minimum pay rates, working time regulation, social security, pension schemes, taxation, etc., to ensure that national and European regulations and legislation effectively apply to digital crowdworkers in online environments and to ensure the rights of digital workers in online environments; establishing fair rules, ensuring minimum remunerations are paid, giving access to social security”</a:t>
            </a:r>
          </a:p>
          <a:p>
            <a:pPr marL="361950" indent="-361950" defTabSz="434340">
              <a:spcBef>
                <a:spcPts val="3200"/>
              </a:spcBef>
              <a:defRPr sz="2660" spc="53"/>
            </a:pPr>
            <a:endParaRPr dirty="0"/>
          </a:p>
        </p:txBody>
      </p:sp>
      <p:pic>
        <p:nvPicPr>
          <p:cNvPr id="5" name="Picture 4"/>
          <p:cNvPicPr>
            <a:picLocks noChangeAspect="1"/>
          </p:cNvPicPr>
          <p:nvPr/>
        </p:nvPicPr>
        <p:blipFill>
          <a:blip r:embed="rId2"/>
          <a:stretch>
            <a:fillRect/>
          </a:stretch>
        </p:blipFill>
        <p:spPr>
          <a:xfrm>
            <a:off x="7020096" y="5664065"/>
            <a:ext cx="5756926" cy="38379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000" y="4863340"/>
            <a:ext cx="6610350" cy="463867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idx="13"/>
          </p:nvPr>
        </p:nvSpPr>
        <p:spPr>
          <a:xfrm>
            <a:off x="673100" y="1320800"/>
            <a:ext cx="11658600" cy="502702"/>
          </a:xfrm>
          <a:prstGeom prst="rect">
            <a:avLst/>
          </a:prstGeom>
        </p:spPr>
        <p:txBody>
          <a:bodyPr/>
          <a:lstStyle/>
          <a:p>
            <a:r>
              <a:rPr lang="de-DE" dirty="0"/>
              <a:t>Spillover effects on Companies</a:t>
            </a:r>
            <a:endParaRPr dirty="0"/>
          </a:p>
        </p:txBody>
      </p:sp>
      <p:sp>
        <p:nvSpPr>
          <p:cNvPr id="162" name="Shape 162"/>
          <p:cNvSpPr>
            <a:spLocks noGrp="1"/>
          </p:cNvSpPr>
          <p:nvPr>
            <p:ph type="title"/>
          </p:nvPr>
        </p:nvSpPr>
        <p:spPr>
          <a:prstGeom prst="rect">
            <a:avLst/>
          </a:prstGeom>
        </p:spPr>
        <p:txBody>
          <a:bodyPr/>
          <a:lstStyle>
            <a:lvl1pPr defTabSz="452627">
              <a:defRPr sz="3959" spc="79"/>
            </a:lvl1pPr>
          </a:lstStyle>
          <a:p>
            <a:pPr defTabSz="420623">
              <a:spcBef>
                <a:spcPts val="3100"/>
              </a:spcBef>
              <a:defRPr sz="2576" spc="51"/>
            </a:pPr>
            <a:r>
              <a:rPr lang="en-GB" sz="4000" dirty="0">
                <a:solidFill>
                  <a:srgbClr val="002060"/>
                </a:solidFill>
              </a:rPr>
              <a:t>"towards fair digital work“</a:t>
            </a:r>
          </a:p>
        </p:txBody>
      </p:sp>
      <p:sp>
        <p:nvSpPr>
          <p:cNvPr id="163" name="Shape 163"/>
          <p:cNvSpPr>
            <a:spLocks noGrp="1"/>
          </p:cNvSpPr>
          <p:nvPr>
            <p:ph type="body" idx="1"/>
          </p:nvPr>
        </p:nvSpPr>
        <p:spPr>
          <a:prstGeom prst="rect">
            <a:avLst/>
          </a:prstGeom>
        </p:spPr>
        <p:txBody>
          <a:bodyPr>
            <a:normAutofit/>
          </a:bodyPr>
          <a:lstStyle/>
          <a:p>
            <a:pPr marL="0" indent="0" defTabSz="420623">
              <a:spcBef>
                <a:spcPts val="3100"/>
              </a:spcBef>
              <a:buNone/>
              <a:defRPr sz="2576" spc="51"/>
            </a:pPr>
            <a:r>
              <a:rPr lang="en-GB" sz="2576" b="1" dirty="0">
                <a:solidFill>
                  <a:srgbClr val="002060"/>
                </a:solidFill>
              </a:rPr>
              <a:t>A dangerous new trend: workforce platforms and crowdworking ‘spilling over’ into many companies: </a:t>
            </a:r>
            <a:r>
              <a:rPr lang="en-GB" sz="2576" dirty="0">
                <a:solidFill>
                  <a:srgbClr val="002060"/>
                </a:solidFill>
              </a:rPr>
              <a:t>Crowdworking means transferring tasks to a pool of online workers, the “crowd”, via an intermediary, an online platform. Companies get new and easy access to (internal and external) outsourcing through internet platforms advertising to crowdworkers who are supposed to execute different (micro)services or (micro)tasks by simply acknowledging the terms and conditions of the platform.</a:t>
            </a:r>
            <a:endParaRPr lang="en-GB" dirty="0">
              <a:solidFill>
                <a:srgbClr val="002060"/>
              </a:solidFill>
            </a:endParaRPr>
          </a:p>
          <a:p>
            <a:pPr marL="350520" indent="-350520" defTabSz="420623">
              <a:spcBef>
                <a:spcPts val="3100"/>
              </a:spcBef>
              <a:defRPr sz="2576" spc="51"/>
            </a:pPr>
            <a:r>
              <a:rPr lang="en-GB" sz="2576" dirty="0">
                <a:solidFill>
                  <a:srgbClr val="002060"/>
                </a:solidFill>
              </a:rPr>
              <a:t>Two broad categories: internal (inside companies) and external </a:t>
            </a:r>
            <a:r>
              <a:rPr lang="en-GB" sz="2576" u="sng" dirty="0">
                <a:solidFill>
                  <a:srgbClr val="002060"/>
                </a:solidFill>
              </a:rPr>
              <a:t>outsourcing</a:t>
            </a:r>
            <a:r>
              <a:rPr lang="en-GB" sz="2576" dirty="0">
                <a:solidFill>
                  <a:srgbClr val="002060"/>
                </a:solidFill>
              </a:rPr>
              <a:t>. </a:t>
            </a:r>
          </a:p>
          <a:p>
            <a:pPr marL="350520" indent="-350520" defTabSz="420623">
              <a:spcBef>
                <a:spcPts val="3100"/>
              </a:spcBef>
              <a:defRPr sz="2576" spc="51"/>
            </a:pPr>
            <a:r>
              <a:rPr lang="en-GB" sz="2576" dirty="0">
                <a:solidFill>
                  <a:srgbClr val="002060"/>
                </a:solidFill>
              </a:rPr>
              <a:t>Transnational external crowdworking is performed outside of the purview of national governments and a general lack of application/enforcement of worker protections can be observed. The labour platforms have significant effect on lowering wages and show worrying signs of a new race to the bottom and increase of social inequalities. </a:t>
            </a:r>
          </a:p>
          <a:p>
            <a:pPr marL="350520" indent="-350520" defTabSz="420623">
              <a:spcBef>
                <a:spcPts val="3100"/>
              </a:spcBef>
              <a:defRPr sz="2576" spc="51"/>
            </a:pPr>
            <a:endParaRPr lang="en-GB" sz="2576" dirty="0">
              <a:solidFill>
                <a:srgbClr val="002060"/>
              </a:solidFill>
            </a:endParaRPr>
          </a:p>
          <a:p>
            <a:pPr marL="350520" indent="-350520" defTabSz="420623">
              <a:spcBef>
                <a:spcPts val="3100"/>
              </a:spcBef>
              <a:defRPr sz="2576" spc="51"/>
            </a:pPr>
            <a:endParaRPr lang="en-GB" sz="2576" dirty="0"/>
          </a:p>
        </p:txBody>
      </p:sp>
    </p:spTree>
    <p:extLst>
      <p:ext uri="{BB962C8B-B14F-4D97-AF65-F5344CB8AC3E}">
        <p14:creationId xmlns:p14="http://schemas.microsoft.com/office/powerpoint/2010/main" val="40648728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body" idx="13"/>
          </p:nvPr>
        </p:nvSpPr>
        <p:spPr>
          <a:xfrm>
            <a:off x="673100" y="1320800"/>
            <a:ext cx="8253343" cy="502702"/>
          </a:xfrm>
          <a:prstGeom prst="rect">
            <a:avLst/>
          </a:prstGeom>
        </p:spPr>
        <p:txBody>
          <a:bodyPr/>
          <a:lstStyle/>
          <a:p>
            <a:r>
              <a:rPr lang="de-DE" dirty="0"/>
              <a:t>keys to fair Digital Work</a:t>
            </a:r>
            <a:endParaRPr dirty="0"/>
          </a:p>
        </p:txBody>
      </p:sp>
      <p:sp>
        <p:nvSpPr>
          <p:cNvPr id="162" name="Shape 162"/>
          <p:cNvSpPr>
            <a:spLocks noGrp="1"/>
          </p:cNvSpPr>
          <p:nvPr>
            <p:ph type="title"/>
          </p:nvPr>
        </p:nvSpPr>
        <p:spPr>
          <a:xfrm>
            <a:off x="673100" y="584200"/>
            <a:ext cx="8253343" cy="749300"/>
          </a:xfrm>
          <a:prstGeom prst="rect">
            <a:avLst/>
          </a:prstGeom>
        </p:spPr>
        <p:txBody>
          <a:bodyPr/>
          <a:lstStyle>
            <a:lvl1pPr defTabSz="452627">
              <a:defRPr sz="3959" spc="79"/>
            </a:lvl1pPr>
          </a:lstStyle>
          <a:p>
            <a:pPr defTabSz="420623">
              <a:spcBef>
                <a:spcPts val="3100"/>
              </a:spcBef>
              <a:defRPr sz="2576" spc="51"/>
            </a:pPr>
            <a:r>
              <a:rPr lang="en-GB" sz="4000" dirty="0">
                <a:solidFill>
                  <a:srgbClr val="002060"/>
                </a:solidFill>
              </a:rPr>
              <a:t>"towards fair digital work“</a:t>
            </a:r>
          </a:p>
        </p:txBody>
      </p:sp>
      <p:sp>
        <p:nvSpPr>
          <p:cNvPr id="163" name="Shape 163"/>
          <p:cNvSpPr>
            <a:spLocks noGrp="1"/>
          </p:cNvSpPr>
          <p:nvPr>
            <p:ph type="body" idx="1"/>
          </p:nvPr>
        </p:nvSpPr>
        <p:spPr>
          <a:xfrm>
            <a:off x="673100" y="6331300"/>
            <a:ext cx="11526078" cy="3236769"/>
          </a:xfrm>
          <a:prstGeom prst="rect">
            <a:avLst/>
          </a:prstGeom>
        </p:spPr>
        <p:txBody>
          <a:bodyPr>
            <a:normAutofit lnSpcReduction="10000"/>
          </a:bodyPr>
          <a:lstStyle/>
          <a:p>
            <a:pPr marL="0" indent="0" defTabSz="420623">
              <a:spcBef>
                <a:spcPts val="3100"/>
              </a:spcBef>
              <a:buNone/>
              <a:defRPr sz="2576" spc="51"/>
            </a:pPr>
            <a:r>
              <a:rPr lang="en-GB" sz="2576" dirty="0">
                <a:solidFill>
                  <a:srgbClr val="002060"/>
                </a:solidFill>
              </a:rPr>
              <a:t>Opportunity to present examples of proactive TU approaches to the digitalisation:</a:t>
            </a:r>
          </a:p>
          <a:p>
            <a:pPr marL="514350" indent="-514350" defTabSz="420623">
              <a:spcBef>
                <a:spcPts val="3100"/>
              </a:spcBef>
              <a:buFont typeface="+mj-lt"/>
              <a:buAutoNum type="arabicPeriod"/>
              <a:defRPr sz="2576" spc="51"/>
            </a:pPr>
            <a:r>
              <a:rPr lang="de-DE" sz="2576" dirty="0">
                <a:solidFill>
                  <a:srgbClr val="002060"/>
                </a:solidFill>
              </a:rPr>
              <a:t>L</a:t>
            </a:r>
            <a:r>
              <a:rPr lang="en-GB" sz="2576" dirty="0" err="1">
                <a:solidFill>
                  <a:srgbClr val="002060"/>
                </a:solidFill>
              </a:rPr>
              <a:t>egal</a:t>
            </a:r>
            <a:r>
              <a:rPr lang="en-GB" sz="2576" dirty="0">
                <a:solidFill>
                  <a:srgbClr val="002060"/>
                </a:solidFill>
              </a:rPr>
              <a:t> action / litigation strategy - “</a:t>
            </a:r>
            <a:r>
              <a:rPr lang="en-GB" sz="2576" b="1" dirty="0">
                <a:solidFill>
                  <a:srgbClr val="002060"/>
                </a:solidFill>
              </a:rPr>
              <a:t>London</a:t>
            </a:r>
            <a:r>
              <a:rPr lang="en-GB" sz="2576" dirty="0">
                <a:solidFill>
                  <a:srgbClr val="002060"/>
                </a:solidFill>
              </a:rPr>
              <a:t> approach”</a:t>
            </a:r>
          </a:p>
          <a:p>
            <a:pPr marL="514350" indent="-514350" defTabSz="420623">
              <a:spcBef>
                <a:spcPts val="3100"/>
              </a:spcBef>
              <a:buFont typeface="+mj-lt"/>
              <a:buAutoNum type="arabicPeriod"/>
              <a:defRPr sz="2576" spc="51"/>
            </a:pPr>
            <a:r>
              <a:rPr lang="de-DE" sz="2576" dirty="0">
                <a:solidFill>
                  <a:srgbClr val="002060"/>
                </a:solidFill>
              </a:rPr>
              <a:t>Unionising workers and self-employed – „</a:t>
            </a:r>
            <a:r>
              <a:rPr lang="de-DE" sz="2576" b="1" dirty="0">
                <a:solidFill>
                  <a:srgbClr val="002060"/>
                </a:solidFill>
              </a:rPr>
              <a:t>Paris</a:t>
            </a:r>
            <a:r>
              <a:rPr lang="de-DE" sz="2576" dirty="0">
                <a:solidFill>
                  <a:srgbClr val="002060"/>
                </a:solidFill>
              </a:rPr>
              <a:t> approach“</a:t>
            </a:r>
          </a:p>
          <a:p>
            <a:pPr marL="514350" indent="-514350" defTabSz="420623">
              <a:spcBef>
                <a:spcPts val="3100"/>
              </a:spcBef>
              <a:buFont typeface="+mj-lt"/>
              <a:buAutoNum type="arabicPeriod"/>
              <a:defRPr sz="2576" spc="51"/>
            </a:pPr>
            <a:r>
              <a:rPr lang="de-DE" sz="2576" dirty="0">
                <a:solidFill>
                  <a:srgbClr val="002060"/>
                </a:solidFill>
              </a:rPr>
              <a:t>Support platforms – „</a:t>
            </a:r>
            <a:r>
              <a:rPr lang="de-DE" sz="2576" b="1" dirty="0">
                <a:solidFill>
                  <a:srgbClr val="002060"/>
                </a:solidFill>
              </a:rPr>
              <a:t>Frankfurt</a:t>
            </a:r>
            <a:r>
              <a:rPr lang="de-DE" sz="2576" dirty="0">
                <a:solidFill>
                  <a:srgbClr val="002060"/>
                </a:solidFill>
              </a:rPr>
              <a:t> approach“</a:t>
            </a:r>
            <a:endParaRPr lang="en-GB" sz="2576"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060" y="1823502"/>
            <a:ext cx="3405257" cy="4477912"/>
          </a:xfrm>
          <a:prstGeom prst="rect">
            <a:avLst/>
          </a:prstGeom>
        </p:spPr>
      </p:pic>
      <p:pic>
        <p:nvPicPr>
          <p:cNvPr id="6" name="Content Placeholder 3"/>
          <p:cNvPicPr>
            <a:picLocks noChangeAspect="1"/>
          </p:cNvPicPr>
          <p:nvPr/>
        </p:nvPicPr>
        <p:blipFill>
          <a:blip r:embed="rId3"/>
          <a:stretch>
            <a:fillRect/>
          </a:stretch>
        </p:blipFill>
        <p:spPr>
          <a:xfrm>
            <a:off x="4052404" y="2199457"/>
            <a:ext cx="3750365" cy="4131843"/>
          </a:xfrm>
          <a:prstGeom prst="rect">
            <a:avLst/>
          </a:prstGeom>
          <a:ln w="12700">
            <a:miter lim="400000"/>
          </a:ln>
          <a:extLst>
            <a:ext uri="{C572A759-6A51-4108-AA02-DFA0A04FC94B}">
              <ma14:wrappingTextBoxFlag xmlns="" xmlns:ma14="http://schemas.microsoft.com/office/mac/drawingml/2011/main" val="1"/>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1856" y="1978375"/>
            <a:ext cx="4438650" cy="435292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73100" y="1320800"/>
            <a:ext cx="11658600" cy="502702"/>
          </a:xfrm>
        </p:spPr>
        <p:txBody>
          <a:bodyPr/>
          <a:lstStyle/>
          <a:p>
            <a:r>
              <a:rPr lang="de-DE" dirty="0"/>
              <a:t>EXIT option - What next? </a:t>
            </a:r>
            <a:endParaRPr lang="en-GB" dirty="0"/>
          </a:p>
        </p:txBody>
      </p:sp>
      <p:sp>
        <p:nvSpPr>
          <p:cNvPr id="3" name="Title 2"/>
          <p:cNvSpPr>
            <a:spLocks noGrp="1"/>
          </p:cNvSpPr>
          <p:nvPr>
            <p:ph type="title"/>
          </p:nvPr>
        </p:nvSpPr>
        <p:spPr/>
        <p:txBody>
          <a:bodyPr/>
          <a:lstStyle/>
          <a:p>
            <a:r>
              <a:rPr lang="en-GB" dirty="0">
                <a:solidFill>
                  <a:srgbClr val="002060"/>
                </a:solidFill>
              </a:rPr>
              <a:t>"towards fair digital work“</a:t>
            </a:r>
            <a:endParaRPr lang="en-GB" dirty="0"/>
          </a:p>
        </p:txBody>
      </p:sp>
      <p:sp>
        <p:nvSpPr>
          <p:cNvPr id="4" name="Text Placeholder 3"/>
          <p:cNvSpPr>
            <a:spLocks noGrp="1"/>
          </p:cNvSpPr>
          <p:nvPr>
            <p:ph type="body" idx="1"/>
          </p:nvPr>
        </p:nvSpPr>
        <p:spPr/>
        <p:txBody>
          <a:bodyPr>
            <a:normAutofit fontScale="92500" lnSpcReduction="10000"/>
          </a:bodyPr>
          <a:lstStyle/>
          <a:p>
            <a:r>
              <a:rPr lang="en-GB" dirty="0">
                <a:solidFill>
                  <a:srgbClr val="002060"/>
                </a:solidFill>
              </a:rPr>
              <a:t>A new crowdworking industry is about to function </a:t>
            </a:r>
            <a:r>
              <a:rPr lang="en-GB" u="sng" dirty="0">
                <a:solidFill>
                  <a:srgbClr val="002060"/>
                </a:solidFill>
              </a:rPr>
              <a:t>without the proper recognition of an employment relationship</a:t>
            </a:r>
            <a:r>
              <a:rPr lang="en-GB" dirty="0">
                <a:solidFill>
                  <a:srgbClr val="002060"/>
                </a:solidFill>
              </a:rPr>
              <a:t>: employment contract, ex-ante agreement on pay, minimum working hours, working time regulation, paid holidays, maternity/paternity leave, social protection etc. </a:t>
            </a:r>
          </a:p>
          <a:p>
            <a:r>
              <a:rPr lang="en-GB" dirty="0">
                <a:solidFill>
                  <a:srgbClr val="002060"/>
                </a:solidFill>
              </a:rPr>
              <a:t>According to the terms and conditions of many workforce platforms only one out of the crowd is paid, it is like a </a:t>
            </a:r>
            <a:r>
              <a:rPr lang="en-GB" b="1" u="sng" dirty="0">
                <a:solidFill>
                  <a:srgbClr val="002060"/>
                </a:solidFill>
              </a:rPr>
              <a:t>lottery</a:t>
            </a:r>
            <a:r>
              <a:rPr lang="en-GB" dirty="0">
                <a:solidFill>
                  <a:srgbClr val="002060"/>
                </a:solidFill>
              </a:rPr>
              <a:t> and so the situation is </a:t>
            </a:r>
            <a:r>
              <a:rPr lang="en-GB" b="1" u="sng" dirty="0">
                <a:solidFill>
                  <a:srgbClr val="002060"/>
                </a:solidFill>
              </a:rPr>
              <a:t>worse than for day-labourers</a:t>
            </a:r>
            <a:r>
              <a:rPr lang="en-GB" dirty="0">
                <a:solidFill>
                  <a:srgbClr val="002060"/>
                </a:solidFill>
              </a:rPr>
              <a:t>.</a:t>
            </a:r>
          </a:p>
          <a:p>
            <a:r>
              <a:rPr lang="en-GB" u="sng" dirty="0">
                <a:solidFill>
                  <a:srgbClr val="002060"/>
                </a:solidFill>
              </a:rPr>
              <a:t>Trade union involvement in digitalisation </a:t>
            </a:r>
            <a:r>
              <a:rPr lang="en-GB" dirty="0">
                <a:solidFill>
                  <a:srgbClr val="002060"/>
                </a:solidFill>
              </a:rPr>
              <a:t>looks like a scattered landscape and is often related to the existing initiatives of Member States – TUs more distanced in MS lagging behind…</a:t>
            </a:r>
          </a:p>
          <a:p>
            <a:r>
              <a:rPr lang="de-DE" dirty="0">
                <a:solidFill>
                  <a:srgbClr val="002060"/>
                </a:solidFill>
              </a:rPr>
              <a:t>Influence companies‘ digitalisation strategies via representative bodies such as EWCs, WCs, Workers reps in company boardrooms …. – influence governmental agenda &amp; European one</a:t>
            </a:r>
            <a:endParaRPr lang="en-GB" dirty="0">
              <a:solidFill>
                <a:srgbClr val="002060"/>
              </a:solidFill>
            </a:endParaRPr>
          </a:p>
        </p:txBody>
      </p:sp>
    </p:spTree>
    <p:extLst>
      <p:ext uri="{BB962C8B-B14F-4D97-AF65-F5344CB8AC3E}">
        <p14:creationId xmlns:p14="http://schemas.microsoft.com/office/powerpoint/2010/main" val="25477072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5" y="1079565"/>
            <a:ext cx="9777671" cy="8017149"/>
          </a:xfrm>
          <a:prstGeom prst="rect">
            <a:avLst/>
          </a:prstGeom>
        </p:spPr>
      </p:pic>
    </p:spTree>
    <p:extLst>
      <p:ext uri="{BB962C8B-B14F-4D97-AF65-F5344CB8AC3E}">
        <p14:creationId xmlns:p14="http://schemas.microsoft.com/office/powerpoint/2010/main" val="287045677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all" spc="32" normalizeH="0" baseline="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264</Words>
  <Application>Microsoft Office PowerPoint</Application>
  <PresentationFormat>Custom</PresentationFormat>
  <Paragraphs>26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Avenir Medium</vt:lpstr>
      <vt:lpstr>Baskerville SemiBold</vt:lpstr>
      <vt:lpstr>Futura</vt:lpstr>
      <vt:lpstr>Helvetica Neue</vt:lpstr>
      <vt:lpstr>Verdana</vt:lpstr>
      <vt:lpstr>New_Template8</vt:lpstr>
      <vt:lpstr> Wolfgang Kowalsky   </vt:lpstr>
      <vt:lpstr>PowerPoint Presentation</vt:lpstr>
      <vt:lpstr>"towards fair digital work“</vt:lpstr>
      <vt:lpstr>"towards fair digital work“</vt:lpstr>
      <vt:lpstr>"towards fair digital work“</vt:lpstr>
      <vt:lpstr>"towards fair digital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Company Mobility</dc:title>
  <cp:lastModifiedBy>Kowalsky Wolfgang</cp:lastModifiedBy>
  <cp:revision>12</cp:revision>
  <cp:lastPrinted>2017-02-08T12:52:27Z</cp:lastPrinted>
  <dcterms:modified xsi:type="dcterms:W3CDTF">2017-02-09T14:59:07Z</dcterms:modified>
</cp:coreProperties>
</file>