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3" r:id="rId2"/>
    <p:sldId id="545" r:id="rId3"/>
    <p:sldId id="546" r:id="rId4"/>
    <p:sldId id="547" r:id="rId5"/>
    <p:sldId id="548" r:id="rId6"/>
    <p:sldId id="549" r:id="rId7"/>
    <p:sldId id="554" r:id="rId8"/>
    <p:sldId id="553" r:id="rId9"/>
    <p:sldId id="538" r:id="rId10"/>
    <p:sldId id="533" r:id="rId11"/>
    <p:sldId id="544" r:id="rId12"/>
    <p:sldId id="551" r:id="rId13"/>
    <p:sldId id="540" r:id="rId14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CCCCFF"/>
    <a:srgbClr val="FFCCFF"/>
    <a:srgbClr val="CCECFF"/>
    <a:srgbClr val="00FFFF"/>
    <a:srgbClr val="BAE18F"/>
    <a:srgbClr val="A7E8FF"/>
    <a:srgbClr val="CCFFCC"/>
    <a:srgbClr val="D5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42113" autoAdjust="0"/>
  </p:normalViewPr>
  <p:slideViewPr>
    <p:cSldViewPr>
      <p:cViewPr varScale="1">
        <p:scale>
          <a:sx n="89" d="100"/>
          <a:sy n="89" d="100"/>
        </p:scale>
        <p:origin x="-133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56" y="-11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y-suzuki\AppData\Local\Microsoft\Windows\Temporary%20Internet%20Files\Content.IE5\DW75AHFM\2016_31_&#12377;&#12409;&#12390;&#12398;&#21172;&#20685;&#32773;&#12395;&#32887;&#22580;&#12391;&#33021;&#21147;&#38283;&#30330;&#12398;&#27231;&#20250;&#30906;&#20445;&#12434;.xlsx" TargetMode="External"/><Relationship Id="rId1" Type="http://schemas.openxmlformats.org/officeDocument/2006/relationships/image" Target="../media/image10.emf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y-haruta\Desktop\&#31532;4&#27425;&#29987;&#26989;&#38761;&#21629;\41_&#35504;&#12418;&#12364;&#12356;&#12388;&#12391;&#12418;&#23398;&#12403;&#30452;&#12375;&#12398;&#12391;&#12365;&#12427;&#29872;&#22659;&#25972;&#20633;&#12434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y-suzuki\Desktop\&#36899;&#21512;&#30333;&#26360;&#12487;&#12540;&#12479;\2016_38_3_&#24180;&#27425;&#26377;&#32102;&#20241;&#26247;&#12398;&#21462;&#24471;&#20419;&#36914;&#12399;&#12300;&#26126;&#26085;&#12408;&#12398;&#25237;&#36039;&#12301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y-suzuki\AppData\Local\Microsoft\Windows\Temporary%20Internet%20Files\Content.IE5\DW75AHFM\3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09993614303995"/>
          <c:y val="1.9932407407407454E-2"/>
          <c:w val="0.7573234355044729"/>
          <c:h val="0.930142901234567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'35 職業能力開発'!$C$31</c:f>
              <c:strCache>
                <c:ptCount val="1"/>
                <c:pt idx="0">
                  <c:v>正社員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ja-JP"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'35 職業能力開発'!$B$32:$B$54</c:f>
              <c:strCache>
                <c:ptCount val="23"/>
                <c:pt idx="0">
                  <c:v>12年度</c:v>
                </c:pt>
                <c:pt idx="1">
                  <c:v>13年度</c:v>
                </c:pt>
                <c:pt idx="2">
                  <c:v>14年度</c:v>
                </c:pt>
                <c:pt idx="4">
                  <c:v>12年度</c:v>
                </c:pt>
                <c:pt idx="5">
                  <c:v>13年度</c:v>
                </c:pt>
                <c:pt idx="6">
                  <c:v>14年度</c:v>
                </c:pt>
                <c:pt idx="8">
                  <c:v>12年度</c:v>
                </c:pt>
                <c:pt idx="9">
                  <c:v>13年度</c:v>
                </c:pt>
                <c:pt idx="10">
                  <c:v>14年度</c:v>
                </c:pt>
                <c:pt idx="12">
                  <c:v>12年度</c:v>
                </c:pt>
                <c:pt idx="13">
                  <c:v>13年度</c:v>
                </c:pt>
                <c:pt idx="14">
                  <c:v>14年度</c:v>
                </c:pt>
                <c:pt idx="16">
                  <c:v>12年度</c:v>
                </c:pt>
                <c:pt idx="17">
                  <c:v>13年度</c:v>
                </c:pt>
                <c:pt idx="18">
                  <c:v>14年度</c:v>
                </c:pt>
                <c:pt idx="20">
                  <c:v>12年度</c:v>
                </c:pt>
                <c:pt idx="21">
                  <c:v>13年度</c:v>
                </c:pt>
                <c:pt idx="22">
                  <c:v>14年度</c:v>
                </c:pt>
              </c:strCache>
            </c:strRef>
          </c:cat>
          <c:val>
            <c:numRef>
              <c:f>'35 職業能力開発'!$C$32:$C$54</c:f>
              <c:numCache>
                <c:formatCode>0.0_);[Red]\(0.0\)</c:formatCode>
                <c:ptCount val="23"/>
                <c:pt idx="0">
                  <c:v>69.7</c:v>
                </c:pt>
                <c:pt idx="1">
                  <c:v>69.900000000000006</c:v>
                </c:pt>
                <c:pt idx="2">
                  <c:v>72.400000000000006</c:v>
                </c:pt>
                <c:pt idx="4">
                  <c:v>48.7</c:v>
                </c:pt>
                <c:pt idx="5">
                  <c:v>48.8</c:v>
                </c:pt>
                <c:pt idx="6">
                  <c:v>56.2</c:v>
                </c:pt>
                <c:pt idx="8">
                  <c:v>63</c:v>
                </c:pt>
                <c:pt idx="9">
                  <c:v>63.2</c:v>
                </c:pt>
                <c:pt idx="10">
                  <c:v>65.3</c:v>
                </c:pt>
                <c:pt idx="12">
                  <c:v>71.400000000000006</c:v>
                </c:pt>
                <c:pt idx="13">
                  <c:v>73.099999999999994</c:v>
                </c:pt>
                <c:pt idx="14">
                  <c:v>75.099999999999994</c:v>
                </c:pt>
                <c:pt idx="16">
                  <c:v>84.9</c:v>
                </c:pt>
                <c:pt idx="17">
                  <c:v>82.3</c:v>
                </c:pt>
                <c:pt idx="18">
                  <c:v>85.1</c:v>
                </c:pt>
                <c:pt idx="20">
                  <c:v>83.3</c:v>
                </c:pt>
                <c:pt idx="21">
                  <c:v>86</c:v>
                </c:pt>
                <c:pt idx="22">
                  <c:v>84.3</c:v>
                </c:pt>
              </c:numCache>
            </c:numRef>
          </c:val>
        </c:ser>
        <c:ser>
          <c:idx val="1"/>
          <c:order val="1"/>
          <c:tx>
            <c:strRef>
              <c:f>'35 職業能力開発'!$D$31</c:f>
              <c:strCache>
                <c:ptCount val="1"/>
                <c:pt idx="0">
                  <c:v>正社員以外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ja-JP"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'35 職業能力開発'!$B$32:$B$54</c:f>
              <c:strCache>
                <c:ptCount val="23"/>
                <c:pt idx="0">
                  <c:v>12年度</c:v>
                </c:pt>
                <c:pt idx="1">
                  <c:v>13年度</c:v>
                </c:pt>
                <c:pt idx="2">
                  <c:v>14年度</c:v>
                </c:pt>
                <c:pt idx="4">
                  <c:v>12年度</c:v>
                </c:pt>
                <c:pt idx="5">
                  <c:v>13年度</c:v>
                </c:pt>
                <c:pt idx="6">
                  <c:v>14年度</c:v>
                </c:pt>
                <c:pt idx="8">
                  <c:v>12年度</c:v>
                </c:pt>
                <c:pt idx="9">
                  <c:v>13年度</c:v>
                </c:pt>
                <c:pt idx="10">
                  <c:v>14年度</c:v>
                </c:pt>
                <c:pt idx="12">
                  <c:v>12年度</c:v>
                </c:pt>
                <c:pt idx="13">
                  <c:v>13年度</c:v>
                </c:pt>
                <c:pt idx="14">
                  <c:v>14年度</c:v>
                </c:pt>
                <c:pt idx="16">
                  <c:v>12年度</c:v>
                </c:pt>
                <c:pt idx="17">
                  <c:v>13年度</c:v>
                </c:pt>
                <c:pt idx="18">
                  <c:v>14年度</c:v>
                </c:pt>
                <c:pt idx="20">
                  <c:v>12年度</c:v>
                </c:pt>
                <c:pt idx="21">
                  <c:v>13年度</c:v>
                </c:pt>
                <c:pt idx="22">
                  <c:v>14年度</c:v>
                </c:pt>
              </c:strCache>
            </c:strRef>
          </c:cat>
          <c:val>
            <c:numRef>
              <c:f>'35 職業能力開発'!$D$32:$D$54</c:f>
              <c:numCache>
                <c:formatCode>0.0_);[Red]\(0.0\)</c:formatCode>
                <c:ptCount val="23"/>
                <c:pt idx="0">
                  <c:v>34.700000000000003</c:v>
                </c:pt>
                <c:pt idx="1">
                  <c:v>34.1</c:v>
                </c:pt>
                <c:pt idx="2">
                  <c:v>34</c:v>
                </c:pt>
                <c:pt idx="4">
                  <c:v>19.5</c:v>
                </c:pt>
                <c:pt idx="5">
                  <c:v>17</c:v>
                </c:pt>
                <c:pt idx="6">
                  <c:v>20.5</c:v>
                </c:pt>
                <c:pt idx="8">
                  <c:v>27.9</c:v>
                </c:pt>
                <c:pt idx="9">
                  <c:v>23.9</c:v>
                </c:pt>
                <c:pt idx="10">
                  <c:v>25</c:v>
                </c:pt>
                <c:pt idx="12">
                  <c:v>31.2</c:v>
                </c:pt>
                <c:pt idx="13">
                  <c:v>34.6</c:v>
                </c:pt>
                <c:pt idx="14">
                  <c:v>30.7</c:v>
                </c:pt>
                <c:pt idx="16">
                  <c:v>39.700000000000003</c:v>
                </c:pt>
                <c:pt idx="17">
                  <c:v>39.300000000000004</c:v>
                </c:pt>
                <c:pt idx="18">
                  <c:v>37.4</c:v>
                </c:pt>
                <c:pt idx="20">
                  <c:v>50.4</c:v>
                </c:pt>
                <c:pt idx="21">
                  <c:v>52.1</c:v>
                </c:pt>
                <c:pt idx="22">
                  <c:v>51.5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6276096"/>
        <c:axId val="76277632"/>
      </c:barChart>
      <c:catAx>
        <c:axId val="76276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</a:ln>
        </c:spPr>
        <c:txPr>
          <a:bodyPr/>
          <a:lstStyle/>
          <a:p>
            <a:pPr>
              <a:defRPr lang="ja-JP" sz="1000"/>
            </a:pPr>
            <a:endParaRPr lang="en-US"/>
          </a:p>
        </c:txPr>
        <c:crossAx val="76277632"/>
        <c:crosses val="autoZero"/>
        <c:auto val="1"/>
        <c:lblAlgn val="ctr"/>
        <c:lblOffset val="100"/>
        <c:noMultiLvlLbl val="0"/>
      </c:catAx>
      <c:valAx>
        <c:axId val="76277632"/>
        <c:scaling>
          <c:orientation val="minMax"/>
        </c:scaling>
        <c:delete val="0"/>
        <c:axPos val="t"/>
        <c:majorGridlines>
          <c:spPr>
            <a:ln w="3175">
              <a:solidFill>
                <a:srgbClr val="FFFFFF"/>
              </a:solidFill>
            </a:ln>
          </c:spPr>
        </c:majorGridlines>
        <c:numFmt formatCode="General" sourceLinked="0"/>
        <c:majorTickMark val="none"/>
        <c:minorTickMark val="none"/>
        <c:tickLblPos val="high"/>
        <c:spPr>
          <a:ln w="3175">
            <a:solidFill>
              <a:srgbClr val="FFFFFF"/>
            </a:solidFill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76276096"/>
        <c:crosses val="autoZero"/>
        <c:crossBetween val="between"/>
      </c:valAx>
      <c:spPr>
        <a:blipFill dpi="0" rotWithShape="1">
          <a:blip xmlns:r="http://schemas.openxmlformats.org/officeDocument/2006/relationships" r:embed="rId1"/>
          <a:srcRect/>
          <a:stretch>
            <a:fillRect l="-1000" t="-1000" r="-1000" b="-1000"/>
          </a:stretch>
        </a:blipFill>
        <a:ln w="3175">
          <a:solidFill>
            <a:srgbClr val="FFFFFF"/>
          </a:solidFill>
        </a:ln>
      </c:spPr>
    </c:plotArea>
    <c:legend>
      <c:legendPos val="r"/>
      <c:layout>
        <c:manualLayout>
          <c:xMode val="edge"/>
          <c:yMode val="edge"/>
          <c:x val="0.76011111111111163"/>
          <c:y val="0.23915611111111121"/>
          <c:w val="0.18172068182900333"/>
          <c:h val="6.6604444444444438E-2"/>
        </c:manualLayout>
      </c:layout>
      <c:overlay val="0"/>
      <c:spPr>
        <a:solidFill>
          <a:srgbClr val="FFFFFF"/>
        </a:solidFill>
        <a:ln>
          <a:noFill/>
        </a:ln>
      </c:spPr>
      <c:txPr>
        <a:bodyPr/>
        <a:lstStyle/>
        <a:p>
          <a:pPr>
            <a:defRPr lang="ja-JP" sz="1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ＭＳ Ｐゴシック" pitchFamily="50" charset="-128"/>
          <a:ea typeface="ＭＳ Ｐゴシック" pitchFamily="50" charset="-128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97226065790693"/>
          <c:y val="4.0847953216374272E-2"/>
          <c:w val="0.73869443799173951"/>
          <c:h val="0.893287719298245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教育政策!$C$75</c:f>
              <c:strCache>
                <c:ptCount val="1"/>
                <c:pt idx="0">
                  <c:v>正社員</c:v>
                </c:pt>
              </c:strCache>
            </c:strRef>
          </c:tx>
          <c:spPr>
            <a:solidFill>
              <a:srgbClr val="00CCFF"/>
            </a:solidFill>
            <a:ln w="3175">
              <a:solidFill>
                <a:srgbClr val="000000"/>
              </a:solidFill>
            </a:ln>
          </c:spPr>
          <c:invertIfNegative val="0"/>
          <c:dLbls>
            <c:numFmt formatCode="#,##0.0_);\(#,##0.0\)" sourceLinked="0"/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教育政策!$B$76:$B$85</c:f>
              <c:strCache>
                <c:ptCount val="10"/>
                <c:pt idx="0">
                  <c:v>仕事が忙しくて自己啓発の
余裕がない</c:v>
                </c:pt>
                <c:pt idx="1">
                  <c:v>費用がかかりすぎる</c:v>
                </c:pt>
                <c:pt idx="2">
                  <c:v>家事・育児が忙しくて
自己啓発の余裕がない</c:v>
                </c:pt>
                <c:pt idx="3">
                  <c:v>自分の目指すキャリアに適切な
コースがわからない</c:v>
                </c:pt>
                <c:pt idx="4">
                  <c:v>適当な教育訓練機関が
見つからない</c:v>
                </c:pt>
                <c:pt idx="5">
                  <c:v>自己啓発の結果が社内で
評価されない</c:v>
                </c:pt>
                <c:pt idx="6">
                  <c:v>自分の目指すべきキャリアが
わからない</c:v>
                </c:pt>
                <c:pt idx="7">
                  <c:v>コース受講や資格取得の
効果が定かでない</c:v>
                </c:pt>
                <c:pt idx="8">
                  <c:v>コース等の情報が得にくい</c:v>
                </c:pt>
                <c:pt idx="9">
                  <c:v>休暇取得・早退等が
会社の都合でできない</c:v>
                </c:pt>
              </c:strCache>
            </c:strRef>
          </c:cat>
          <c:val>
            <c:numRef>
              <c:f>教育政策!$C$76:$C$85</c:f>
              <c:numCache>
                <c:formatCode>General</c:formatCode>
                <c:ptCount val="10"/>
                <c:pt idx="0">
                  <c:v>58.9</c:v>
                </c:pt>
                <c:pt idx="1">
                  <c:v>31.900000000000002</c:v>
                </c:pt>
                <c:pt idx="2">
                  <c:v>20.599999999999987</c:v>
                </c:pt>
                <c:pt idx="3">
                  <c:v>20</c:v>
                </c:pt>
                <c:pt idx="4">
                  <c:v>16.8</c:v>
                </c:pt>
                <c:pt idx="5">
                  <c:v>16.5</c:v>
                </c:pt>
                <c:pt idx="6">
                  <c:v>16.400000000000002</c:v>
                </c:pt>
                <c:pt idx="7">
                  <c:v>13.5</c:v>
                </c:pt>
                <c:pt idx="8">
                  <c:v>12.2</c:v>
                </c:pt>
                <c:pt idx="9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教育政策!$D$75</c:f>
              <c:strCache>
                <c:ptCount val="1"/>
                <c:pt idx="0">
                  <c:v>正社員以外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000000"/>
              </a:solidFill>
            </a:ln>
          </c:spPr>
          <c:invertIfNegative val="0"/>
          <c:dLbls>
            <c:numFmt formatCode="#,##0.0_);\(#,##0.0\)" sourceLinked="0"/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教育政策!$B$76:$B$85</c:f>
              <c:strCache>
                <c:ptCount val="10"/>
                <c:pt idx="0">
                  <c:v>仕事が忙しくて自己啓発の
余裕がない</c:v>
                </c:pt>
                <c:pt idx="1">
                  <c:v>費用がかかりすぎる</c:v>
                </c:pt>
                <c:pt idx="2">
                  <c:v>家事・育児が忙しくて
自己啓発の余裕がない</c:v>
                </c:pt>
                <c:pt idx="3">
                  <c:v>自分の目指すキャリアに適切な
コースがわからない</c:v>
                </c:pt>
                <c:pt idx="4">
                  <c:v>適当な教育訓練機関が
見つからない</c:v>
                </c:pt>
                <c:pt idx="5">
                  <c:v>自己啓発の結果が社内で
評価されない</c:v>
                </c:pt>
                <c:pt idx="6">
                  <c:v>自分の目指すべきキャリアが
わからない</c:v>
                </c:pt>
                <c:pt idx="7">
                  <c:v>コース受講や資格取得の
効果が定かでない</c:v>
                </c:pt>
                <c:pt idx="8">
                  <c:v>コース等の情報が得にくい</c:v>
                </c:pt>
                <c:pt idx="9">
                  <c:v>休暇取得・早退等が
会社の都合でできない</c:v>
                </c:pt>
              </c:strCache>
            </c:strRef>
          </c:cat>
          <c:val>
            <c:numRef>
              <c:f>教育政策!$D$76:$D$85</c:f>
              <c:numCache>
                <c:formatCode>General</c:formatCode>
                <c:ptCount val="10"/>
                <c:pt idx="0">
                  <c:v>34.200000000000003</c:v>
                </c:pt>
                <c:pt idx="1">
                  <c:v>28.7</c:v>
                </c:pt>
                <c:pt idx="2">
                  <c:v>33.300000000000004</c:v>
                </c:pt>
                <c:pt idx="3">
                  <c:v>22</c:v>
                </c:pt>
                <c:pt idx="4">
                  <c:v>17.399999999999999</c:v>
                </c:pt>
                <c:pt idx="5">
                  <c:v>12.9</c:v>
                </c:pt>
                <c:pt idx="6">
                  <c:v>20.5</c:v>
                </c:pt>
                <c:pt idx="7">
                  <c:v>11.1</c:v>
                </c:pt>
                <c:pt idx="8">
                  <c:v>14.8</c:v>
                </c:pt>
                <c:pt idx="9">
                  <c:v>10.5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504128"/>
        <c:axId val="83526400"/>
      </c:barChart>
      <c:catAx>
        <c:axId val="8350412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3175">
            <a:solidFill>
              <a:srgbClr val="FFFFFF"/>
            </a:solidFill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83526400"/>
        <c:crosses val="autoZero"/>
        <c:auto val="1"/>
        <c:lblAlgn val="ctr"/>
        <c:lblOffset val="100"/>
        <c:noMultiLvlLbl val="0"/>
      </c:catAx>
      <c:valAx>
        <c:axId val="83526400"/>
        <c:scaling>
          <c:orientation val="minMax"/>
          <c:max val="60"/>
          <c:min val="0"/>
        </c:scaling>
        <c:delete val="0"/>
        <c:axPos val="t"/>
        <c:majorGridlines>
          <c:spPr>
            <a:ln w="3175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high"/>
        <c:spPr>
          <a:ln w="3175">
            <a:solidFill>
              <a:srgbClr val="FFFFFF"/>
            </a:solidFill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83504128"/>
        <c:crosses val="autoZero"/>
        <c:crossBetween val="between"/>
        <c:majorUnit val="20"/>
      </c:valAx>
      <c:spPr>
        <a:solidFill>
          <a:srgbClr val="DDDDDD"/>
        </a:solidFill>
        <a:ln w="3175">
          <a:solidFill>
            <a:srgbClr val="FFFFFF"/>
          </a:solidFill>
        </a:ln>
      </c:spPr>
    </c:plotArea>
    <c:legend>
      <c:legendPos val="r"/>
      <c:layout>
        <c:manualLayout>
          <c:xMode val="edge"/>
          <c:yMode val="edge"/>
          <c:x val="0.73941481481481564"/>
          <c:y val="0.83814678362573103"/>
          <c:w val="0.19473333333333387"/>
          <c:h val="7.0109941520467817E-2"/>
        </c:manualLayout>
      </c:layout>
      <c:overlay val="0"/>
      <c:spPr>
        <a:solidFill>
          <a:srgbClr val="FFFFFF"/>
        </a:solidFill>
        <a:ln>
          <a:noFill/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ＭＳ Ｐゴシック" pitchFamily="50" charset="-128"/>
          <a:ea typeface="ＭＳ Ｐゴシック" pitchFamily="50" charset="-128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990000000000006E-2"/>
          <c:y val="5.6444444444444443E-2"/>
          <c:w val="0.83881962962962964"/>
          <c:h val="0.638178888888891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'Sheet1 (2)'!$B$3</c:f>
              <c:strCache>
                <c:ptCount val="1"/>
                <c:pt idx="0">
                  <c:v>消化日数</c:v>
                </c:pt>
              </c:strCache>
            </c:strRef>
          </c:tx>
          <c:spPr>
            <a:solidFill>
              <a:srgbClr val="00CCFF"/>
            </a:solidFill>
            <a:ln w="3175">
              <a:solidFill>
                <a:srgbClr val="000000"/>
              </a:solidFill>
            </a:ln>
          </c:spPr>
          <c:invertIfNegative val="0"/>
          <c:cat>
            <c:strRef>
              <c:f>'Sheet1 (2)'!$A$4:$A$15</c:f>
              <c:strCache>
                <c:ptCount val="12"/>
                <c:pt idx="0">
                  <c:v>ブラジル</c:v>
                </c:pt>
                <c:pt idx="1">
                  <c:v>フランス</c:v>
                </c:pt>
                <c:pt idx="2">
                  <c:v>スペイン</c:v>
                </c:pt>
                <c:pt idx="3">
                  <c:v>オーストリア</c:v>
                </c:pt>
                <c:pt idx="4">
                  <c:v>香港</c:v>
                </c:pt>
                <c:pt idx="5">
                  <c:v>シンガポール</c:v>
                </c:pt>
                <c:pt idx="6">
                  <c:v>メキシコ</c:v>
                </c:pt>
                <c:pt idx="7">
                  <c:v>イタリア</c:v>
                </c:pt>
                <c:pt idx="8">
                  <c:v>インド</c:v>
                </c:pt>
                <c:pt idx="9">
                  <c:v>アメリカ</c:v>
                </c:pt>
                <c:pt idx="10">
                  <c:v>日本</c:v>
                </c:pt>
                <c:pt idx="11">
                  <c:v>韓国</c:v>
                </c:pt>
              </c:strCache>
            </c:strRef>
          </c:cat>
          <c:val>
            <c:numRef>
              <c:f>'Sheet1 (2)'!$B$4:$B$15</c:f>
              <c:numCache>
                <c:formatCode>General</c:formatCode>
                <c:ptCount val="12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25</c:v>
                </c:pt>
                <c:pt idx="4">
                  <c:v>14</c:v>
                </c:pt>
                <c:pt idx="5">
                  <c:v>14</c:v>
                </c:pt>
                <c:pt idx="6">
                  <c:v>12</c:v>
                </c:pt>
                <c:pt idx="7">
                  <c:v>21</c:v>
                </c:pt>
                <c:pt idx="8">
                  <c:v>15</c:v>
                </c:pt>
                <c:pt idx="9">
                  <c:v>14</c:v>
                </c:pt>
                <c:pt idx="10">
                  <c:v>10</c:v>
                </c:pt>
                <c:pt idx="11">
                  <c:v>7</c:v>
                </c:pt>
              </c:numCache>
            </c:numRef>
          </c:val>
        </c:ser>
        <c:ser>
          <c:idx val="1"/>
          <c:order val="1"/>
          <c:tx>
            <c:strRef>
              <c:f>'Sheet1 (2)'!$C$3</c:f>
              <c:strCache>
                <c:ptCount val="1"/>
                <c:pt idx="0">
                  <c:v>支給日数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000000"/>
              </a:solidFill>
            </a:ln>
          </c:spPr>
          <c:invertIfNegative val="0"/>
          <c:cat>
            <c:strRef>
              <c:f>'Sheet1 (2)'!$A$4:$A$15</c:f>
              <c:strCache>
                <c:ptCount val="12"/>
                <c:pt idx="0">
                  <c:v>ブラジル</c:v>
                </c:pt>
                <c:pt idx="1">
                  <c:v>フランス</c:v>
                </c:pt>
                <c:pt idx="2">
                  <c:v>スペイン</c:v>
                </c:pt>
                <c:pt idx="3">
                  <c:v>オーストリア</c:v>
                </c:pt>
                <c:pt idx="4">
                  <c:v>香港</c:v>
                </c:pt>
                <c:pt idx="5">
                  <c:v>シンガポール</c:v>
                </c:pt>
                <c:pt idx="6">
                  <c:v>メキシコ</c:v>
                </c:pt>
                <c:pt idx="7">
                  <c:v>イタリア</c:v>
                </c:pt>
                <c:pt idx="8">
                  <c:v>インド</c:v>
                </c:pt>
                <c:pt idx="9">
                  <c:v>アメリカ</c:v>
                </c:pt>
                <c:pt idx="10">
                  <c:v>日本</c:v>
                </c:pt>
                <c:pt idx="11">
                  <c:v>韓国</c:v>
                </c:pt>
              </c:strCache>
            </c:strRef>
          </c:cat>
          <c:val>
            <c:numRef>
              <c:f>'Sheet1 (2)'!$C$4:$C$15</c:f>
              <c:numCache>
                <c:formatCode>General</c:formatCode>
                <c:ptCount val="12"/>
                <c:pt idx="4">
                  <c:v>0.30000000000000032</c:v>
                </c:pt>
                <c:pt idx="5">
                  <c:v>2</c:v>
                </c:pt>
                <c:pt idx="6">
                  <c:v>2.7</c:v>
                </c:pt>
                <c:pt idx="7">
                  <c:v>7</c:v>
                </c:pt>
                <c:pt idx="8">
                  <c:v>5</c:v>
                </c:pt>
                <c:pt idx="9">
                  <c:v>5</c:v>
                </c:pt>
                <c:pt idx="10">
                  <c:v>10</c:v>
                </c:pt>
                <c:pt idx="11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3477504"/>
        <c:axId val="93483392"/>
      </c:barChart>
      <c:lineChart>
        <c:grouping val="standard"/>
        <c:varyColors val="0"/>
        <c:ser>
          <c:idx val="2"/>
          <c:order val="2"/>
          <c:tx>
            <c:strRef>
              <c:f>'Sheet1 (2)'!$D$3</c:f>
              <c:strCache>
                <c:ptCount val="1"/>
                <c:pt idx="0">
                  <c:v>消化率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932610953523049E-2"/>
                  <c:y val="-4.1082764015566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40500596773656E-2"/>
                  <c:y val="-4.1082764015566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168744757208423E-2"/>
                  <c:y val="-4.1082764015566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932610953523049E-2"/>
                  <c:y val="-4.1082764015566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113208624118216E-2"/>
                  <c:y val="-3.9055021283784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967409329646348E-2"/>
                  <c:y val="-5.5738860065776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731275525961043E-2"/>
                  <c:y val="-4.8683327423284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20354313333177E-2"/>
                  <c:y val="-4.8683327423284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967409329646348E-2"/>
                  <c:y val="-4.8683327423284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821610035174539E-2"/>
                  <c:y val="-4.3851292017781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7027542301619902E-2"/>
                  <c:y val="-4.3851672493010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3349342427803736E-2"/>
                  <c:y val="-2.7324209030046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 (2)'!$A$4:$A$15</c:f>
              <c:strCache>
                <c:ptCount val="12"/>
                <c:pt idx="0">
                  <c:v>ブラジル</c:v>
                </c:pt>
                <c:pt idx="1">
                  <c:v>フランス</c:v>
                </c:pt>
                <c:pt idx="2">
                  <c:v>スペイン</c:v>
                </c:pt>
                <c:pt idx="3">
                  <c:v>オーストリア</c:v>
                </c:pt>
                <c:pt idx="4">
                  <c:v>香港</c:v>
                </c:pt>
                <c:pt idx="5">
                  <c:v>シンガポール</c:v>
                </c:pt>
                <c:pt idx="6">
                  <c:v>メキシコ</c:v>
                </c:pt>
                <c:pt idx="7">
                  <c:v>イタリア</c:v>
                </c:pt>
                <c:pt idx="8">
                  <c:v>インド</c:v>
                </c:pt>
                <c:pt idx="9">
                  <c:v>アメリカ</c:v>
                </c:pt>
                <c:pt idx="10">
                  <c:v>日本</c:v>
                </c:pt>
                <c:pt idx="11">
                  <c:v>韓国</c:v>
                </c:pt>
              </c:strCache>
            </c:strRef>
          </c:cat>
          <c:val>
            <c:numRef>
              <c:f>'Sheet1 (2)'!$D$4:$D$15</c:f>
              <c:numCache>
                <c:formatCode>0_ 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97.902097902097879</c:v>
                </c:pt>
                <c:pt idx="5">
                  <c:v>87.5</c:v>
                </c:pt>
                <c:pt idx="6">
                  <c:v>81.632653061224502</c:v>
                </c:pt>
                <c:pt idx="7">
                  <c:v>75</c:v>
                </c:pt>
                <c:pt idx="8">
                  <c:v>75</c:v>
                </c:pt>
                <c:pt idx="9">
                  <c:v>73.684210526315795</c:v>
                </c:pt>
                <c:pt idx="10">
                  <c:v>50</c:v>
                </c:pt>
                <c:pt idx="11">
                  <c:v>47.945205479451992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86464"/>
        <c:axId val="93484928"/>
      </c:lineChart>
      <c:catAx>
        <c:axId val="93477504"/>
        <c:scaling>
          <c:orientation val="minMax"/>
        </c:scaling>
        <c:delete val="0"/>
        <c:axPos val="b"/>
        <c:majorTickMark val="in"/>
        <c:minorTickMark val="none"/>
        <c:tickLblPos val="nextTo"/>
        <c:spPr>
          <a:ln w="3175">
            <a:solidFill>
              <a:srgbClr val="FFFFFF"/>
            </a:solidFill>
          </a:ln>
        </c:spPr>
        <c:txPr>
          <a:bodyPr rot="0" vert="eaVert"/>
          <a:lstStyle/>
          <a:p>
            <a:pPr>
              <a:defRPr lang="ja-JP"/>
            </a:pPr>
            <a:endParaRPr lang="en-US"/>
          </a:p>
        </c:txPr>
        <c:crossAx val="93483392"/>
        <c:crosses val="autoZero"/>
        <c:auto val="1"/>
        <c:lblAlgn val="ctr"/>
        <c:lblOffset val="100"/>
        <c:noMultiLvlLbl val="0"/>
      </c:catAx>
      <c:valAx>
        <c:axId val="93483392"/>
        <c:scaling>
          <c:orientation val="minMax"/>
          <c:max val="33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93477504"/>
        <c:crosses val="autoZero"/>
        <c:crossBetween val="between"/>
        <c:majorUnit val="6"/>
      </c:valAx>
      <c:valAx>
        <c:axId val="93484928"/>
        <c:scaling>
          <c:orientation val="minMax"/>
          <c:max val="110"/>
          <c:min val="0"/>
        </c:scaling>
        <c:delete val="0"/>
        <c:axPos val="r"/>
        <c:numFmt formatCode="0_ 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93486464"/>
        <c:crosses val="max"/>
        <c:crossBetween val="between"/>
        <c:majorUnit val="20"/>
      </c:valAx>
      <c:catAx>
        <c:axId val="93486464"/>
        <c:scaling>
          <c:orientation val="minMax"/>
        </c:scaling>
        <c:delete val="1"/>
        <c:axPos val="b"/>
        <c:majorTickMark val="out"/>
        <c:minorTickMark val="none"/>
        <c:tickLblPos val="none"/>
        <c:crossAx val="93484928"/>
        <c:crosses val="autoZero"/>
        <c:auto val="1"/>
        <c:lblAlgn val="ctr"/>
        <c:lblOffset val="100"/>
        <c:noMultiLvlLbl val="0"/>
      </c:catAx>
      <c:spPr>
        <a:solidFill>
          <a:srgbClr val="DDDDDD"/>
        </a:solidFill>
        <a:ln w="3175">
          <a:solidFill>
            <a:srgbClr val="FFFFFF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>
          <a:latin typeface="ＭＳ Ｐゴシック" pitchFamily="50" charset="-128"/>
          <a:ea typeface="ＭＳ Ｐゴシック" pitchFamily="50" charset="-128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82636979085956E-2"/>
          <c:y val="1.7306802431968481E-2"/>
          <c:w val="0.90834592592592556"/>
          <c:h val="0.91884708994708986"/>
        </c:manualLayout>
      </c:layout>
      <c:lineChart>
        <c:grouping val="standard"/>
        <c:varyColors val="0"/>
        <c:ser>
          <c:idx val="0"/>
          <c:order val="0"/>
          <c:tx>
            <c:strRef>
              <c:f>図１!$A$2</c:f>
              <c:strCache>
                <c:ptCount val="1"/>
                <c:pt idx="0">
                  <c:v>脳・心臓疾患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図１!$B$1:$K$1</c:f>
              <c:strCache>
                <c:ptCount val="10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</c:strCache>
            </c:strRef>
          </c:cat>
          <c:val>
            <c:numRef>
              <c:f>図１!$B$2:$K$2</c:f>
              <c:numCache>
                <c:formatCode>General</c:formatCode>
                <c:ptCount val="10"/>
                <c:pt idx="0">
                  <c:v>330</c:v>
                </c:pt>
                <c:pt idx="1">
                  <c:v>355</c:v>
                </c:pt>
                <c:pt idx="2">
                  <c:v>392</c:v>
                </c:pt>
                <c:pt idx="3">
                  <c:v>377</c:v>
                </c:pt>
                <c:pt idx="4">
                  <c:v>293</c:v>
                </c:pt>
                <c:pt idx="5">
                  <c:v>285</c:v>
                </c:pt>
                <c:pt idx="6">
                  <c:v>310</c:v>
                </c:pt>
                <c:pt idx="7">
                  <c:v>338</c:v>
                </c:pt>
                <c:pt idx="8">
                  <c:v>306</c:v>
                </c:pt>
                <c:pt idx="9">
                  <c:v>277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図１!$A$3</c:f>
              <c:strCache>
                <c:ptCount val="1"/>
                <c:pt idx="0">
                  <c:v>うち死亡</c:v>
                </c:pt>
              </c:strCache>
            </c:strRef>
          </c:tx>
          <c:spPr>
            <a:ln>
              <a:solidFill>
                <a:srgbClr val="00CCFF"/>
              </a:solidFill>
              <a:prstDash val="solid"/>
            </a:ln>
          </c:spPr>
          <c:marker>
            <c:symbol val="none"/>
          </c:marker>
          <c:cat>
            <c:strRef>
              <c:f>図１!$B$1:$K$1</c:f>
              <c:strCache>
                <c:ptCount val="10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</c:strCache>
            </c:strRef>
          </c:cat>
          <c:val>
            <c:numRef>
              <c:f>図１!$B$3:$K$3</c:f>
              <c:numCache>
                <c:formatCode>General</c:formatCode>
                <c:ptCount val="10"/>
                <c:pt idx="0">
                  <c:v>157</c:v>
                </c:pt>
                <c:pt idx="1">
                  <c:v>147</c:v>
                </c:pt>
                <c:pt idx="2">
                  <c:v>142</c:v>
                </c:pt>
                <c:pt idx="3">
                  <c:v>158</c:v>
                </c:pt>
                <c:pt idx="4">
                  <c:v>106</c:v>
                </c:pt>
                <c:pt idx="5">
                  <c:v>113</c:v>
                </c:pt>
                <c:pt idx="6">
                  <c:v>121</c:v>
                </c:pt>
                <c:pt idx="7">
                  <c:v>123</c:v>
                </c:pt>
                <c:pt idx="8">
                  <c:v>133</c:v>
                </c:pt>
                <c:pt idx="9">
                  <c:v>121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図１!$A$4</c:f>
              <c:strCache>
                <c:ptCount val="1"/>
                <c:pt idx="0">
                  <c:v>精神障害等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strRef>
              <c:f>図１!$B$1:$K$1</c:f>
              <c:strCache>
                <c:ptCount val="10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</c:strCache>
            </c:strRef>
          </c:cat>
          <c:val>
            <c:numRef>
              <c:f>図１!$B$4:$K$4</c:f>
              <c:numCache>
                <c:formatCode>General</c:formatCode>
                <c:ptCount val="10"/>
                <c:pt idx="0">
                  <c:v>127</c:v>
                </c:pt>
                <c:pt idx="1">
                  <c:v>205</c:v>
                </c:pt>
                <c:pt idx="2">
                  <c:v>268</c:v>
                </c:pt>
                <c:pt idx="3">
                  <c:v>269</c:v>
                </c:pt>
                <c:pt idx="4">
                  <c:v>234</c:v>
                </c:pt>
                <c:pt idx="5">
                  <c:v>308</c:v>
                </c:pt>
                <c:pt idx="6">
                  <c:v>325</c:v>
                </c:pt>
                <c:pt idx="7">
                  <c:v>475</c:v>
                </c:pt>
                <c:pt idx="8">
                  <c:v>436</c:v>
                </c:pt>
                <c:pt idx="9">
                  <c:v>497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図１!$A$5</c:f>
              <c:strCache>
                <c:ptCount val="1"/>
                <c:pt idx="0">
                  <c:v>うち自殺</c:v>
                </c:pt>
              </c:strCache>
            </c:strRef>
          </c:tx>
          <c:spPr>
            <a:ln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strRef>
              <c:f>図１!$B$1:$K$1</c:f>
              <c:strCache>
                <c:ptCount val="10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</c:strCache>
            </c:strRef>
          </c:cat>
          <c:val>
            <c:numRef>
              <c:f>図１!$B$5:$K$5</c:f>
              <c:numCache>
                <c:formatCode>General</c:formatCode>
                <c:ptCount val="10"/>
                <c:pt idx="0">
                  <c:v>42</c:v>
                </c:pt>
                <c:pt idx="1">
                  <c:v>66</c:v>
                </c:pt>
                <c:pt idx="2">
                  <c:v>81</c:v>
                </c:pt>
                <c:pt idx="3">
                  <c:v>66</c:v>
                </c:pt>
                <c:pt idx="4">
                  <c:v>63</c:v>
                </c:pt>
                <c:pt idx="5">
                  <c:v>65</c:v>
                </c:pt>
                <c:pt idx="6">
                  <c:v>66</c:v>
                </c:pt>
                <c:pt idx="7">
                  <c:v>93</c:v>
                </c:pt>
                <c:pt idx="8">
                  <c:v>63</c:v>
                </c:pt>
                <c:pt idx="9">
                  <c:v>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71648"/>
        <c:axId val="93773184"/>
      </c:lineChart>
      <c:catAx>
        <c:axId val="93771648"/>
        <c:scaling>
          <c:orientation val="minMax"/>
        </c:scaling>
        <c:delete val="0"/>
        <c:axPos val="b"/>
        <c:numFmt formatCode="@" sourceLinked="1"/>
        <c:majorTickMark val="in"/>
        <c:minorTickMark val="none"/>
        <c:tickLblPos val="nextTo"/>
        <c:spPr>
          <a:ln w="3175">
            <a:solidFill>
              <a:srgbClr val="FFFFFF"/>
            </a:solidFill>
          </a:ln>
        </c:spPr>
        <c:txPr>
          <a:bodyPr/>
          <a:lstStyle/>
          <a:p>
            <a:pPr>
              <a:defRPr lang="ja-JP" sz="1000"/>
            </a:pPr>
            <a:endParaRPr lang="en-US"/>
          </a:p>
        </c:txPr>
        <c:crossAx val="93773184"/>
        <c:crosses val="autoZero"/>
        <c:auto val="1"/>
        <c:lblAlgn val="ctr"/>
        <c:lblOffset val="100"/>
        <c:noMultiLvlLbl val="0"/>
      </c:catAx>
      <c:valAx>
        <c:axId val="93773184"/>
        <c:scaling>
          <c:orientation val="minMax"/>
          <c:max val="500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</a:ln>
        </c:spPr>
        <c:txPr>
          <a:bodyPr/>
          <a:lstStyle/>
          <a:p>
            <a:pPr>
              <a:defRPr lang="ja-JP" sz="1000"/>
            </a:pPr>
            <a:endParaRPr lang="en-US"/>
          </a:p>
        </c:txPr>
        <c:crossAx val="93771648"/>
        <c:crosses val="autoZero"/>
        <c:crossBetween val="between"/>
        <c:majorUnit val="100"/>
      </c:valAx>
      <c:spPr>
        <a:solidFill>
          <a:srgbClr val="DDDDDD"/>
        </a:solidFill>
        <a:ln w="3175">
          <a:solidFill>
            <a:srgbClr val="FFFFFF"/>
          </a:solidFill>
        </a:ln>
      </c:spPr>
    </c:plotArea>
    <c:legend>
      <c:legendPos val="r"/>
      <c:layout>
        <c:manualLayout>
          <c:xMode val="edge"/>
          <c:yMode val="edge"/>
          <c:x val="0.20570370370370369"/>
          <c:y val="4.1954497354497404E-2"/>
          <c:w val="0.34744444444444522"/>
          <c:h val="0.13412135888805138"/>
        </c:manualLayout>
      </c:layout>
      <c:overlay val="0"/>
      <c:spPr>
        <a:solidFill>
          <a:srgbClr val="FFFFFF"/>
        </a:solidFill>
        <a:ln>
          <a:noFill/>
        </a:ln>
      </c:spPr>
      <c:txPr>
        <a:bodyPr/>
        <a:lstStyle/>
        <a:p>
          <a:pPr>
            <a:defRPr lang="ja-JP" sz="1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ＭＳ Ｐゴシック" pitchFamily="50" charset="-128"/>
          <a:ea typeface="ＭＳ Ｐゴシック" pitchFamily="50" charset="-128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0.96947</cdr:x>
      <cdr:y>0.91892</cdr:y>
    </cdr:from>
    <cdr:to>
      <cdr:x>1</cdr:x>
      <cdr:y>0.94491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7344816" y="4896544"/>
          <a:ext cx="230832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ja-JP" altLang="en-US" sz="900" dirty="0">
              <a:latin typeface="ＭＳ Ｐゴシック" pitchFamily="50" charset="-128"/>
              <a:ea typeface="ＭＳ Ｐゴシック" pitchFamily="50" charset="-128"/>
            </a:rPr>
            <a:t>（％）</a:t>
          </a:r>
        </a:p>
      </cdr:txBody>
    </cdr:sp>
  </cdr:relSizeAnchor>
  <cdr:relSizeAnchor xmlns:cdr="http://schemas.openxmlformats.org/drawingml/2006/chartDrawing">
    <cdr:from>
      <cdr:x>0.05953</cdr:x>
      <cdr:y>0.024</cdr:y>
    </cdr:from>
    <cdr:to>
      <cdr:x>0.11906</cdr:x>
      <cdr:y>0.14307</cdr:y>
    </cdr:to>
    <cdr:sp macro="" textlink="">
      <cdr:nvSpPr>
        <cdr:cNvPr id="5" name="フリーフォーム 4"/>
        <cdr:cNvSpPr/>
      </cdr:nvSpPr>
      <cdr:spPr>
        <a:xfrm xmlns:a="http://schemas.openxmlformats.org/drawingml/2006/main" rot="5400000">
          <a:off x="86778" y="177436"/>
          <a:ext cx="385787" cy="186448"/>
        </a:xfrm>
        <a:custGeom xmlns:a="http://schemas.openxmlformats.org/drawingml/2006/main">
          <a:avLst/>
          <a:gdLst>
            <a:gd name="connsiteX0" fmla="*/ 0 w 695325"/>
            <a:gd name="connsiteY0" fmla="*/ 0 h 176213"/>
            <a:gd name="connsiteX1" fmla="*/ 9525 w 695325"/>
            <a:gd name="connsiteY1" fmla="*/ 176213 h 176213"/>
            <a:gd name="connsiteX2" fmla="*/ 685800 w 695325"/>
            <a:gd name="connsiteY2" fmla="*/ 171450 h 176213"/>
            <a:gd name="connsiteX3" fmla="*/ 695325 w 695325"/>
            <a:gd name="connsiteY3" fmla="*/ 9525 h 176213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85800 w 695325"/>
            <a:gd name="connsiteY2" fmla="*/ 171450 h 171450"/>
            <a:gd name="connsiteX3" fmla="*/ 695325 w 695325"/>
            <a:gd name="connsiteY3" fmla="*/ 9525 h 171450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90562 w 695325"/>
            <a:gd name="connsiteY2" fmla="*/ 171450 h 171450"/>
            <a:gd name="connsiteX3" fmla="*/ 695325 w 695325"/>
            <a:gd name="connsiteY3" fmla="*/ 9525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4762 w 690562"/>
            <a:gd name="connsiteY1" fmla="*/ 0 h 171450"/>
            <a:gd name="connsiteX2" fmla="*/ 4762 w 690562"/>
            <a:gd name="connsiteY2" fmla="*/ 171450 h 171450"/>
            <a:gd name="connsiteX3" fmla="*/ 690562 w 690562"/>
            <a:gd name="connsiteY3" fmla="*/ 171450 h 171450"/>
            <a:gd name="connsiteX4" fmla="*/ 690562 w 690562"/>
            <a:gd name="connsiteY4" fmla="*/ 0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0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690562" h="171450">
              <a:moveTo>
                <a:pt x="0" y="0"/>
              </a:moveTo>
              <a:lnTo>
                <a:pt x="0" y="171450"/>
              </a:lnTo>
              <a:lnTo>
                <a:pt x="690562" y="171450"/>
              </a:lnTo>
              <a:lnTo>
                <a:pt x="690562" y="0"/>
              </a:lnTo>
            </a:path>
          </a:pathLst>
        </a:cu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kumimoji="1" lang="ja-JP" altLang="en-US" sz="1100"/>
        </a:p>
      </cdr:txBody>
    </cdr:sp>
  </cdr:relSizeAnchor>
  <cdr:relSizeAnchor xmlns:cdr="http://schemas.openxmlformats.org/drawingml/2006/chartDrawing">
    <cdr:from>
      <cdr:x>0.03969</cdr:x>
      <cdr:y>0.07073</cdr:y>
    </cdr:from>
    <cdr:to>
      <cdr:x>0.07361</cdr:x>
      <cdr:y>0.09961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300090" y="376891"/>
          <a:ext cx="256480" cy="15388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総数</a:t>
          </a:r>
        </a:p>
      </cdr:txBody>
    </cdr:sp>
  </cdr:relSizeAnchor>
  <cdr:relSizeAnchor xmlns:cdr="http://schemas.openxmlformats.org/drawingml/2006/chartDrawing">
    <cdr:from>
      <cdr:x>0.05953</cdr:x>
      <cdr:y>0.18498</cdr:y>
    </cdr:from>
    <cdr:to>
      <cdr:x>0.11906</cdr:x>
      <cdr:y>0.30404</cdr:y>
    </cdr:to>
    <cdr:sp macro="" textlink="">
      <cdr:nvSpPr>
        <cdr:cNvPr id="6" name="フリーフォーム 5"/>
        <cdr:cNvSpPr/>
      </cdr:nvSpPr>
      <cdr:spPr>
        <a:xfrm xmlns:a="http://schemas.openxmlformats.org/drawingml/2006/main" rot="5400000">
          <a:off x="86794" y="698987"/>
          <a:ext cx="385754" cy="186448"/>
        </a:xfrm>
        <a:custGeom xmlns:a="http://schemas.openxmlformats.org/drawingml/2006/main">
          <a:avLst/>
          <a:gdLst>
            <a:gd name="connsiteX0" fmla="*/ 0 w 695325"/>
            <a:gd name="connsiteY0" fmla="*/ 0 h 176213"/>
            <a:gd name="connsiteX1" fmla="*/ 9525 w 695325"/>
            <a:gd name="connsiteY1" fmla="*/ 176213 h 176213"/>
            <a:gd name="connsiteX2" fmla="*/ 685800 w 695325"/>
            <a:gd name="connsiteY2" fmla="*/ 171450 h 176213"/>
            <a:gd name="connsiteX3" fmla="*/ 695325 w 695325"/>
            <a:gd name="connsiteY3" fmla="*/ 9525 h 176213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85800 w 695325"/>
            <a:gd name="connsiteY2" fmla="*/ 171450 h 171450"/>
            <a:gd name="connsiteX3" fmla="*/ 695325 w 695325"/>
            <a:gd name="connsiteY3" fmla="*/ 9525 h 171450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90562 w 695325"/>
            <a:gd name="connsiteY2" fmla="*/ 171450 h 171450"/>
            <a:gd name="connsiteX3" fmla="*/ 695325 w 695325"/>
            <a:gd name="connsiteY3" fmla="*/ 9525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4762 w 690562"/>
            <a:gd name="connsiteY1" fmla="*/ 0 h 171450"/>
            <a:gd name="connsiteX2" fmla="*/ 4762 w 690562"/>
            <a:gd name="connsiteY2" fmla="*/ 171450 h 171450"/>
            <a:gd name="connsiteX3" fmla="*/ 690562 w 690562"/>
            <a:gd name="connsiteY3" fmla="*/ 171450 h 171450"/>
            <a:gd name="connsiteX4" fmla="*/ 690562 w 690562"/>
            <a:gd name="connsiteY4" fmla="*/ 0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0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690562" h="171450">
              <a:moveTo>
                <a:pt x="0" y="0"/>
              </a:moveTo>
              <a:lnTo>
                <a:pt x="0" y="171450"/>
              </a:lnTo>
              <a:lnTo>
                <a:pt x="690562" y="171450"/>
              </a:lnTo>
              <a:lnTo>
                <a:pt x="690562" y="0"/>
              </a:lnTo>
            </a:path>
          </a:pathLst>
        </a:cu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kumimoji="1" lang="ja-JP" altLang="en-US" sz="1100"/>
        </a:p>
      </cdr:txBody>
    </cdr:sp>
  </cdr:relSizeAnchor>
  <cdr:relSizeAnchor xmlns:cdr="http://schemas.openxmlformats.org/drawingml/2006/chartDrawing">
    <cdr:from>
      <cdr:x>0.03473</cdr:x>
      <cdr:y>0.21614</cdr:y>
    </cdr:from>
    <cdr:to>
      <cdr:x>0.06865</cdr:x>
      <cdr:y>0.2739</cdr:y>
    </cdr:to>
    <cdr:sp macro="" textlink="">
      <cdr:nvSpPr>
        <cdr:cNvPr id="7" name="テキスト ボックス 6"/>
        <cdr:cNvSpPr txBox="1"/>
      </cdr:nvSpPr>
      <cdr:spPr>
        <a:xfrm xmlns:a="http://schemas.openxmlformats.org/drawingml/2006/main">
          <a:off x="262588" y="1151722"/>
          <a:ext cx="256480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>
              <a:latin typeface="ＭＳ Ｐゴシック" pitchFamily="50" charset="-128"/>
              <a:ea typeface="ＭＳ Ｐゴシック" pitchFamily="50" charset="-128"/>
            </a:rPr>
            <a:t>30</a:t>
          </a:r>
          <a:r>
            <a:rPr lang="ja-JP" altLang="en-US" sz="1000">
              <a:latin typeface="ＭＳ Ｐゴシック" pitchFamily="50" charset="-128"/>
              <a:ea typeface="ＭＳ Ｐゴシック" pitchFamily="50" charset="-128"/>
            </a:rPr>
            <a:t>～</a:t>
          </a:r>
          <a:endParaRPr lang="en-US" altLang="ja-JP" sz="1000">
            <a:latin typeface="ＭＳ Ｐゴシック" pitchFamily="50" charset="-128"/>
            <a:ea typeface="ＭＳ Ｐゴシック" pitchFamily="50" charset="-128"/>
          </a:endParaRPr>
        </a:p>
        <a:p xmlns:a="http://schemas.openxmlformats.org/drawingml/2006/main">
          <a:r>
            <a:rPr lang="en-US" altLang="ja-JP" sz="1000">
              <a:latin typeface="ＭＳ Ｐゴシック" pitchFamily="50" charset="-128"/>
              <a:ea typeface="ＭＳ Ｐゴシック" pitchFamily="50" charset="-128"/>
            </a:rPr>
            <a:t>49</a:t>
          </a:r>
          <a:r>
            <a:rPr lang="ja-JP" altLang="en-US" sz="1000">
              <a:latin typeface="ＭＳ Ｐゴシック" pitchFamily="50" charset="-128"/>
              <a:ea typeface="ＭＳ Ｐゴシック" pitchFamily="50" charset="-128"/>
            </a:rPr>
            <a:t>人</a:t>
          </a:r>
        </a:p>
      </cdr:txBody>
    </cdr:sp>
  </cdr:relSizeAnchor>
  <cdr:relSizeAnchor xmlns:cdr="http://schemas.openxmlformats.org/drawingml/2006/chartDrawing">
    <cdr:from>
      <cdr:x>0.05953</cdr:x>
      <cdr:y>0.34595</cdr:y>
    </cdr:from>
    <cdr:to>
      <cdr:x>0.11906</cdr:x>
      <cdr:y>0.46502</cdr:y>
    </cdr:to>
    <cdr:sp macro="" textlink="">
      <cdr:nvSpPr>
        <cdr:cNvPr id="8" name="フリーフォーム 7"/>
        <cdr:cNvSpPr/>
      </cdr:nvSpPr>
      <cdr:spPr>
        <a:xfrm xmlns:a="http://schemas.openxmlformats.org/drawingml/2006/main" rot="5400000">
          <a:off x="86778" y="1220539"/>
          <a:ext cx="385787" cy="186448"/>
        </a:xfrm>
        <a:custGeom xmlns:a="http://schemas.openxmlformats.org/drawingml/2006/main">
          <a:avLst/>
          <a:gdLst>
            <a:gd name="connsiteX0" fmla="*/ 0 w 695325"/>
            <a:gd name="connsiteY0" fmla="*/ 0 h 176213"/>
            <a:gd name="connsiteX1" fmla="*/ 9525 w 695325"/>
            <a:gd name="connsiteY1" fmla="*/ 176213 h 176213"/>
            <a:gd name="connsiteX2" fmla="*/ 685800 w 695325"/>
            <a:gd name="connsiteY2" fmla="*/ 171450 h 176213"/>
            <a:gd name="connsiteX3" fmla="*/ 695325 w 695325"/>
            <a:gd name="connsiteY3" fmla="*/ 9525 h 176213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85800 w 695325"/>
            <a:gd name="connsiteY2" fmla="*/ 171450 h 171450"/>
            <a:gd name="connsiteX3" fmla="*/ 695325 w 695325"/>
            <a:gd name="connsiteY3" fmla="*/ 9525 h 171450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90562 w 695325"/>
            <a:gd name="connsiteY2" fmla="*/ 171450 h 171450"/>
            <a:gd name="connsiteX3" fmla="*/ 695325 w 695325"/>
            <a:gd name="connsiteY3" fmla="*/ 9525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4762 w 690562"/>
            <a:gd name="connsiteY1" fmla="*/ 0 h 171450"/>
            <a:gd name="connsiteX2" fmla="*/ 4762 w 690562"/>
            <a:gd name="connsiteY2" fmla="*/ 171450 h 171450"/>
            <a:gd name="connsiteX3" fmla="*/ 690562 w 690562"/>
            <a:gd name="connsiteY3" fmla="*/ 171450 h 171450"/>
            <a:gd name="connsiteX4" fmla="*/ 690562 w 690562"/>
            <a:gd name="connsiteY4" fmla="*/ 0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0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690562" h="171450">
              <a:moveTo>
                <a:pt x="0" y="0"/>
              </a:moveTo>
              <a:lnTo>
                <a:pt x="0" y="171450"/>
              </a:lnTo>
              <a:lnTo>
                <a:pt x="690562" y="171450"/>
              </a:lnTo>
              <a:lnTo>
                <a:pt x="690562" y="0"/>
              </a:lnTo>
            </a:path>
          </a:pathLst>
        </a:cu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kumimoji="1" lang="ja-JP" altLang="en-US" sz="1100"/>
        </a:p>
      </cdr:txBody>
    </cdr:sp>
  </cdr:relSizeAnchor>
  <cdr:relSizeAnchor xmlns:cdr="http://schemas.openxmlformats.org/drawingml/2006/chartDrawing">
    <cdr:from>
      <cdr:x>0.03473</cdr:x>
      <cdr:y>0.37661</cdr:y>
    </cdr:from>
    <cdr:to>
      <cdr:x>0.06865</cdr:x>
      <cdr:y>0.43437</cdr:y>
    </cdr:to>
    <cdr:sp macro="" textlink="">
      <cdr:nvSpPr>
        <cdr:cNvPr id="9" name="テキスト ボックス 8"/>
        <cdr:cNvSpPr txBox="1"/>
      </cdr:nvSpPr>
      <cdr:spPr>
        <a:xfrm xmlns:a="http://schemas.openxmlformats.org/drawingml/2006/main">
          <a:off x="262588" y="2006801"/>
          <a:ext cx="256480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>
              <a:latin typeface="ＭＳ Ｐゴシック" pitchFamily="50" charset="-128"/>
              <a:ea typeface="ＭＳ Ｐゴシック" pitchFamily="50" charset="-128"/>
            </a:rPr>
            <a:t>50</a:t>
          </a:r>
          <a:r>
            <a:rPr lang="ja-JP" altLang="en-US" sz="1000">
              <a:latin typeface="ＭＳ Ｐゴシック" pitchFamily="50" charset="-128"/>
              <a:ea typeface="ＭＳ Ｐゴシック" pitchFamily="50" charset="-128"/>
            </a:rPr>
            <a:t>～</a:t>
          </a:r>
          <a:endParaRPr lang="en-US" altLang="ja-JP" sz="1000">
            <a:latin typeface="ＭＳ Ｐゴシック" pitchFamily="50" charset="-128"/>
            <a:ea typeface="ＭＳ Ｐゴシック" pitchFamily="50" charset="-128"/>
          </a:endParaRPr>
        </a:p>
        <a:p xmlns:a="http://schemas.openxmlformats.org/drawingml/2006/main">
          <a:r>
            <a:rPr lang="en-US" altLang="ja-JP" sz="1000">
              <a:latin typeface="ＭＳ Ｐゴシック" pitchFamily="50" charset="-128"/>
              <a:ea typeface="ＭＳ Ｐゴシック" pitchFamily="50" charset="-128"/>
            </a:rPr>
            <a:t>99</a:t>
          </a:r>
          <a:r>
            <a:rPr lang="ja-JP" altLang="en-US" sz="1000">
              <a:latin typeface="ＭＳ Ｐゴシック" pitchFamily="50" charset="-128"/>
              <a:ea typeface="ＭＳ Ｐゴシック" pitchFamily="50" charset="-128"/>
            </a:rPr>
            <a:t>人</a:t>
          </a:r>
        </a:p>
      </cdr:txBody>
    </cdr:sp>
  </cdr:relSizeAnchor>
  <cdr:relSizeAnchor xmlns:cdr="http://schemas.openxmlformats.org/drawingml/2006/chartDrawing">
    <cdr:from>
      <cdr:x>0.05953</cdr:x>
      <cdr:y>0.50693</cdr:y>
    </cdr:from>
    <cdr:to>
      <cdr:x>0.11906</cdr:x>
      <cdr:y>0.626</cdr:y>
    </cdr:to>
    <cdr:sp macro="" textlink="">
      <cdr:nvSpPr>
        <cdr:cNvPr id="10" name="フリーフォーム 9"/>
        <cdr:cNvSpPr/>
      </cdr:nvSpPr>
      <cdr:spPr>
        <a:xfrm xmlns:a="http://schemas.openxmlformats.org/drawingml/2006/main" rot="5400000">
          <a:off x="86778" y="1742107"/>
          <a:ext cx="385787" cy="186448"/>
        </a:xfrm>
        <a:custGeom xmlns:a="http://schemas.openxmlformats.org/drawingml/2006/main">
          <a:avLst/>
          <a:gdLst>
            <a:gd name="connsiteX0" fmla="*/ 0 w 695325"/>
            <a:gd name="connsiteY0" fmla="*/ 0 h 176213"/>
            <a:gd name="connsiteX1" fmla="*/ 9525 w 695325"/>
            <a:gd name="connsiteY1" fmla="*/ 176213 h 176213"/>
            <a:gd name="connsiteX2" fmla="*/ 685800 w 695325"/>
            <a:gd name="connsiteY2" fmla="*/ 171450 h 176213"/>
            <a:gd name="connsiteX3" fmla="*/ 695325 w 695325"/>
            <a:gd name="connsiteY3" fmla="*/ 9525 h 176213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85800 w 695325"/>
            <a:gd name="connsiteY2" fmla="*/ 171450 h 171450"/>
            <a:gd name="connsiteX3" fmla="*/ 695325 w 695325"/>
            <a:gd name="connsiteY3" fmla="*/ 9525 h 171450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90562 w 695325"/>
            <a:gd name="connsiteY2" fmla="*/ 171450 h 171450"/>
            <a:gd name="connsiteX3" fmla="*/ 695325 w 695325"/>
            <a:gd name="connsiteY3" fmla="*/ 9525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4762 w 690562"/>
            <a:gd name="connsiteY1" fmla="*/ 0 h 171450"/>
            <a:gd name="connsiteX2" fmla="*/ 4762 w 690562"/>
            <a:gd name="connsiteY2" fmla="*/ 171450 h 171450"/>
            <a:gd name="connsiteX3" fmla="*/ 690562 w 690562"/>
            <a:gd name="connsiteY3" fmla="*/ 171450 h 171450"/>
            <a:gd name="connsiteX4" fmla="*/ 690562 w 690562"/>
            <a:gd name="connsiteY4" fmla="*/ 0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0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690562" h="171450">
              <a:moveTo>
                <a:pt x="0" y="0"/>
              </a:moveTo>
              <a:lnTo>
                <a:pt x="0" y="171450"/>
              </a:lnTo>
              <a:lnTo>
                <a:pt x="690562" y="171450"/>
              </a:lnTo>
              <a:lnTo>
                <a:pt x="690562" y="0"/>
              </a:lnTo>
            </a:path>
          </a:pathLst>
        </a:cu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kumimoji="1" lang="ja-JP" altLang="en-US" sz="1100"/>
        </a:p>
      </cdr:txBody>
    </cdr:sp>
  </cdr:relSizeAnchor>
  <cdr:relSizeAnchor xmlns:cdr="http://schemas.openxmlformats.org/drawingml/2006/chartDrawing">
    <cdr:from>
      <cdr:x>0.03307</cdr:x>
      <cdr:y>0.53709</cdr:y>
    </cdr:from>
    <cdr:to>
      <cdr:x>0.07547</cdr:x>
      <cdr:y>0.59485</cdr:y>
    </cdr:to>
    <cdr:sp macro="" textlink="">
      <cdr:nvSpPr>
        <cdr:cNvPr id="11" name="テキスト ボックス 10"/>
        <cdr:cNvSpPr txBox="1"/>
      </cdr:nvSpPr>
      <cdr:spPr>
        <a:xfrm xmlns:a="http://schemas.openxmlformats.org/drawingml/2006/main">
          <a:off x="250037" y="2861933"/>
          <a:ext cx="320601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>
              <a:latin typeface="ＭＳ Ｐゴシック" pitchFamily="50" charset="-128"/>
              <a:ea typeface="ＭＳ Ｐゴシック" pitchFamily="50" charset="-128"/>
            </a:rPr>
            <a:t>100</a:t>
          </a:r>
          <a:r>
            <a:rPr lang="ja-JP" altLang="en-US" sz="1000">
              <a:latin typeface="ＭＳ Ｐゴシック" pitchFamily="50" charset="-128"/>
              <a:ea typeface="ＭＳ Ｐゴシック" pitchFamily="50" charset="-128"/>
            </a:rPr>
            <a:t>～</a:t>
          </a:r>
          <a:endParaRPr lang="en-US" altLang="ja-JP" sz="1000">
            <a:latin typeface="ＭＳ Ｐゴシック" pitchFamily="50" charset="-128"/>
            <a:ea typeface="ＭＳ Ｐゴシック" pitchFamily="50" charset="-128"/>
          </a:endParaRPr>
        </a:p>
        <a:p xmlns:a="http://schemas.openxmlformats.org/drawingml/2006/main">
          <a:r>
            <a:rPr lang="en-US" altLang="ja-JP" sz="1000">
              <a:latin typeface="ＭＳ Ｐゴシック" pitchFamily="50" charset="-128"/>
              <a:ea typeface="ＭＳ Ｐゴシック" pitchFamily="50" charset="-128"/>
            </a:rPr>
            <a:t>299</a:t>
          </a:r>
          <a:r>
            <a:rPr lang="ja-JP" altLang="en-US" sz="1000">
              <a:latin typeface="ＭＳ Ｐゴシック" pitchFamily="50" charset="-128"/>
              <a:ea typeface="ＭＳ Ｐゴシック" pitchFamily="50" charset="-128"/>
            </a:rPr>
            <a:t>人</a:t>
          </a:r>
        </a:p>
      </cdr:txBody>
    </cdr:sp>
  </cdr:relSizeAnchor>
  <cdr:relSizeAnchor xmlns:cdr="http://schemas.openxmlformats.org/drawingml/2006/chartDrawing">
    <cdr:from>
      <cdr:x>0.05953</cdr:x>
      <cdr:y>0.6679</cdr:y>
    </cdr:from>
    <cdr:to>
      <cdr:x>0.11906</cdr:x>
      <cdr:y>0.78697</cdr:y>
    </cdr:to>
    <cdr:sp macro="" textlink="">
      <cdr:nvSpPr>
        <cdr:cNvPr id="12" name="フリーフォーム 11"/>
        <cdr:cNvSpPr/>
      </cdr:nvSpPr>
      <cdr:spPr>
        <a:xfrm xmlns:a="http://schemas.openxmlformats.org/drawingml/2006/main" rot="5400000">
          <a:off x="86778" y="2263675"/>
          <a:ext cx="385787" cy="186448"/>
        </a:xfrm>
        <a:custGeom xmlns:a="http://schemas.openxmlformats.org/drawingml/2006/main">
          <a:avLst/>
          <a:gdLst>
            <a:gd name="connsiteX0" fmla="*/ 0 w 695325"/>
            <a:gd name="connsiteY0" fmla="*/ 0 h 176213"/>
            <a:gd name="connsiteX1" fmla="*/ 9525 w 695325"/>
            <a:gd name="connsiteY1" fmla="*/ 176213 h 176213"/>
            <a:gd name="connsiteX2" fmla="*/ 685800 w 695325"/>
            <a:gd name="connsiteY2" fmla="*/ 171450 h 176213"/>
            <a:gd name="connsiteX3" fmla="*/ 695325 w 695325"/>
            <a:gd name="connsiteY3" fmla="*/ 9525 h 176213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85800 w 695325"/>
            <a:gd name="connsiteY2" fmla="*/ 171450 h 171450"/>
            <a:gd name="connsiteX3" fmla="*/ 695325 w 695325"/>
            <a:gd name="connsiteY3" fmla="*/ 9525 h 171450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90562 w 695325"/>
            <a:gd name="connsiteY2" fmla="*/ 171450 h 171450"/>
            <a:gd name="connsiteX3" fmla="*/ 695325 w 695325"/>
            <a:gd name="connsiteY3" fmla="*/ 9525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4762 w 690562"/>
            <a:gd name="connsiteY1" fmla="*/ 0 h 171450"/>
            <a:gd name="connsiteX2" fmla="*/ 4762 w 690562"/>
            <a:gd name="connsiteY2" fmla="*/ 171450 h 171450"/>
            <a:gd name="connsiteX3" fmla="*/ 690562 w 690562"/>
            <a:gd name="connsiteY3" fmla="*/ 171450 h 171450"/>
            <a:gd name="connsiteX4" fmla="*/ 690562 w 690562"/>
            <a:gd name="connsiteY4" fmla="*/ 0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0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690562" h="171450">
              <a:moveTo>
                <a:pt x="0" y="0"/>
              </a:moveTo>
              <a:lnTo>
                <a:pt x="0" y="171450"/>
              </a:lnTo>
              <a:lnTo>
                <a:pt x="690562" y="171450"/>
              </a:lnTo>
              <a:lnTo>
                <a:pt x="690562" y="0"/>
              </a:lnTo>
            </a:path>
          </a:pathLst>
        </a:cu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kumimoji="1" lang="ja-JP" altLang="en-US" sz="1100"/>
        </a:p>
      </cdr:txBody>
    </cdr:sp>
  </cdr:relSizeAnchor>
  <cdr:relSizeAnchor xmlns:cdr="http://schemas.openxmlformats.org/drawingml/2006/chartDrawing">
    <cdr:from>
      <cdr:x>0.02811</cdr:x>
      <cdr:y>0.69755</cdr:y>
    </cdr:from>
    <cdr:to>
      <cdr:x>0.07051</cdr:x>
      <cdr:y>0.75531</cdr:y>
    </cdr:to>
    <cdr:sp macro="" textlink="">
      <cdr:nvSpPr>
        <cdr:cNvPr id="13" name="テキスト ボックス 12"/>
        <cdr:cNvSpPr txBox="1"/>
      </cdr:nvSpPr>
      <cdr:spPr>
        <a:xfrm xmlns:a="http://schemas.openxmlformats.org/drawingml/2006/main">
          <a:off x="212535" y="3716959"/>
          <a:ext cx="320601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>
              <a:latin typeface="ＭＳ Ｐゴシック" pitchFamily="50" charset="-128"/>
              <a:ea typeface="ＭＳ Ｐゴシック" pitchFamily="50" charset="-128"/>
            </a:rPr>
            <a:t>300</a:t>
          </a:r>
          <a:r>
            <a:rPr lang="ja-JP" altLang="en-US" sz="1000">
              <a:latin typeface="ＭＳ Ｐゴシック" pitchFamily="50" charset="-128"/>
              <a:ea typeface="ＭＳ Ｐゴシック" pitchFamily="50" charset="-128"/>
            </a:rPr>
            <a:t>～</a:t>
          </a:r>
          <a:endParaRPr lang="en-US" altLang="ja-JP" sz="1000">
            <a:latin typeface="ＭＳ Ｐゴシック" pitchFamily="50" charset="-128"/>
            <a:ea typeface="ＭＳ Ｐゴシック" pitchFamily="50" charset="-128"/>
          </a:endParaRPr>
        </a:p>
        <a:p xmlns:a="http://schemas.openxmlformats.org/drawingml/2006/main">
          <a:r>
            <a:rPr lang="en-US" altLang="ja-JP" sz="1000">
              <a:latin typeface="ＭＳ Ｐゴシック" pitchFamily="50" charset="-128"/>
              <a:ea typeface="ＭＳ Ｐゴシック" pitchFamily="50" charset="-128"/>
            </a:rPr>
            <a:t>999</a:t>
          </a:r>
          <a:r>
            <a:rPr lang="ja-JP" altLang="en-US" sz="1000">
              <a:latin typeface="ＭＳ Ｐゴシック" pitchFamily="50" charset="-128"/>
              <a:ea typeface="ＭＳ Ｐゴシック" pitchFamily="50" charset="-128"/>
            </a:rPr>
            <a:t>人</a:t>
          </a:r>
        </a:p>
      </cdr:txBody>
    </cdr:sp>
  </cdr:relSizeAnchor>
  <cdr:relSizeAnchor xmlns:cdr="http://schemas.openxmlformats.org/drawingml/2006/chartDrawing">
    <cdr:from>
      <cdr:x>0.05953</cdr:x>
      <cdr:y>0.82888</cdr:y>
    </cdr:from>
    <cdr:to>
      <cdr:x>0.11906</cdr:x>
      <cdr:y>0.94795</cdr:y>
    </cdr:to>
    <cdr:sp macro="" textlink="">
      <cdr:nvSpPr>
        <cdr:cNvPr id="14" name="フリーフォーム 13"/>
        <cdr:cNvSpPr/>
      </cdr:nvSpPr>
      <cdr:spPr>
        <a:xfrm xmlns:a="http://schemas.openxmlformats.org/drawingml/2006/main" rot="5400000">
          <a:off x="86778" y="2785244"/>
          <a:ext cx="385787" cy="186448"/>
        </a:xfrm>
        <a:custGeom xmlns:a="http://schemas.openxmlformats.org/drawingml/2006/main">
          <a:avLst/>
          <a:gdLst>
            <a:gd name="connsiteX0" fmla="*/ 0 w 695325"/>
            <a:gd name="connsiteY0" fmla="*/ 0 h 176213"/>
            <a:gd name="connsiteX1" fmla="*/ 9525 w 695325"/>
            <a:gd name="connsiteY1" fmla="*/ 176213 h 176213"/>
            <a:gd name="connsiteX2" fmla="*/ 685800 w 695325"/>
            <a:gd name="connsiteY2" fmla="*/ 171450 h 176213"/>
            <a:gd name="connsiteX3" fmla="*/ 695325 w 695325"/>
            <a:gd name="connsiteY3" fmla="*/ 9525 h 176213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85800 w 695325"/>
            <a:gd name="connsiteY2" fmla="*/ 171450 h 171450"/>
            <a:gd name="connsiteX3" fmla="*/ 695325 w 695325"/>
            <a:gd name="connsiteY3" fmla="*/ 9525 h 171450"/>
            <a:gd name="connsiteX0" fmla="*/ 0 w 695325"/>
            <a:gd name="connsiteY0" fmla="*/ 0 h 171450"/>
            <a:gd name="connsiteX1" fmla="*/ 4762 w 695325"/>
            <a:gd name="connsiteY1" fmla="*/ 171450 h 171450"/>
            <a:gd name="connsiteX2" fmla="*/ 690562 w 695325"/>
            <a:gd name="connsiteY2" fmla="*/ 171450 h 171450"/>
            <a:gd name="connsiteX3" fmla="*/ 695325 w 695325"/>
            <a:gd name="connsiteY3" fmla="*/ 9525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4762 w 690562"/>
            <a:gd name="connsiteY1" fmla="*/ 0 h 171450"/>
            <a:gd name="connsiteX2" fmla="*/ 4762 w 690562"/>
            <a:gd name="connsiteY2" fmla="*/ 171450 h 171450"/>
            <a:gd name="connsiteX3" fmla="*/ 690562 w 690562"/>
            <a:gd name="connsiteY3" fmla="*/ 171450 h 171450"/>
            <a:gd name="connsiteX4" fmla="*/ 690562 w 690562"/>
            <a:gd name="connsiteY4" fmla="*/ 0 h 171450"/>
            <a:gd name="connsiteX0" fmla="*/ 0 w 690562"/>
            <a:gd name="connsiteY0" fmla="*/ 0 h 171450"/>
            <a:gd name="connsiteX1" fmla="*/ 4762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  <a:gd name="connsiteX0" fmla="*/ 0 w 690562"/>
            <a:gd name="connsiteY0" fmla="*/ 0 h 171450"/>
            <a:gd name="connsiteX1" fmla="*/ 0 w 690562"/>
            <a:gd name="connsiteY1" fmla="*/ 171450 h 171450"/>
            <a:gd name="connsiteX2" fmla="*/ 690562 w 690562"/>
            <a:gd name="connsiteY2" fmla="*/ 171450 h 171450"/>
            <a:gd name="connsiteX3" fmla="*/ 690562 w 690562"/>
            <a:gd name="connsiteY3" fmla="*/ 0 h 1714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690562" h="171450">
              <a:moveTo>
                <a:pt x="0" y="0"/>
              </a:moveTo>
              <a:lnTo>
                <a:pt x="0" y="171450"/>
              </a:lnTo>
              <a:lnTo>
                <a:pt x="690562" y="171450"/>
              </a:lnTo>
              <a:lnTo>
                <a:pt x="690562" y="0"/>
              </a:lnTo>
            </a:path>
          </a:pathLst>
        </a:cu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kumimoji="1" lang="ja-JP" altLang="en-US" sz="1100"/>
        </a:p>
      </cdr:txBody>
    </cdr:sp>
  </cdr:relSizeAnchor>
  <cdr:relSizeAnchor xmlns:cdr="http://schemas.openxmlformats.org/drawingml/2006/chartDrawing">
    <cdr:from>
      <cdr:x>0.0248</cdr:x>
      <cdr:y>0.85802</cdr:y>
    </cdr:from>
    <cdr:to>
      <cdr:x>0.07568</cdr:x>
      <cdr:y>0.91578</cdr:y>
    </cdr:to>
    <cdr:sp macro="" textlink="">
      <cdr:nvSpPr>
        <cdr:cNvPr id="15" name="テキスト ボックス 14"/>
        <cdr:cNvSpPr txBox="1"/>
      </cdr:nvSpPr>
      <cdr:spPr>
        <a:xfrm xmlns:a="http://schemas.openxmlformats.org/drawingml/2006/main">
          <a:off x="187509" y="4572039"/>
          <a:ext cx="384721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1000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人</a:t>
          </a:r>
          <a:endParaRPr lang="en-US" altLang="ja-JP" sz="1000" dirty="0">
            <a:latin typeface="ＭＳ Ｐゴシック" pitchFamily="50" charset="-128"/>
            <a:ea typeface="ＭＳ Ｐゴシック" pitchFamily="50" charset="-128"/>
          </a:endParaRPr>
        </a:p>
        <a:p xmlns:a="http://schemas.openxmlformats.org/drawingml/2006/main">
          <a:pPr algn="ctr"/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以上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0.85372</cdr:x>
      <cdr:y>0.94693</cdr:y>
    </cdr:from>
    <cdr:to>
      <cdr:x>0.88286</cdr:x>
      <cdr:y>0.97364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762214" y="4909431"/>
          <a:ext cx="230832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ja-JP" altLang="en-US" sz="900" dirty="0">
              <a:latin typeface="ＭＳ Ｐゴシック" pitchFamily="50" charset="-128"/>
              <a:ea typeface="ＭＳ Ｐゴシック" pitchFamily="50" charset="-128"/>
            </a:rPr>
            <a:t>（％）</a:t>
          </a:r>
        </a:p>
      </cdr:txBody>
    </cdr:sp>
  </cdr:relSizeAnchor>
  <cdr:relSizeAnchor xmlns:cdr="http://schemas.openxmlformats.org/drawingml/2006/chartDrawing">
    <cdr:from>
      <cdr:x>0.74612</cdr:x>
      <cdr:y>0.79793</cdr:y>
    </cdr:from>
    <cdr:to>
      <cdr:x>0.82707</cdr:x>
      <cdr:y>0.82761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5909927" y="4136929"/>
          <a:ext cx="641201" cy="15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（複数回答）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0.01764</cdr:x>
      <cdr:y>0.12647</cdr:y>
    </cdr:from>
    <cdr:to>
      <cdr:x>0.05032</cdr:x>
      <cdr:y>0.15575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38454" y="664800"/>
          <a:ext cx="256480" cy="15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（日）</a:t>
          </a:r>
        </a:p>
      </cdr:txBody>
    </cdr:sp>
  </cdr:relSizeAnchor>
  <cdr:relSizeAnchor xmlns:cdr="http://schemas.openxmlformats.org/drawingml/2006/chartDrawing">
    <cdr:from>
      <cdr:x>0.93948</cdr:x>
      <cdr:y>0.13617</cdr:y>
    </cdr:from>
    <cdr:to>
      <cdr:x>0.97216</cdr:x>
      <cdr:y>0.16545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7373858" y="715789"/>
          <a:ext cx="256480" cy="15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（％）</a:t>
          </a:r>
        </a:p>
      </cdr:txBody>
    </cdr:sp>
  </cdr:relSizeAnchor>
  <cdr:relSizeAnchor xmlns:cdr="http://schemas.openxmlformats.org/drawingml/2006/chartDrawing">
    <cdr:from>
      <cdr:x>0.63735</cdr:x>
      <cdr:y>0.01147</cdr:y>
    </cdr:from>
    <cdr:to>
      <cdr:x>0.92898</cdr:x>
      <cdr:y>0.16933</cdr:y>
    </cdr:to>
    <cdr:sp macro="" textlink="">
      <cdr:nvSpPr>
        <cdr:cNvPr id="11" name="正方形/長方形 10"/>
        <cdr:cNvSpPr/>
      </cdr:nvSpPr>
      <cdr:spPr>
        <a:xfrm xmlns:a="http://schemas.openxmlformats.org/drawingml/2006/main">
          <a:off x="1720851" y="20638"/>
          <a:ext cx="787399" cy="28416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6350">
          <a:solidFill>
            <a:srgbClr val="DDDDDD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 sz="1600"/>
        </a:p>
      </cdr:txBody>
    </cdr:sp>
  </cdr:relSizeAnchor>
  <cdr:relSizeAnchor xmlns:cdr="http://schemas.openxmlformats.org/drawingml/2006/chartDrawing">
    <cdr:from>
      <cdr:x>0.79433</cdr:x>
      <cdr:y>0.02294</cdr:y>
    </cdr:from>
    <cdr:to>
      <cdr:x>0.81844</cdr:x>
      <cdr:y>0.11201</cdr:y>
    </cdr:to>
    <cdr:sp macro="" textlink="">
      <cdr:nvSpPr>
        <cdr:cNvPr id="3" name="右中かっこ 2"/>
        <cdr:cNvSpPr/>
      </cdr:nvSpPr>
      <cdr:spPr>
        <a:xfrm xmlns:a="http://schemas.openxmlformats.org/drawingml/2006/main">
          <a:off x="2144690" y="41289"/>
          <a:ext cx="65110" cy="160324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rgbClr val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0.82374</cdr:x>
      <cdr:y>0.00265</cdr:y>
    </cdr:from>
    <cdr:to>
      <cdr:x>0.94986</cdr:x>
      <cdr:y>0.127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2224088" y="4762"/>
          <a:ext cx="340544" cy="2238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（左目盛）</a:t>
          </a:r>
        </a:p>
      </cdr:txBody>
    </cdr:sp>
  </cdr:relSizeAnchor>
  <cdr:relSizeAnchor xmlns:cdr="http://schemas.openxmlformats.org/drawingml/2006/chartDrawing">
    <cdr:from>
      <cdr:x>0.68807</cdr:x>
      <cdr:y>0.0274</cdr:y>
    </cdr:from>
    <cdr:to>
      <cdr:x>0.82714</cdr:x>
      <cdr:y>0.12553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5400600" y="144016"/>
          <a:ext cx="1091543" cy="5158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lnSpc>
              <a:spcPts val="720"/>
            </a:lnSpc>
          </a:pP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支給</a:t>
          </a:r>
          <a:r>
            <a:rPr lang="ja-JP" altLang="en-US" sz="1000" dirty="0" smtClean="0">
              <a:latin typeface="ＭＳ Ｐゴシック" pitchFamily="50" charset="-128"/>
              <a:ea typeface="ＭＳ Ｐゴシック" pitchFamily="50" charset="-128"/>
            </a:rPr>
            <a:t>日数</a:t>
          </a:r>
          <a:endParaRPr lang="en-US" altLang="ja-JP" sz="1000" dirty="0" smtClean="0">
            <a:latin typeface="ＭＳ Ｐゴシック" pitchFamily="50" charset="-128"/>
            <a:ea typeface="ＭＳ Ｐゴシック" pitchFamily="50" charset="-128"/>
          </a:endParaRPr>
        </a:p>
        <a:p xmlns:a="http://schemas.openxmlformats.org/drawingml/2006/main">
          <a:pPr>
            <a:lnSpc>
              <a:spcPts val="720"/>
            </a:lnSpc>
          </a:pPr>
          <a:endParaRPr lang="en-US" altLang="ja-JP" sz="1000" dirty="0">
            <a:latin typeface="ＭＳ Ｐゴシック" pitchFamily="50" charset="-128"/>
            <a:ea typeface="ＭＳ Ｐゴシック" pitchFamily="50" charset="-128"/>
          </a:endParaRPr>
        </a:p>
        <a:p xmlns:a="http://schemas.openxmlformats.org/drawingml/2006/main">
          <a:pPr>
            <a:lnSpc>
              <a:spcPts val="720"/>
            </a:lnSpc>
          </a:pP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消化日数</a:t>
          </a:r>
        </a:p>
      </cdr:txBody>
    </cdr:sp>
  </cdr:relSizeAnchor>
  <cdr:relSizeAnchor xmlns:cdr="http://schemas.openxmlformats.org/drawingml/2006/chartDrawing">
    <cdr:from>
      <cdr:x>0.65146</cdr:x>
      <cdr:y>0.11024</cdr:y>
    </cdr:from>
    <cdr:to>
      <cdr:x>0.88547</cdr:x>
      <cdr:y>0.16845</cdr:y>
    </cdr:to>
    <cdr:sp macro="" textlink="">
      <cdr:nvSpPr>
        <cdr:cNvPr id="10" name="テキスト ボックス 1"/>
        <cdr:cNvSpPr txBox="1"/>
      </cdr:nvSpPr>
      <cdr:spPr>
        <a:xfrm xmlns:a="http://schemas.openxmlformats.org/drawingml/2006/main">
          <a:off x="1758950" y="198439"/>
          <a:ext cx="631825" cy="1047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（消化日数</a:t>
          </a:r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/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支給日数）</a:t>
          </a:r>
        </a:p>
      </cdr:txBody>
    </cdr:sp>
  </cdr:relSizeAnchor>
  <cdr:relSizeAnchor xmlns:cdr="http://schemas.openxmlformats.org/drawingml/2006/chartDrawing">
    <cdr:from>
      <cdr:x>0.36924</cdr:x>
      <cdr:y>0.28434</cdr:y>
    </cdr:from>
    <cdr:to>
      <cdr:x>0.49995</cdr:x>
      <cdr:y>0.31362</cdr:y>
    </cdr:to>
    <cdr:sp macro="" textlink="">
      <cdr:nvSpPr>
        <cdr:cNvPr id="12" name="テキスト ボックス 1"/>
        <cdr:cNvSpPr txBox="1"/>
      </cdr:nvSpPr>
      <cdr:spPr>
        <a:xfrm xmlns:a="http://schemas.openxmlformats.org/drawingml/2006/main">
          <a:off x="2898117" y="1494671"/>
          <a:ext cx="1025922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ja-JP" altLang="en-US" sz="1000" dirty="0">
              <a:latin typeface="ＤＦ極太明朝体" pitchFamily="17" charset="-128"/>
              <a:ea typeface="ＤＦ極太明朝体" pitchFamily="17" charset="-128"/>
            </a:rPr>
            <a:t>消化率（右目盛）</a:t>
          </a:r>
        </a:p>
      </cdr:txBody>
    </cdr:sp>
  </cdr:relSizeAnchor>
  <cdr:relSizeAnchor xmlns:cdr="http://schemas.openxmlformats.org/drawingml/2006/chartDrawing">
    <cdr:from>
      <cdr:x>0.10529</cdr:x>
      <cdr:y>0.58694</cdr:y>
    </cdr:from>
    <cdr:to>
      <cdr:x>0.1249</cdr:x>
      <cdr:y>0.66744</cdr:y>
    </cdr:to>
    <cdr:sp macro="" textlink="">
      <cdr:nvSpPr>
        <cdr:cNvPr id="13" name="テキスト ボックス 1"/>
        <cdr:cNvSpPr txBox="1"/>
      </cdr:nvSpPr>
      <cdr:spPr>
        <a:xfrm xmlns:a="http://schemas.openxmlformats.org/drawingml/2006/main" rot="16200000">
          <a:off x="691770" y="3219934"/>
          <a:ext cx="423193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(30/30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0.17408</cdr:x>
      <cdr:y>0.58694</cdr:y>
    </cdr:from>
    <cdr:to>
      <cdr:x>0.19369</cdr:x>
      <cdr:y>0.66744</cdr:y>
    </cdr:to>
    <cdr:sp macro="" textlink="">
      <cdr:nvSpPr>
        <cdr:cNvPr id="15" name="テキスト ボックス 1"/>
        <cdr:cNvSpPr txBox="1"/>
      </cdr:nvSpPr>
      <cdr:spPr>
        <a:xfrm xmlns:a="http://schemas.openxmlformats.org/drawingml/2006/main" rot="16200000">
          <a:off x="1231694" y="3219934"/>
          <a:ext cx="423193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(30/30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0.24464</cdr:x>
      <cdr:y>0.58694</cdr:y>
    </cdr:from>
    <cdr:to>
      <cdr:x>0.26424</cdr:x>
      <cdr:y>0.66744</cdr:y>
    </cdr:to>
    <cdr:sp macro="" textlink="">
      <cdr:nvSpPr>
        <cdr:cNvPr id="16" name="テキスト ボックス 1"/>
        <cdr:cNvSpPr txBox="1"/>
      </cdr:nvSpPr>
      <cdr:spPr>
        <a:xfrm xmlns:a="http://schemas.openxmlformats.org/drawingml/2006/main" rot="16200000">
          <a:off x="1785471" y="3219934"/>
          <a:ext cx="423193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(30/30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0.31343</cdr:x>
      <cdr:y>0.58694</cdr:y>
    </cdr:from>
    <cdr:to>
      <cdr:x>0.33304</cdr:x>
      <cdr:y>0.66744</cdr:y>
    </cdr:to>
    <cdr:sp macro="" textlink="">
      <cdr:nvSpPr>
        <cdr:cNvPr id="17" name="テキスト ボックス 1"/>
        <cdr:cNvSpPr txBox="1"/>
      </cdr:nvSpPr>
      <cdr:spPr>
        <a:xfrm xmlns:a="http://schemas.openxmlformats.org/drawingml/2006/main" rot="16200000">
          <a:off x="2325434" y="3219934"/>
          <a:ext cx="423193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(25/25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0.6497</cdr:x>
      <cdr:y>0.02646</cdr:y>
    </cdr:from>
    <cdr:to>
      <cdr:x>0.68321</cdr:x>
      <cdr:y>0.10583</cdr:y>
    </cdr:to>
    <cdr:grpSp>
      <cdr:nvGrpSpPr>
        <cdr:cNvPr id="9" name="グループ化 8"/>
        <cdr:cNvGrpSpPr/>
      </cdr:nvGrpSpPr>
      <cdr:grpSpPr>
        <a:xfrm xmlns:a="http://schemas.openxmlformats.org/drawingml/2006/main">
          <a:off x="5099412" y="139089"/>
          <a:ext cx="263016" cy="417215"/>
          <a:chOff x="1300163" y="404813"/>
          <a:chExt cx="95250" cy="190500"/>
        </a:xfrm>
      </cdr:grpSpPr>
      <cdr:sp macro="" textlink="">
        <cdr:nvSpPr>
          <cdr:cNvPr id="7" name="正方形/長方形 6"/>
          <cdr:cNvSpPr/>
        </cdr:nvSpPr>
        <cdr:spPr>
          <a:xfrm xmlns:a="http://schemas.openxmlformats.org/drawingml/2006/main">
            <a:off x="1300163" y="404813"/>
            <a:ext cx="9525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9900"/>
          </a:solidFill>
          <a:ln xmlns:a="http://schemas.openxmlformats.org/drawingml/2006/main" w="3175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ja-JP"/>
          </a:p>
        </cdr:txBody>
      </cdr:sp>
      <cdr:sp macro="" textlink="">
        <cdr:nvSpPr>
          <cdr:cNvPr id="8" name="正方形/長方形 7"/>
          <cdr:cNvSpPr/>
        </cdr:nvSpPr>
        <cdr:spPr>
          <a:xfrm xmlns:a="http://schemas.openxmlformats.org/drawingml/2006/main">
            <a:off x="1300163" y="500063"/>
            <a:ext cx="9525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CFF"/>
          </a:solidFill>
          <a:ln xmlns:a="http://schemas.openxmlformats.org/drawingml/2006/main" w="3175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ja-JP"/>
          </a:p>
        </cdr:txBody>
      </cdr:sp>
    </cdr:grpSp>
  </cdr:relSizeAnchor>
  <cdr:relSizeAnchor xmlns:cdr="http://schemas.openxmlformats.org/drawingml/2006/chartDrawing">
    <cdr:from>
      <cdr:x>0.38399</cdr:x>
      <cdr:y>0.56588</cdr:y>
    </cdr:from>
    <cdr:to>
      <cdr:x>0.40359</cdr:x>
      <cdr:y>0.66346</cdr:y>
    </cdr:to>
    <cdr:sp macro="" textlink="">
      <cdr:nvSpPr>
        <cdr:cNvPr id="19" name="テキスト ボックス 1"/>
        <cdr:cNvSpPr txBox="1"/>
      </cdr:nvSpPr>
      <cdr:spPr>
        <a:xfrm xmlns:a="http://schemas.openxmlformats.org/drawingml/2006/main" rot="16200000">
          <a:off x="2834328" y="3154122"/>
          <a:ext cx="512961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(14/14.3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0.45454</cdr:x>
      <cdr:y>0.58694</cdr:y>
    </cdr:from>
    <cdr:to>
      <cdr:x>0.47415</cdr:x>
      <cdr:y>0.66744</cdr:y>
    </cdr:to>
    <cdr:sp macro="" textlink="">
      <cdr:nvSpPr>
        <cdr:cNvPr id="20" name="テキスト ボックス 1"/>
        <cdr:cNvSpPr txBox="1"/>
      </cdr:nvSpPr>
      <cdr:spPr>
        <a:xfrm xmlns:a="http://schemas.openxmlformats.org/drawingml/2006/main" rot="16200000">
          <a:off x="3432989" y="3219934"/>
          <a:ext cx="423193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(14/16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0.5251</cdr:x>
      <cdr:y>0.56588</cdr:y>
    </cdr:from>
    <cdr:to>
      <cdr:x>0.5447</cdr:x>
      <cdr:y>0.66346</cdr:y>
    </cdr:to>
    <cdr:sp macro="" textlink="">
      <cdr:nvSpPr>
        <cdr:cNvPr id="21" name="テキスト ボックス 1"/>
        <cdr:cNvSpPr txBox="1"/>
      </cdr:nvSpPr>
      <cdr:spPr>
        <a:xfrm xmlns:a="http://schemas.openxmlformats.org/drawingml/2006/main" rot="16200000">
          <a:off x="3941882" y="3154122"/>
          <a:ext cx="512961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(12/14.7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0.59389</cdr:x>
      <cdr:y>0.58694</cdr:y>
    </cdr:from>
    <cdr:to>
      <cdr:x>0.6135</cdr:x>
      <cdr:y>0.66744</cdr:y>
    </cdr:to>
    <cdr:sp macro="" textlink="">
      <cdr:nvSpPr>
        <cdr:cNvPr id="22" name="テキスト ボックス 1"/>
        <cdr:cNvSpPr txBox="1"/>
      </cdr:nvSpPr>
      <cdr:spPr>
        <a:xfrm xmlns:a="http://schemas.openxmlformats.org/drawingml/2006/main" rot="16200000">
          <a:off x="4526729" y="3219934"/>
          <a:ext cx="423193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>
              <a:latin typeface="ＭＳ Ｐゴシック" pitchFamily="50" charset="-128"/>
              <a:ea typeface="ＭＳ Ｐゴシック" pitchFamily="50" charset="-128"/>
            </a:rPr>
            <a:t>(21/28</a:t>
          </a:r>
          <a:r>
            <a:rPr lang="ja-JP" altLang="en-US" sz="100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0.66268</cdr:x>
      <cdr:y>0.58694</cdr:y>
    </cdr:from>
    <cdr:to>
      <cdr:x>0.68229</cdr:x>
      <cdr:y>0.66744</cdr:y>
    </cdr:to>
    <cdr:sp macro="" textlink="">
      <cdr:nvSpPr>
        <cdr:cNvPr id="23" name="テキスト ボックス 1"/>
        <cdr:cNvSpPr txBox="1"/>
      </cdr:nvSpPr>
      <cdr:spPr>
        <a:xfrm xmlns:a="http://schemas.openxmlformats.org/drawingml/2006/main" rot="16200000">
          <a:off x="5066653" y="3219934"/>
          <a:ext cx="423193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>
              <a:latin typeface="ＭＳ Ｐゴシック" pitchFamily="50" charset="-128"/>
              <a:ea typeface="ＭＳ Ｐゴシック" pitchFamily="50" charset="-128"/>
            </a:rPr>
            <a:t>(15/20</a:t>
          </a:r>
          <a:r>
            <a:rPr lang="ja-JP" altLang="en-US" sz="100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0.73324</cdr:x>
      <cdr:y>0.58694</cdr:y>
    </cdr:from>
    <cdr:to>
      <cdr:x>0.75284</cdr:x>
      <cdr:y>0.66744</cdr:y>
    </cdr:to>
    <cdr:sp macro="" textlink="">
      <cdr:nvSpPr>
        <cdr:cNvPr id="24" name="テキスト ボックス 1"/>
        <cdr:cNvSpPr txBox="1"/>
      </cdr:nvSpPr>
      <cdr:spPr>
        <a:xfrm xmlns:a="http://schemas.openxmlformats.org/drawingml/2006/main" rot="16200000">
          <a:off x="5620430" y="3219934"/>
          <a:ext cx="423193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(14/19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0.80556</cdr:x>
      <cdr:y>0.58694</cdr:y>
    </cdr:from>
    <cdr:to>
      <cdr:x>0.82516</cdr:x>
      <cdr:y>0.66744</cdr:y>
    </cdr:to>
    <cdr:sp macro="" textlink="">
      <cdr:nvSpPr>
        <cdr:cNvPr id="25" name="テキスト ボックス 1"/>
        <cdr:cNvSpPr txBox="1"/>
      </cdr:nvSpPr>
      <cdr:spPr>
        <a:xfrm xmlns:a="http://schemas.openxmlformats.org/drawingml/2006/main" rot="16200000">
          <a:off x="6188061" y="3219934"/>
          <a:ext cx="423193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(10/20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0.87259</cdr:x>
      <cdr:y>0.58088</cdr:y>
    </cdr:from>
    <cdr:to>
      <cdr:x>0.89219</cdr:x>
      <cdr:y>0.66627</cdr:y>
    </cdr:to>
    <cdr:sp macro="" textlink="">
      <cdr:nvSpPr>
        <cdr:cNvPr id="26" name="テキスト ボックス 1"/>
        <cdr:cNvSpPr txBox="1"/>
      </cdr:nvSpPr>
      <cdr:spPr>
        <a:xfrm xmlns:a="http://schemas.openxmlformats.org/drawingml/2006/main" rot="16200000">
          <a:off x="6701345" y="3200932"/>
          <a:ext cx="448841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000" dirty="0">
              <a:latin typeface="ＭＳ Ｐゴシック" pitchFamily="50" charset="-128"/>
              <a:ea typeface="ＭＳ Ｐゴシック" pitchFamily="50" charset="-128"/>
            </a:rPr>
            <a:t>(7/14.6</a:t>
          </a:r>
          <a:r>
            <a:rPr lang="ja-JP" altLang="en-US" sz="1000" dirty="0">
              <a:latin typeface="ＭＳ Ｐゴシック" pitchFamily="50" charset="-128"/>
              <a:ea typeface="ＭＳ Ｐゴシック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0.36806</cdr:x>
      <cdr:y>0.23019</cdr:y>
    </cdr:from>
    <cdr:to>
      <cdr:x>0.54916</cdr:x>
      <cdr:y>0.32456</cdr:y>
    </cdr:to>
    <cdr:sp macro="" textlink="">
      <cdr:nvSpPr>
        <cdr:cNvPr id="27" name="フリーフォーム 26"/>
        <cdr:cNvSpPr/>
      </cdr:nvSpPr>
      <cdr:spPr>
        <a:xfrm xmlns:a="http://schemas.openxmlformats.org/drawingml/2006/main" rot="5400000" flipH="1" flipV="1">
          <a:off x="1153319" y="254794"/>
          <a:ext cx="169862" cy="488950"/>
        </a:xfrm>
        <a:custGeom xmlns:a="http://schemas.openxmlformats.org/drawingml/2006/main">
          <a:avLst/>
          <a:gdLst>
            <a:gd name="connsiteX0" fmla="*/ 0 w 681037"/>
            <a:gd name="connsiteY0" fmla="*/ 0 h 176212"/>
            <a:gd name="connsiteX1" fmla="*/ 0 w 681037"/>
            <a:gd name="connsiteY1" fmla="*/ 176212 h 176212"/>
            <a:gd name="connsiteX2" fmla="*/ 681037 w 681037"/>
            <a:gd name="connsiteY2" fmla="*/ 166687 h 176212"/>
            <a:gd name="connsiteX0" fmla="*/ 0 w 681037"/>
            <a:gd name="connsiteY0" fmla="*/ 0 h 176212"/>
            <a:gd name="connsiteX1" fmla="*/ 0 w 681037"/>
            <a:gd name="connsiteY1" fmla="*/ 176212 h 176212"/>
            <a:gd name="connsiteX2" fmla="*/ 681037 w 681037"/>
            <a:gd name="connsiteY2" fmla="*/ 166687 h 176212"/>
            <a:gd name="connsiteX0" fmla="*/ 4763 w 685800"/>
            <a:gd name="connsiteY0" fmla="*/ 0 h 166687"/>
            <a:gd name="connsiteX1" fmla="*/ 0 w 685800"/>
            <a:gd name="connsiteY1" fmla="*/ 166687 h 166687"/>
            <a:gd name="connsiteX2" fmla="*/ 685800 w 685800"/>
            <a:gd name="connsiteY2" fmla="*/ 166687 h 166687"/>
            <a:gd name="connsiteX0" fmla="*/ 4763 w 685800"/>
            <a:gd name="connsiteY0" fmla="*/ 4762 h 171449"/>
            <a:gd name="connsiteX1" fmla="*/ 0 w 685800"/>
            <a:gd name="connsiteY1" fmla="*/ 0 h 171449"/>
            <a:gd name="connsiteX2" fmla="*/ 0 w 685800"/>
            <a:gd name="connsiteY2" fmla="*/ 171449 h 171449"/>
            <a:gd name="connsiteX3" fmla="*/ 685800 w 685800"/>
            <a:gd name="connsiteY3" fmla="*/ 171449 h 171449"/>
            <a:gd name="connsiteX0" fmla="*/ 4763 w 685800"/>
            <a:gd name="connsiteY0" fmla="*/ 4762 h 171449"/>
            <a:gd name="connsiteX1" fmla="*/ 0 w 685800"/>
            <a:gd name="connsiteY1" fmla="*/ 0 h 171449"/>
            <a:gd name="connsiteX2" fmla="*/ 0 w 685800"/>
            <a:gd name="connsiteY2" fmla="*/ 171449 h 171449"/>
            <a:gd name="connsiteX3" fmla="*/ 685800 w 685800"/>
            <a:gd name="connsiteY3" fmla="*/ 171449 h 171449"/>
            <a:gd name="connsiteX0" fmla="*/ 4763 w 685800"/>
            <a:gd name="connsiteY0" fmla="*/ 4762 h 171449"/>
            <a:gd name="connsiteX1" fmla="*/ 0 w 685800"/>
            <a:gd name="connsiteY1" fmla="*/ 0 h 171449"/>
            <a:gd name="connsiteX2" fmla="*/ 0 w 685800"/>
            <a:gd name="connsiteY2" fmla="*/ 171449 h 171449"/>
            <a:gd name="connsiteX3" fmla="*/ 685800 w 685800"/>
            <a:gd name="connsiteY3" fmla="*/ 171449 h 171449"/>
            <a:gd name="connsiteX0" fmla="*/ 4763 w 685800"/>
            <a:gd name="connsiteY0" fmla="*/ 0 h 166687"/>
            <a:gd name="connsiteX1" fmla="*/ 0 w 685800"/>
            <a:gd name="connsiteY1" fmla="*/ 166687 h 166687"/>
            <a:gd name="connsiteX2" fmla="*/ 685800 w 685800"/>
            <a:gd name="connsiteY2" fmla="*/ 166687 h 166687"/>
            <a:gd name="connsiteX0" fmla="*/ 1 w 685800"/>
            <a:gd name="connsiteY0" fmla="*/ 0 h 347662"/>
            <a:gd name="connsiteX1" fmla="*/ 0 w 685800"/>
            <a:gd name="connsiteY1" fmla="*/ 347662 h 347662"/>
            <a:gd name="connsiteX2" fmla="*/ 685800 w 685800"/>
            <a:gd name="connsiteY2" fmla="*/ 347662 h 34766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685800" h="347662">
              <a:moveTo>
                <a:pt x="1" y="0"/>
              </a:moveTo>
              <a:cubicBezTo>
                <a:pt x="1" y="115887"/>
                <a:pt x="0" y="231775"/>
                <a:pt x="0" y="347662"/>
              </a:cubicBezTo>
              <a:lnTo>
                <a:pt x="685800" y="347662"/>
              </a:lnTo>
            </a:path>
          </a:pathLst>
        </a:custGeom>
        <a:noFill xmlns:a="http://schemas.openxmlformats.org/drawingml/2006/main"/>
        <a:ln xmlns:a="http://schemas.openxmlformats.org/drawingml/2006/main" w="6350" cap="flat" cmpd="sng" algn="ctr">
          <a:solidFill>
            <a:srgbClr val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kumimoji="1" lang="ja-JP" altLang="en-US" sz="1100"/>
        </a:p>
      </cdr:txBody>
    </cdr:sp>
  </cdr:relSizeAnchor>
  <cdr:relSizeAnchor xmlns:cdr="http://schemas.openxmlformats.org/drawingml/2006/chartDrawing">
    <cdr:from>
      <cdr:x>0.78552</cdr:x>
      <cdr:y>0.29192</cdr:y>
    </cdr:from>
    <cdr:to>
      <cdr:x>0.84549</cdr:x>
      <cdr:y>0.82109</cdr:y>
    </cdr:to>
    <cdr:sp macro="" textlink="">
      <cdr:nvSpPr>
        <cdr:cNvPr id="28" name="角丸四角形 27"/>
        <cdr:cNvSpPr/>
      </cdr:nvSpPr>
      <cdr:spPr>
        <a:xfrm xmlns:a="http://schemas.openxmlformats.org/drawingml/2006/main">
          <a:off x="2120900" y="525463"/>
          <a:ext cx="161925" cy="9525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2.1823E-6</cdr:x>
      <cdr:y>0.02898</cdr:y>
    </cdr:from>
    <cdr:to>
      <cdr:x>0.0458</cdr:x>
      <cdr:y>0.05497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1" y="154423"/>
          <a:ext cx="230832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ja-JP" altLang="en-US" sz="900" dirty="0">
              <a:latin typeface="ＭＳ Ｐゴシック" pitchFamily="50" charset="-128"/>
              <a:ea typeface="ＭＳ Ｐゴシック" pitchFamily="50" charset="-128"/>
            </a:rPr>
            <a:t>（件）</a:t>
          </a:r>
        </a:p>
      </cdr:txBody>
    </cdr:sp>
  </cdr:relSizeAnchor>
  <cdr:relSizeAnchor xmlns:cdr="http://schemas.openxmlformats.org/drawingml/2006/chartDrawing">
    <cdr:from>
      <cdr:x>0.86607</cdr:x>
      <cdr:y>0.97228</cdr:y>
    </cdr:from>
    <cdr:to>
      <cdr:x>0.91186</cdr:x>
      <cdr:y>0.99827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365478" y="5180883"/>
          <a:ext cx="230832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ja-JP" altLang="en-US" sz="900" dirty="0">
              <a:latin typeface="ＭＳ Ｐゴシック" pitchFamily="50" charset="-128"/>
              <a:ea typeface="ＭＳ Ｐゴシック" pitchFamily="50" charset="-128"/>
            </a:rPr>
            <a:t>（年）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3CBB4-75F8-4FED-8612-C52012D580B3}" type="datetimeFigureOut">
              <a:rPr kumimoji="1" lang="ja-JP" altLang="en-US" smtClean="0"/>
              <a:pPr/>
              <a:t>2017/2/14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F309-0252-4BAE-BBAC-B0307E15B8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566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2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1363"/>
            <a:ext cx="4927600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1"/>
            <a:ext cx="5386387" cy="44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014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4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729DE1D-103A-4C58-B383-1A4256380B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8689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11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12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13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6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7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◆解説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経済のグローバル化により、金融資本の影響力が飛躍的に増大し、世の中の物差しが株価やお金によって評価され、格差が拡大してきた。「お金があれば何でもできる」というような金利至上主義的な傾向が強くなり、それに伴い、倫理精神がだんだん希薄化し、企業の社会的責任という自覚がなくなってきている。このような流れに対してそれを是正する動きとしてＣＳＲの関心が高まっている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050" dirty="0" smtClean="0">
                <a:latin typeface="ＭＳ ゴシック" pitchFamily="49" charset="-128"/>
                <a:ea typeface="ＭＳ ゴシック" pitchFamily="49" charset="-128"/>
              </a:rPr>
              <a:t>・昨今、企業の不祥事が相次ぐ中で、各企業はコンプライアンスの強化ということで、体制強化をはかってきたが、なかなか不祥事はやまない。企業が組織やシステムをいかにきっちり作っても、結局「仏を作って魂を入れず」という諺があるように、システムや制度の基本になっている精神、いわゆる「倫理精神」というものがきちっと捉えられていないとうまく機能しない。</a:t>
            </a: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5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</a:pPr>
            <a:endParaRPr lang="en-US" altLang="ja-JP" sz="1000" dirty="0" smtClean="0">
              <a:latin typeface="ＭＳ Ｐ明朝" charset="-128"/>
              <a:ea typeface="ＭＳ Ｐ明朝" charset="-128"/>
            </a:endParaRPr>
          </a:p>
          <a:p>
            <a:pPr>
              <a:spcBef>
                <a:spcPct val="20000"/>
              </a:spcBef>
            </a:pPr>
            <a:endParaRPr lang="ja-JP" altLang="en-US" sz="1000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486" indent="-283264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056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278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501" indent="-226611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723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5945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168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390" indent="-22661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A6E14D4-17FF-43CD-BAB3-0B828A9D7F48}" type="slidenum">
              <a:rPr lang="en-US" altLang="ja-JP" smtClean="0"/>
              <a:pPr eaLnBrk="1" hangingPunct="1"/>
              <a:t>10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3902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9B5A-59C5-4C3E-A463-7C7F1DB398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0CBCA-C8A4-4F2C-97EF-CF19E5EC75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B8D89-9F2A-496D-8991-3EDD5042C3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DA5B-1054-46D8-BF23-8395D10F90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5F6E-CF9B-40B1-BC98-938BCE500B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81D03-2949-4BC7-ACA9-CB274A9677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C096-DA61-4CFB-8758-623F98E2D4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A463-DA81-4904-B902-48EF574B83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B0FB-182E-4029-80D0-01F0E0483A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1C7AB-8A02-42B0-ACF3-7F91874C93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A2E29-1889-42EC-B1B8-EC7D422E03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A52B-18AA-4445-AA95-3CB10ECBA5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F676-00B3-4DEF-89CC-62FB14FB51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Click="0" advTm="7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FAA5707-8C1C-4B8F-8B92-5CBE5A291F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1032" name="AutoShape 8"/>
          <p:cNvSpPr>
            <a:spLocks noChangeArrowheads="1"/>
          </p:cNvSpPr>
          <p:nvPr userDrawn="1"/>
        </p:nvSpPr>
        <p:spPr bwMode="auto">
          <a:xfrm>
            <a:off x="179390" y="188913"/>
            <a:ext cx="8785225" cy="6553200"/>
          </a:xfrm>
          <a:prstGeom prst="roundRect">
            <a:avLst>
              <a:gd name="adj" fmla="val 717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pic>
        <p:nvPicPr>
          <p:cNvPr id="1033" name="Picture 9" descr="連合ロゴ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551" y="404816"/>
            <a:ext cx="86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70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サブタイトル 32"/>
          <p:cNvSpPr>
            <a:spLocks noGrp="1"/>
          </p:cNvSpPr>
          <p:nvPr>
            <p:ph type="subTitle" idx="1"/>
          </p:nvPr>
        </p:nvSpPr>
        <p:spPr>
          <a:xfrm>
            <a:off x="539553" y="4570948"/>
            <a:ext cx="8064896" cy="586245"/>
          </a:xfrm>
        </p:spPr>
        <p:txBody>
          <a:bodyPr/>
          <a:lstStyle/>
          <a:p>
            <a:pPr>
              <a:defRPr/>
            </a:pPr>
            <a:r>
              <a:rPr lang="en-US" altLang="ja-JP" sz="2400" dirty="0" smtClean="0">
                <a:latin typeface="+mn-ea"/>
              </a:rPr>
              <a:t>2017</a:t>
            </a:r>
            <a:r>
              <a:rPr lang="ja-JP" altLang="en-US" sz="2400" dirty="0" smtClean="0">
                <a:latin typeface="+mn-ea"/>
              </a:rPr>
              <a:t>年</a:t>
            </a:r>
            <a:r>
              <a:rPr lang="en-US" altLang="ja-JP" sz="2400" dirty="0" smtClean="0">
                <a:latin typeface="+mn-ea"/>
              </a:rPr>
              <a:t>2</a:t>
            </a:r>
            <a:r>
              <a:rPr lang="ja-JP" altLang="en-US" sz="2400" dirty="0" smtClean="0">
                <a:latin typeface="+mn-ea"/>
              </a:rPr>
              <a:t>月</a:t>
            </a:r>
            <a:r>
              <a:rPr lang="en-US" altLang="ja-JP" sz="2400" dirty="0" smtClean="0">
                <a:latin typeface="+mn-ea"/>
              </a:rPr>
              <a:t>16</a:t>
            </a:r>
            <a:r>
              <a:rPr lang="ja-JP" altLang="en-US" sz="2400" dirty="0" smtClean="0">
                <a:latin typeface="+mn-ea"/>
              </a:rPr>
              <a:t>日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39752" y="2142481"/>
            <a:ext cx="8143875" cy="2006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800"/>
              </a:spcBef>
              <a:defRPr/>
            </a:pPr>
            <a:r>
              <a:rPr lang="ja-JP" altLang="en-US" sz="2200" dirty="0" smtClean="0">
                <a:latin typeface="+mn-ea"/>
              </a:rPr>
              <a:t>「第</a:t>
            </a:r>
            <a:r>
              <a:rPr lang="en-US" altLang="ja-JP" sz="2200" dirty="0" smtClean="0">
                <a:latin typeface="+mn-ea"/>
              </a:rPr>
              <a:t>4</a:t>
            </a:r>
            <a:r>
              <a:rPr lang="ja-JP" altLang="en-US" sz="2200" dirty="0" smtClean="0">
                <a:latin typeface="+mn-ea"/>
              </a:rPr>
              <a:t>次産業革命」がもたらす産業構造の変革と</a:t>
            </a:r>
            <a:endParaRPr lang="en-US" altLang="ja-JP" sz="2200" dirty="0" smtClean="0">
              <a:latin typeface="+mn-ea"/>
            </a:endParaRPr>
          </a:p>
          <a:p>
            <a:pPr algn="ctr">
              <a:spcBef>
                <a:spcPts val="1800"/>
              </a:spcBef>
              <a:defRPr/>
            </a:pPr>
            <a:r>
              <a:rPr lang="ja-JP" altLang="en-US" sz="2200" dirty="0" smtClean="0">
                <a:latin typeface="+mn-ea"/>
              </a:rPr>
              <a:t>対応の方向性について　</a:t>
            </a:r>
            <a:endParaRPr lang="ja-JP" altLang="en-US" sz="2200" dirty="0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7745" y="5805265"/>
            <a:ext cx="46085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日本労働組合総連合会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9B5A-59C5-4C3E-A463-7C7F1DB398A3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</p:cSld>
  <p:clrMapOvr>
    <a:masterClrMapping/>
  </p:clrMapOvr>
  <p:transition advClick="0" advTm="7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◆自己啓発に問題があるとする労働者の割合と理由　</a:t>
            </a:r>
            <a:endParaRPr lang="en-US" altLang="ja-JP" sz="2000" kern="0" dirty="0">
              <a:latin typeface="+mn-ea"/>
              <a:ea typeface="+mn-ea"/>
            </a:endParaRPr>
          </a:p>
        </p:txBody>
      </p:sp>
      <p:graphicFrame>
        <p:nvGraphicFramePr>
          <p:cNvPr id="12" name="グラフ 11"/>
          <p:cNvGraphicFramePr/>
          <p:nvPr/>
        </p:nvGraphicFramePr>
        <p:xfrm>
          <a:off x="395536" y="1124744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868144" y="6309320"/>
            <a:ext cx="2512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出所：厚生労働省</a:t>
            </a:r>
            <a:r>
              <a:rPr lang="ja-JP" altLang="en-US" sz="1100" dirty="0" smtClean="0"/>
              <a:t>「能力開発基本調査」</a:t>
            </a:r>
            <a:endParaRPr kumimoji="1" lang="ja-JP" altLang="en-US" sz="1100" dirty="0"/>
          </a:p>
        </p:txBody>
      </p:sp>
      <p:sp>
        <p:nvSpPr>
          <p:cNvPr id="8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◆各国の</a:t>
            </a:r>
            <a:r>
              <a:rPr lang="en-US" altLang="ja-JP" sz="2400" kern="0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人当たりの労働時間の推移</a:t>
            </a:r>
            <a:endParaRPr lang="en-US" altLang="ja-JP" sz="2000" kern="0" dirty="0"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7632848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804248" y="6309320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出所：ＩＬＯ調査</a:t>
            </a:r>
            <a:endParaRPr kumimoji="1" lang="ja-JP" altLang="en-US" sz="1200" dirty="0"/>
          </a:p>
        </p:txBody>
      </p:sp>
      <p:sp>
        <p:nvSpPr>
          <p:cNvPr id="9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◆年次有給休暇の国際比較　　</a:t>
            </a:r>
            <a:endParaRPr lang="en-US" altLang="ja-JP" sz="2400" kern="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ja-JP" sz="2000" kern="0" dirty="0">
              <a:latin typeface="+mn-ea"/>
              <a:ea typeface="+mn-ea"/>
            </a:endParaRPr>
          </a:p>
        </p:txBody>
      </p:sp>
      <p:graphicFrame>
        <p:nvGraphicFramePr>
          <p:cNvPr id="6" name="グラフ 5"/>
          <p:cNvGraphicFramePr/>
          <p:nvPr/>
        </p:nvGraphicFramePr>
        <p:xfrm>
          <a:off x="611560" y="1268760"/>
          <a:ext cx="78488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853228" y="6381328"/>
            <a:ext cx="3922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出所：内閣府「ワーク・ライフ・バランスに関する個人・企業調査」</a:t>
            </a:r>
            <a:endParaRPr kumimoji="1" lang="ja-JP" altLang="en-US" sz="1100" dirty="0"/>
          </a:p>
        </p:txBody>
      </p:sp>
      <p:sp>
        <p:nvSpPr>
          <p:cNvPr id="9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◆過労自殺等の労災認定件数の推移　</a:t>
            </a:r>
            <a:endParaRPr lang="en-US" altLang="ja-JP" sz="2000" kern="0" dirty="0">
              <a:latin typeface="+mn-ea"/>
              <a:ea typeface="+mn-ea"/>
            </a:endParaRPr>
          </a:p>
        </p:txBody>
      </p:sp>
      <p:graphicFrame>
        <p:nvGraphicFramePr>
          <p:cNvPr id="5" name="グラフ 4"/>
          <p:cNvGraphicFramePr/>
          <p:nvPr/>
        </p:nvGraphicFramePr>
        <p:xfrm>
          <a:off x="1259632" y="1052736"/>
          <a:ext cx="50405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652120" y="6381328"/>
            <a:ext cx="29354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出所：厚生労働省「過労死等の労災補償状況」</a:t>
            </a:r>
            <a:endParaRPr kumimoji="1" lang="ja-JP" altLang="en-US" sz="1100" dirty="0"/>
          </a:p>
        </p:txBody>
      </p:sp>
      <p:sp>
        <p:nvSpPr>
          <p:cNvPr id="8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2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◆日本の人口の割合</a:t>
            </a:r>
            <a:endParaRPr lang="en-US" altLang="ja-JP" sz="2000" kern="0" dirty="0">
              <a:latin typeface="+mn-ea"/>
              <a:ea typeface="+mn-ea"/>
            </a:endParaRPr>
          </a:p>
        </p:txBody>
      </p:sp>
      <p:sp>
        <p:nvSpPr>
          <p:cNvPr id="9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8482145" cy="54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◆第</a:t>
            </a:r>
            <a:r>
              <a:rPr lang="en-US" altLang="ja-JP" sz="2400" kern="0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次産業革命の影響を試算</a:t>
            </a:r>
            <a:endParaRPr lang="en-US" altLang="ja-JP" sz="2000" kern="0" dirty="0">
              <a:latin typeface="+mn-ea"/>
              <a:ea typeface="+mn-ea"/>
            </a:endParaRPr>
          </a:p>
        </p:txBody>
      </p:sp>
      <p:sp>
        <p:nvSpPr>
          <p:cNvPr id="9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7848872" cy="55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◆第</a:t>
            </a:r>
            <a:r>
              <a:rPr lang="en-US" altLang="ja-JP" sz="2400" kern="0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次産業革命の影響を試算</a:t>
            </a:r>
            <a:endParaRPr lang="en-US" altLang="ja-JP" sz="2000" kern="0" dirty="0">
              <a:latin typeface="+mn-ea"/>
              <a:ea typeface="+mn-ea"/>
            </a:endParaRPr>
          </a:p>
        </p:txBody>
      </p:sp>
      <p:sp>
        <p:nvSpPr>
          <p:cNvPr id="9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832513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◆第</a:t>
            </a:r>
            <a:r>
              <a:rPr lang="en-US" altLang="ja-JP" sz="2400" kern="0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次産業革命の影響を試算</a:t>
            </a:r>
            <a:endParaRPr lang="en-US" altLang="ja-JP" sz="2000" kern="0" dirty="0">
              <a:latin typeface="+mn-ea"/>
              <a:ea typeface="+mn-ea"/>
            </a:endParaRPr>
          </a:p>
        </p:txBody>
      </p:sp>
      <p:sp>
        <p:nvSpPr>
          <p:cNvPr id="9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81291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6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◆教育訓練、職業訓練費</a:t>
            </a:r>
            <a:endParaRPr lang="en-US" altLang="ja-JP" sz="2000" kern="0" dirty="0">
              <a:latin typeface="+mn-ea"/>
              <a:ea typeface="+mn-ea"/>
            </a:endParaRPr>
          </a:p>
        </p:txBody>
      </p:sp>
      <p:sp>
        <p:nvSpPr>
          <p:cNvPr id="9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07" y="980728"/>
            <a:ext cx="795994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7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◆成人のスキルの現状</a:t>
            </a:r>
            <a:endParaRPr lang="en-US" altLang="ja-JP" sz="2000" kern="0" dirty="0">
              <a:latin typeface="+mn-ea"/>
              <a:ea typeface="+mn-ea"/>
            </a:endParaRPr>
          </a:p>
        </p:txBody>
      </p:sp>
      <p:sp>
        <p:nvSpPr>
          <p:cNvPr id="9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80728"/>
            <a:ext cx="7762091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◆官民の研究開発投資額　</a:t>
            </a:r>
            <a:endParaRPr lang="en-US" altLang="ja-JP" sz="2000" kern="0" dirty="0">
              <a:latin typeface="+mn-ea"/>
              <a:ea typeface="+mn-ea"/>
            </a:endParaRPr>
          </a:p>
        </p:txBody>
      </p:sp>
      <p:sp>
        <p:nvSpPr>
          <p:cNvPr id="8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052736"/>
            <a:ext cx="5256584" cy="550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78FE3A4-690B-40B3-B928-A3A96FB1E2A1}" type="slidenum">
              <a:rPr lang="en-US" altLang="ja-JP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altLang="ja-JP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64704"/>
            <a:ext cx="8229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467544" y="332656"/>
            <a:ext cx="8229600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◆</a:t>
            </a:r>
            <a:r>
              <a:rPr lang="en-US" altLang="ja-JP" sz="2400" kern="0" dirty="0" smtClean="0">
                <a:solidFill>
                  <a:schemeClr val="tx2"/>
                </a:solidFill>
                <a:latin typeface="+mn-ea"/>
                <a:ea typeface="+mn-ea"/>
              </a:rPr>
              <a:t>OFF-JT</a:t>
            </a:r>
            <a:r>
              <a:rPr lang="ja-JP" altLang="en-US" sz="2400" kern="0" dirty="0" smtClean="0">
                <a:solidFill>
                  <a:schemeClr val="tx2"/>
                </a:solidFill>
                <a:latin typeface="+mn-ea"/>
                <a:ea typeface="+mn-ea"/>
              </a:rPr>
              <a:t>を実施した事業所の割合　</a:t>
            </a:r>
            <a:endParaRPr lang="en-US" altLang="ja-JP" sz="2000" kern="0" dirty="0">
              <a:latin typeface="+mn-ea"/>
              <a:ea typeface="+mn-ea"/>
            </a:endParaRPr>
          </a:p>
        </p:txBody>
      </p:sp>
      <p:graphicFrame>
        <p:nvGraphicFramePr>
          <p:cNvPr id="6" name="グラフ 5"/>
          <p:cNvGraphicFramePr/>
          <p:nvPr/>
        </p:nvGraphicFramePr>
        <p:xfrm>
          <a:off x="827584" y="1052736"/>
          <a:ext cx="756084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868144" y="6381328"/>
            <a:ext cx="272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出所：</a:t>
            </a:r>
            <a:r>
              <a:rPr lang="ja-JP" altLang="en-US" sz="1200" dirty="0" smtClean="0"/>
              <a:t>厚生労働省「能力開発基本調査」</a:t>
            </a:r>
            <a:endParaRPr kumimoji="1" lang="ja-JP" altLang="en-US" sz="1200" dirty="0"/>
          </a:p>
        </p:txBody>
      </p:sp>
      <p:sp>
        <p:nvSpPr>
          <p:cNvPr id="9" name="スライド番号プレースホルダ 6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A9B5A-59C5-4C3E-A463-7C7F1DB398A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9014</TotalTime>
  <Words>4689</Words>
  <Application>Microsoft Office PowerPoint</Application>
  <PresentationFormat>On-screen Show (4:3)</PresentationFormat>
  <Paragraphs>154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標準デザイン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Shoya</dc:creator>
  <cp:lastModifiedBy>KINEBANIAN Alette</cp:lastModifiedBy>
  <cp:revision>1101</cp:revision>
  <dcterms:created xsi:type="dcterms:W3CDTF">2010-04-05T03:33:09Z</dcterms:created>
  <dcterms:modified xsi:type="dcterms:W3CDTF">2017-02-14T09:23:43Z</dcterms:modified>
</cp:coreProperties>
</file>