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0"/>
  </p:handoutMasterIdLst>
  <p:sldIdLst>
    <p:sldId id="262" r:id="rId2"/>
    <p:sldId id="315" r:id="rId3"/>
    <p:sldId id="316" r:id="rId4"/>
    <p:sldId id="309" r:id="rId5"/>
    <p:sldId id="317" r:id="rId6"/>
    <p:sldId id="318" r:id="rId7"/>
    <p:sldId id="319" r:id="rId8"/>
    <p:sldId id="281" r:id="rId9"/>
    <p:sldId id="310" r:id="rId10"/>
    <p:sldId id="311" r:id="rId11"/>
    <p:sldId id="306" r:id="rId12"/>
    <p:sldId id="282" r:id="rId13"/>
    <p:sldId id="289" r:id="rId14"/>
    <p:sldId id="272" r:id="rId15"/>
    <p:sldId id="312" r:id="rId16"/>
    <p:sldId id="313" r:id="rId17"/>
    <p:sldId id="314" r:id="rId18"/>
    <p:sldId id="301" r:id="rId19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46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62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c\Desktop\middleincome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bc\Desktop\middleincom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200" dirty="0" smtClean="0"/>
              <a:t>Table 12  The </a:t>
            </a:r>
            <a:r>
              <a:rPr lang="en-US" sz="2200" dirty="0"/>
              <a:t>present (2010) and</a:t>
            </a:r>
            <a:r>
              <a:rPr lang="en-US" sz="2200" baseline="0" dirty="0"/>
              <a:t> projected (2030) size of middle class (% to total population)</a:t>
            </a:r>
            <a:endParaRPr lang="en-US" sz="2200" dirty="0"/>
          </a:p>
        </c:rich>
      </c:tx>
      <c:layout>
        <c:manualLayout>
          <c:xMode val="edge"/>
          <c:yMode val="edge"/>
          <c:x val="0.13525258682569374"/>
          <c:y val="1.0097648233873619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576847966291222"/>
          <c:y val="0.14763270575786991"/>
          <c:w val="0.77040403945999203"/>
          <c:h val="0.73022439200628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temp1!$C$109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temp1!$B$110:$B$115</c:f>
              <c:strCache>
                <c:ptCount val="6"/>
                <c:pt idx="0">
                  <c:v>Abhijit &amp; NCEUS</c:v>
                </c:pt>
                <c:pt idx="1">
                  <c:v>Income tax</c:v>
                </c:pt>
                <c:pt idx="2">
                  <c:v>NSSO </c:v>
                </c:pt>
                <c:pt idx="3">
                  <c:v>Mckinsey</c:v>
                </c:pt>
                <c:pt idx="4">
                  <c:v>NCAER </c:v>
                </c:pt>
                <c:pt idx="5">
                  <c:v>Brookings</c:v>
                </c:pt>
              </c:strCache>
            </c:strRef>
          </c:cat>
          <c:val>
            <c:numRef>
              <c:f>temp1!$C$110:$C$115</c:f>
              <c:numCache>
                <c:formatCode>0.0</c:formatCode>
                <c:ptCount val="6"/>
                <c:pt idx="0">
                  <c:v>22</c:v>
                </c:pt>
                <c:pt idx="1">
                  <c:v>8.2000000000000011</c:v>
                </c:pt>
                <c:pt idx="2">
                  <c:v>1.1000000000000001</c:v>
                </c:pt>
                <c:pt idx="3">
                  <c:v>2.5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temp1!$D$109</c:f>
              <c:strCache>
                <c:ptCount val="1"/>
                <c:pt idx="0">
                  <c:v>2030</c:v>
                </c:pt>
              </c:strCache>
            </c:strRef>
          </c:tx>
          <c:invertIfNegative val="0"/>
          <c:cat>
            <c:strRef>
              <c:f>temp1!$B$110:$B$115</c:f>
              <c:strCache>
                <c:ptCount val="6"/>
                <c:pt idx="0">
                  <c:v>Abhijit &amp; NCEUS</c:v>
                </c:pt>
                <c:pt idx="1">
                  <c:v>Income tax</c:v>
                </c:pt>
                <c:pt idx="2">
                  <c:v>NSSO </c:v>
                </c:pt>
                <c:pt idx="3">
                  <c:v>Mckinsey</c:v>
                </c:pt>
                <c:pt idx="4">
                  <c:v>NCAER </c:v>
                </c:pt>
                <c:pt idx="5">
                  <c:v>Brookings</c:v>
                </c:pt>
              </c:strCache>
            </c:strRef>
          </c:cat>
          <c:val>
            <c:numRef>
              <c:f>temp1!$D$110:$D$115</c:f>
              <c:numCache>
                <c:formatCode>0.0</c:formatCode>
                <c:ptCount val="6"/>
                <c:pt idx="0">
                  <c:v>20</c:v>
                </c:pt>
                <c:pt idx="1">
                  <c:v>16.8</c:v>
                </c:pt>
                <c:pt idx="2">
                  <c:v>18</c:v>
                </c:pt>
                <c:pt idx="3">
                  <c:v>65</c:v>
                </c:pt>
                <c:pt idx="4">
                  <c:v>60</c:v>
                </c:pt>
                <c:pt idx="5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743936"/>
        <c:axId val="30790784"/>
      </c:barChart>
      <c:catAx>
        <c:axId val="30743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0790784"/>
        <c:crosses val="autoZero"/>
        <c:auto val="1"/>
        <c:lblAlgn val="ctr"/>
        <c:lblOffset val="100"/>
        <c:noMultiLvlLbl val="0"/>
      </c:catAx>
      <c:valAx>
        <c:axId val="3079078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0743936"/>
        <c:crosses val="autoZero"/>
        <c:crossBetween val="between"/>
      </c:valAx>
      <c:spPr>
        <a:ln>
          <a:solidFill>
            <a:schemeClr val="accent1"/>
          </a:solidFill>
        </a:ln>
      </c:spPr>
    </c:plotArea>
    <c:legend>
      <c:legendPos val="r"/>
      <c:layout>
        <c:manualLayout>
          <c:xMode val="edge"/>
          <c:yMode val="edge"/>
          <c:x val="0.89557055318498868"/>
          <c:y val="0.52810588950501325"/>
          <c:w val="8.6844905150205765E-2"/>
          <c:h val="9.9291844773544746E-2"/>
        </c:manualLayout>
      </c:layout>
      <c:overlay val="0"/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/>
              <a:t>Middle class</a:t>
            </a:r>
            <a:r>
              <a:rPr lang="en-US" sz="2400" baseline="0"/>
              <a:t> consumption of </a:t>
            </a:r>
          </a:p>
          <a:p>
            <a:pPr>
              <a:defRPr/>
            </a:pPr>
            <a:r>
              <a:rPr lang="en-US" sz="2400" baseline="0"/>
              <a:t>different items as percentage to total </a:t>
            </a:r>
            <a:endParaRPr lang="en-US" sz="2400"/>
          </a:p>
        </c:rich>
      </c:tx>
      <c:layout>
        <c:manualLayout>
          <c:xMode val="edge"/>
          <c:yMode val="edge"/>
          <c:x val="0.15252582210328425"/>
          <c:y val="1.413670752742305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5945611612628371E-2"/>
          <c:y val="0.14852622836300583"/>
          <c:w val="0.76968600400867682"/>
          <c:h val="0.734001230481923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temp1!$C$120</c:f>
              <c:strCache>
                <c:ptCount val="1"/>
                <c:pt idx="0">
                  <c:v>Rural</c:v>
                </c:pt>
              </c:strCache>
            </c:strRef>
          </c:tx>
          <c:invertIfNegative val="0"/>
          <c:cat>
            <c:strRef>
              <c:f>temp1!$B$121:$B$127</c:f>
              <c:strCache>
                <c:ptCount val="7"/>
                <c:pt idx="0">
                  <c:v>Fuel and Light</c:v>
                </c:pt>
                <c:pt idx="1">
                  <c:v>Rent </c:v>
                </c:pt>
                <c:pt idx="2">
                  <c:v>Beverages</c:v>
                </c:pt>
                <c:pt idx="3">
                  <c:v>Transport</c:v>
                </c:pt>
                <c:pt idx="4">
                  <c:v>Other Services</c:v>
                </c:pt>
                <c:pt idx="5">
                  <c:v>Medical Institutional</c:v>
                </c:pt>
                <c:pt idx="6">
                  <c:v>Durable goods</c:v>
                </c:pt>
              </c:strCache>
            </c:strRef>
          </c:cat>
          <c:val>
            <c:numRef>
              <c:f>temp1!$C$121:$C$127</c:f>
              <c:numCache>
                <c:formatCode>General</c:formatCode>
                <c:ptCount val="7"/>
                <c:pt idx="0">
                  <c:v>1.6300000000000001</c:v>
                </c:pt>
                <c:pt idx="1">
                  <c:v>1.79</c:v>
                </c:pt>
                <c:pt idx="2">
                  <c:v>5.71</c:v>
                </c:pt>
                <c:pt idx="3">
                  <c:v>3.61</c:v>
                </c:pt>
                <c:pt idx="4">
                  <c:v>2.68</c:v>
                </c:pt>
                <c:pt idx="5">
                  <c:v>10.94</c:v>
                </c:pt>
                <c:pt idx="6">
                  <c:v>49.05</c:v>
                </c:pt>
              </c:numCache>
            </c:numRef>
          </c:val>
        </c:ser>
        <c:ser>
          <c:idx val="1"/>
          <c:order val="1"/>
          <c:tx>
            <c:strRef>
              <c:f>temp1!$D$120</c:f>
              <c:strCache>
                <c:ptCount val="1"/>
                <c:pt idx="0">
                  <c:v>Otrher Urban</c:v>
                </c:pt>
              </c:strCache>
            </c:strRef>
          </c:tx>
          <c:invertIfNegative val="0"/>
          <c:cat>
            <c:strRef>
              <c:f>temp1!$B$121:$B$127</c:f>
              <c:strCache>
                <c:ptCount val="7"/>
                <c:pt idx="0">
                  <c:v>Fuel and Light</c:v>
                </c:pt>
                <c:pt idx="1">
                  <c:v>Rent </c:v>
                </c:pt>
                <c:pt idx="2">
                  <c:v>Beverages</c:v>
                </c:pt>
                <c:pt idx="3">
                  <c:v>Transport</c:v>
                </c:pt>
                <c:pt idx="4">
                  <c:v>Other Services</c:v>
                </c:pt>
                <c:pt idx="5">
                  <c:v>Medical Institutional</c:v>
                </c:pt>
                <c:pt idx="6">
                  <c:v>Durable goods</c:v>
                </c:pt>
              </c:strCache>
            </c:strRef>
          </c:cat>
          <c:val>
            <c:numRef>
              <c:f>temp1!$D$121:$D$127</c:f>
              <c:numCache>
                <c:formatCode>General</c:formatCode>
                <c:ptCount val="7"/>
                <c:pt idx="0">
                  <c:v>3.23</c:v>
                </c:pt>
                <c:pt idx="1">
                  <c:v>5.96</c:v>
                </c:pt>
                <c:pt idx="2">
                  <c:v>4.84</c:v>
                </c:pt>
                <c:pt idx="3">
                  <c:v>5.94</c:v>
                </c:pt>
                <c:pt idx="4">
                  <c:v>6.22</c:v>
                </c:pt>
                <c:pt idx="5">
                  <c:v>5.79</c:v>
                </c:pt>
                <c:pt idx="6">
                  <c:v>35.11</c:v>
                </c:pt>
              </c:numCache>
            </c:numRef>
          </c:val>
        </c:ser>
        <c:ser>
          <c:idx val="2"/>
          <c:order val="2"/>
          <c:tx>
            <c:strRef>
              <c:f>temp1!$E$120</c:f>
              <c:strCache>
                <c:ptCount val="1"/>
                <c:pt idx="0">
                  <c:v>Metro Cities</c:v>
                </c:pt>
              </c:strCache>
            </c:strRef>
          </c:tx>
          <c:invertIfNegative val="0"/>
          <c:cat>
            <c:strRef>
              <c:f>temp1!$B$121:$B$127</c:f>
              <c:strCache>
                <c:ptCount val="7"/>
                <c:pt idx="0">
                  <c:v>Fuel and Light</c:v>
                </c:pt>
                <c:pt idx="1">
                  <c:v>Rent </c:v>
                </c:pt>
                <c:pt idx="2">
                  <c:v>Beverages</c:v>
                </c:pt>
                <c:pt idx="3">
                  <c:v>Transport</c:v>
                </c:pt>
                <c:pt idx="4">
                  <c:v>Other Services</c:v>
                </c:pt>
                <c:pt idx="5">
                  <c:v>Medical Institutional</c:v>
                </c:pt>
                <c:pt idx="6">
                  <c:v>Durable goods</c:v>
                </c:pt>
              </c:strCache>
            </c:strRef>
          </c:cat>
          <c:val>
            <c:numRef>
              <c:f>temp1!$E$121:$E$127</c:f>
              <c:numCache>
                <c:formatCode>General</c:formatCode>
                <c:ptCount val="7"/>
                <c:pt idx="0">
                  <c:v>5.08</c:v>
                </c:pt>
                <c:pt idx="1">
                  <c:v>12.629999999999999</c:v>
                </c:pt>
                <c:pt idx="2">
                  <c:v>7.2</c:v>
                </c:pt>
                <c:pt idx="3">
                  <c:v>8.4700000000000006</c:v>
                </c:pt>
                <c:pt idx="4">
                  <c:v>10.450000000000006</c:v>
                </c:pt>
                <c:pt idx="5">
                  <c:v>4.25</c:v>
                </c:pt>
                <c:pt idx="6">
                  <c:v>19.610000000000024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626880"/>
        <c:axId val="69632768"/>
      </c:barChart>
      <c:catAx>
        <c:axId val="69626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69632768"/>
        <c:crosses val="autoZero"/>
        <c:auto val="1"/>
        <c:lblAlgn val="ctr"/>
        <c:lblOffset val="100"/>
        <c:noMultiLvlLbl val="0"/>
      </c:catAx>
      <c:valAx>
        <c:axId val="69632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69626880"/>
        <c:crosses val="autoZero"/>
        <c:crossBetween val="between"/>
      </c:valAx>
      <c:spPr>
        <a:ln>
          <a:solidFill>
            <a:srgbClr val="4F81BD"/>
          </a:solidFill>
        </a:ln>
      </c:spPr>
    </c:plotArea>
    <c:legend>
      <c:legendPos val="r"/>
      <c:layout>
        <c:manualLayout>
          <c:xMode val="edge"/>
          <c:yMode val="edge"/>
          <c:x val="0.82493492623434761"/>
          <c:y val="0.42821709085005188"/>
          <c:w val="0.16920355987738386"/>
          <c:h val="0.14356565928181392"/>
        </c:manualLayout>
      </c:layout>
      <c:overlay val="0"/>
      <c:txPr>
        <a:bodyPr/>
        <a:lstStyle/>
        <a:p>
          <a:pPr>
            <a:defRPr sz="1600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0.59157</cdr:x>
      <cdr:y>0.14913</cdr:y>
    </cdr:from>
    <cdr:to>
      <cdr:x>0.59684</cdr:x>
      <cdr:y>0.88682</cdr:y>
    </cdr:to>
    <cdr:sp macro="" textlink="">
      <cdr:nvSpPr>
        <cdr:cNvPr id="3" name="Straight Connector 2"/>
        <cdr:cNvSpPr/>
      </cdr:nvSpPr>
      <cdr:spPr>
        <a:xfrm xmlns:a="http://schemas.openxmlformats.org/drawingml/2006/main" rot="16200000" flipV="1">
          <a:off x="2830286" y="3234480"/>
          <a:ext cx="4638989" cy="45719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0.05604</cdr:x>
      <cdr:y>0.15313</cdr:y>
    </cdr:from>
    <cdr:to>
      <cdr:x>0.59227</cdr:x>
      <cdr:y>0.29161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5669" y="962966"/>
          <a:ext cx="4647364" cy="8708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just"/>
          <a:r>
            <a:rPr lang="en-US" sz="2000" b="1">
              <a:solidFill>
                <a:srgbClr val="FF0000"/>
              </a:solidFill>
            </a:rPr>
            <a:t>Metro cities consuming higher </a:t>
          </a:r>
        </a:p>
        <a:p xmlns:a="http://schemas.openxmlformats.org/drawingml/2006/main">
          <a:pPr algn="just"/>
          <a:r>
            <a:rPr lang="en-US" sz="2000" b="1">
              <a:solidFill>
                <a:srgbClr val="FF0000"/>
              </a:solidFill>
            </a:rPr>
            <a:t>percentage than towns and villages</a:t>
          </a:r>
        </a:p>
      </cdr:txBody>
    </cdr:sp>
  </cdr:relSizeAnchor>
  <cdr:relSizeAnchor xmlns:cdr="http://schemas.openxmlformats.org/drawingml/2006/chartDrawing">
    <cdr:from>
      <cdr:x>0.59672</cdr:x>
      <cdr:y>0.17284</cdr:y>
    </cdr:from>
    <cdr:to>
      <cdr:x>0.82696</cdr:x>
      <cdr:y>0.26138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171552" y="1086897"/>
          <a:ext cx="1995477" cy="5568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FF0000"/>
              </a:solidFill>
            </a:rPr>
            <a:t>Rural consuming </a:t>
          </a:r>
        </a:p>
        <a:p xmlns:a="http://schemas.openxmlformats.org/drawingml/2006/main">
          <a:r>
            <a:rPr lang="en-US" sz="1600" b="1" dirty="0">
              <a:solidFill>
                <a:srgbClr val="FF0000"/>
              </a:solidFill>
            </a:rPr>
            <a:t>higher percentages</a:t>
          </a:r>
        </a:p>
      </cdr:txBody>
    </cdr:sp>
  </cdr:relSizeAnchor>
  <cdr:relSizeAnchor xmlns:cdr="http://schemas.openxmlformats.org/drawingml/2006/chartDrawing">
    <cdr:from>
      <cdr:x>0.58963</cdr:x>
      <cdr:y>0.1478</cdr:y>
    </cdr:from>
    <cdr:to>
      <cdr:x>0.59491</cdr:x>
      <cdr:y>0.88549</cdr:y>
    </cdr:to>
    <cdr:sp macro="" textlink="">
      <cdr:nvSpPr>
        <cdr:cNvPr id="7" name="Straight Connector 6"/>
        <cdr:cNvSpPr/>
      </cdr:nvSpPr>
      <cdr:spPr>
        <a:xfrm xmlns:a="http://schemas.openxmlformats.org/drawingml/2006/main" rot="16200000" flipV="1">
          <a:off x="2813539" y="3226106"/>
          <a:ext cx="4638989" cy="45719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C29B25F7-C80D-4BB7-9D77-640ABB58244C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7B3C3351-F33C-49C8-AE90-65E9462F32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26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BE6E-9CDB-4F50-BA45-14E26A934FC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717E62-A9A2-4E76-B68B-7853E6BBF1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BE6E-9CDB-4F50-BA45-14E26A934FC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7E62-A9A2-4E76-B68B-7853E6BBF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BE6E-9CDB-4F50-BA45-14E26A934FC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7E62-A9A2-4E76-B68B-7853E6BBF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6DBE6E-9CDB-4F50-BA45-14E26A934FC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7717E62-A9A2-4E76-B68B-7853E6BBF1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BE6E-9CDB-4F50-BA45-14E26A934FC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7E62-A9A2-4E76-B68B-7853E6BBF1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BE6E-9CDB-4F50-BA45-14E26A934FC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7E62-A9A2-4E76-B68B-7853E6BBF1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7E62-A9A2-4E76-B68B-7853E6BBF1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BE6E-9CDB-4F50-BA45-14E26A934FC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BE6E-9CDB-4F50-BA45-14E26A934FC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7E62-A9A2-4E76-B68B-7853E6BBF1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BE6E-9CDB-4F50-BA45-14E26A934FC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7E62-A9A2-4E76-B68B-7853E6BBF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6DBE6E-9CDB-4F50-BA45-14E26A934FC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7717E62-A9A2-4E76-B68B-7853E6BBF1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BE6E-9CDB-4F50-BA45-14E26A934FC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717E62-A9A2-4E76-B68B-7853E6BBF1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6DBE6E-9CDB-4F50-BA45-14E26A934FC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7717E62-A9A2-4E76-B68B-7853E6BBF1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jpeg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8305800" cy="3810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Professor Amitabh </a:t>
            </a:r>
            <a:r>
              <a:rPr lang="en-US" sz="3200" b="1" dirty="0" err="1" smtClean="0"/>
              <a:t>Kundu</a:t>
            </a:r>
            <a:endParaRPr lang="en-US" sz="3200" b="1" dirty="0" smtClean="0"/>
          </a:p>
          <a:p>
            <a:r>
              <a:rPr lang="en-US" sz="3200" dirty="0" smtClean="0"/>
              <a:t> </a:t>
            </a:r>
            <a:r>
              <a:rPr lang="en-US" sz="3200" b="1" dirty="0"/>
              <a:t>TUAC/FES WORKSHOP </a:t>
            </a:r>
            <a:endParaRPr lang="en-US" sz="3200" dirty="0"/>
          </a:p>
          <a:p>
            <a:r>
              <a:rPr lang="en-US" sz="3200" b="1" dirty="0"/>
              <a:t>NEW APPROACHES TO ECONOMIC CHALLENGES: </a:t>
            </a:r>
            <a:endParaRPr lang="en-US" sz="3200" dirty="0"/>
          </a:p>
          <a:p>
            <a:r>
              <a:rPr lang="en-US" sz="3200" b="1" dirty="0"/>
              <a:t>LESSONS FROM THE </a:t>
            </a:r>
            <a:r>
              <a:rPr lang="en-US" sz="3200" b="1" dirty="0" smtClean="0"/>
              <a:t>CRISIS </a:t>
            </a:r>
            <a:endParaRPr lang="en-US" sz="3200" dirty="0" smtClean="0"/>
          </a:p>
          <a:p>
            <a:r>
              <a:rPr lang="en-US" sz="3200" dirty="0" smtClean="0"/>
              <a:t>Paris, 4 November 2013</a:t>
            </a:r>
            <a:r>
              <a:rPr lang="en-US" sz="3200" b="1" dirty="0" smtClean="0"/>
              <a:t> </a:t>
            </a:r>
          </a:p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2133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Understanding India’s </a:t>
            </a:r>
            <a:r>
              <a:rPr lang="en-US" dirty="0"/>
              <a:t>E</a:t>
            </a:r>
            <a:r>
              <a:rPr lang="en-US" dirty="0" smtClean="0"/>
              <a:t>conomic Slowdown:  Global Trend or Local Structural Problems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 descr="http://epp.eurostat.ec.europa.eu/statistics_explained/images/2/2d/Gross_domestic_product_%28GDP%29%2C_by_urban%E2%80%93rural_typology%2C_EU-27%2C_2000%E2%80%9310_%281%29_%282000%3D100%2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457200" y="0"/>
            <a:ext cx="8686800" cy="1295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2800" b="1"/>
              <a:t>Graph 5: Gross domestic product (GDP), by urban–rural typology, EU-27, 2000–10 (1)</a:t>
            </a:r>
          </a:p>
        </p:txBody>
      </p:sp>
    </p:spTree>
    <p:extLst>
      <p:ext uri="{BB962C8B-B14F-4D97-AF65-F5344CB8AC3E}">
        <p14:creationId xmlns:p14="http://schemas.microsoft.com/office/powerpoint/2010/main" val="1378928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0" y="1281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4" descr="Parchment"/>
          <p:cNvGraphicFramePr>
            <a:graphicFrameLocks noChangeAspect="1"/>
          </p:cNvGraphicFramePr>
          <p:nvPr/>
        </p:nvGraphicFramePr>
        <p:xfrm>
          <a:off x="0" y="-1447800"/>
          <a:ext cx="9144000" cy="777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9" name="Chart" r:id="rId3" imgW="6219825" imgH="4295775" progId="Excel.Sheet.8">
                  <p:embed/>
                </p:oleObj>
              </mc:Choice>
              <mc:Fallback>
                <p:oleObj name="Chart" r:id="rId3" imgW="6219825" imgH="4295775" progId="Excel.Sheet.8">
                  <p:embed/>
                  <p:pic>
                    <p:nvPicPr>
                      <p:cNvPr id="0" name="Object 4" descr="Parchmen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447800"/>
                        <a:ext cx="9144000" cy="7772400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57200" y="829147"/>
            <a:ext cx="8229600" cy="5105400"/>
            <a:chOff x="457200" y="829147"/>
            <a:chExt cx="8229600" cy="51054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829147"/>
              <a:ext cx="8229600" cy="510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6" name="Straight Connector 5"/>
            <p:cNvCxnSpPr/>
            <p:nvPr/>
          </p:nvCxnSpPr>
          <p:spPr>
            <a:xfrm>
              <a:off x="4294359" y="2270179"/>
              <a:ext cx="2563641" cy="473021"/>
            </a:xfrm>
            <a:prstGeom prst="line">
              <a:avLst/>
            </a:prstGeom>
            <a:ln w="76200">
              <a:solidFill>
                <a:srgbClr val="C0466C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066800" y="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Graph 2: Target and Achievement in Health related MDG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5867401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Common trends observed in case of 17 out of 21 MDG targets showing under achievement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915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"/>
            <a:ext cx="8991600" cy="655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1371600"/>
            <a:ext cx="6402387" cy="383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88" y="762000"/>
            <a:ext cx="2667000" cy="540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1143000" y="60960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de-DE" sz="2400" b="1">
                <a:solidFill>
                  <a:srgbClr val="000000"/>
                </a:solidFill>
                <a:cs typeface="Arial" charset="0"/>
              </a:rPr>
              <a:t>Graph – 11</a:t>
            </a:r>
          </a:p>
        </p:txBody>
      </p:sp>
    </p:spTree>
    <p:extLst>
      <p:ext uri="{BB962C8B-B14F-4D97-AF65-F5344CB8AC3E}">
        <p14:creationId xmlns:p14="http://schemas.microsoft.com/office/powerpoint/2010/main" val="337841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38648" y="284703"/>
          <a:ext cx="8666703" cy="6288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495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38648" y="284703"/>
          <a:ext cx="8666703" cy="6288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7325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5400" smtClean="0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Graph 1 Index of per capita income at constant prices </a:t>
            </a:r>
            <a:r>
              <a:rPr lang="en-GB" sz="3200" dirty="0" smtClean="0"/>
              <a:t>(1950-51=100)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038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r>
              <a:rPr lang="en-US" sz="3200" b="1" dirty="0" smtClean="0"/>
              <a:t>Graph 2: Investment as percentage of GDP</a:t>
            </a:r>
            <a:endParaRPr lang="en-US" sz="32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8991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75731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7288" y="1457325"/>
            <a:ext cx="6829425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762000" y="304800"/>
            <a:ext cx="7086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3715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3: Central Subsidies as a Percentage of GDP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62817"/>
            <a:ext cx="8229600" cy="3608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4530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Graph 4 – Proportion of urban population in different size categories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308100" y="1311275"/>
            <a:ext cx="18415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7829550" algn="l"/>
              </a:tabLst>
            </a:pPr>
            <a:endParaRPr lang="en-US" sz="900"/>
          </a:p>
          <a:p>
            <a:pPr eaLnBrk="0" hangingPunct="0">
              <a:tabLst>
                <a:tab pos="7829550" algn="l"/>
              </a:tabLst>
            </a:pPr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-2540000" y="1905000"/>
            <a:ext cx="254000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7829550" algn="l"/>
              </a:tabLst>
            </a:pPr>
            <a:r>
              <a:rPr lang="en-US" sz="11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     </a:t>
            </a:r>
            <a:endParaRPr lang="en-US" sz="1600">
              <a:ea typeface="Times New Roman" pitchFamily="18" charset="0"/>
              <a:cs typeface="Courier New" pitchFamily="49" charset="0"/>
            </a:endParaRPr>
          </a:p>
          <a:p>
            <a:pPr eaLnBrk="0" hangingPunct="0">
              <a:tabLst>
                <a:tab pos="7829550" algn="l"/>
              </a:tabLst>
            </a:pPr>
            <a:r>
              <a:rPr lang="en-US" sz="1600">
                <a:ea typeface="Times New Roman" pitchFamily="18" charset="0"/>
                <a:cs typeface="Courier New" pitchFamily="49" charset="0"/>
              </a:rPr>
              <a:t/>
            </a:r>
            <a:br>
              <a:rPr lang="en-US" sz="1600">
                <a:ea typeface="Times New Roman" pitchFamily="18" charset="0"/>
                <a:cs typeface="Courier New" pitchFamily="49" charset="0"/>
              </a:rPr>
            </a:br>
            <a:endParaRPr lang="en-US">
              <a:ea typeface="Times New Roman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2209800"/>
          <a:ext cx="7924800" cy="17526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  <a:gridCol w="1143000"/>
                <a:gridCol w="990600"/>
                <a:gridCol w="1066800"/>
                <a:gridCol w="762000"/>
                <a:gridCol w="838200"/>
                <a:gridCol w="1524000"/>
              </a:tblGrid>
              <a:tr h="1066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Europe  </a:t>
                      </a:r>
                      <a:endParaRPr lang="en-US" sz="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244" marR="6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Africa</a:t>
                      </a:r>
                      <a:endParaRPr lang="en-US" sz="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244" marR="6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Less Developed Countries</a:t>
                      </a:r>
                      <a:endParaRPr lang="en-US" sz="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244" marR="6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World Average</a:t>
                      </a:r>
                      <a:endParaRPr lang="en-US" sz="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244" marR="6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Developed Countries</a:t>
                      </a:r>
                      <a:endParaRPr lang="en-US" sz="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244" marR="6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Asia</a:t>
                      </a:r>
                      <a:endParaRPr lang="en-US" sz="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244" marR="6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South Central Asia</a:t>
                      </a:r>
                      <a:endParaRPr lang="en-US" sz="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244" marR="6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India</a:t>
                      </a:r>
                      <a:endParaRPr lang="en-US" sz="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244" marR="6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3200" dirty="0">
                        <a:solidFill>
                          <a:schemeClr val="tx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244" marR="6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3200" dirty="0">
                        <a:solidFill>
                          <a:schemeClr val="tx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244" marR="6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3200" dirty="0">
                        <a:solidFill>
                          <a:schemeClr val="tx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244" marR="6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3200" dirty="0">
                        <a:solidFill>
                          <a:schemeClr val="tx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244" marR="6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3200" dirty="0">
                        <a:solidFill>
                          <a:schemeClr val="tx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244" marR="6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3200" dirty="0">
                        <a:solidFill>
                          <a:schemeClr val="tx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244" marR="6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3200" dirty="0">
                        <a:solidFill>
                          <a:schemeClr val="tx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244" marR="6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3200" dirty="0">
                        <a:solidFill>
                          <a:schemeClr val="tx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244" marR="6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75" name="TextBox 2"/>
          <p:cNvSpPr txBox="1">
            <a:spLocks noChangeArrowheads="1"/>
          </p:cNvSpPr>
          <p:nvPr/>
        </p:nvSpPr>
        <p:spPr bwMode="auto">
          <a:xfrm>
            <a:off x="1295400" y="228600"/>
            <a:ext cx="66294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dirty="0"/>
              <a:t> </a:t>
            </a:r>
            <a:endParaRPr lang="en-US" sz="2400" dirty="0" smtClean="0"/>
          </a:p>
          <a:p>
            <a:pPr algn="ctr" eaLnBrk="0" hangingPunct="0"/>
            <a:r>
              <a:rPr lang="en-US" sz="2400" dirty="0" smtClean="0"/>
              <a:t>G</a:t>
            </a:r>
            <a:r>
              <a:rPr lang="en-US" b="1" dirty="0" smtClean="0"/>
              <a:t>raph </a:t>
            </a:r>
            <a:r>
              <a:rPr lang="en-US" b="1" dirty="0"/>
              <a:t>5</a:t>
            </a:r>
            <a:r>
              <a:rPr lang="en-US" b="1" dirty="0" smtClean="0"/>
              <a:t> </a:t>
            </a:r>
            <a:r>
              <a:rPr lang="en-US" b="1" dirty="0"/>
              <a:t>Percentage of Population in Cities with Population over 5 million to Total Urban Population</a:t>
            </a:r>
          </a:p>
          <a:p>
            <a:pPr eaLnBrk="0" hangingPunct="0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276600"/>
            <a:ext cx="685800" cy="587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Arial"/>
                <a:ea typeface="Times New Roman"/>
                <a:cs typeface="+mn-cs"/>
              </a:rPr>
              <a:t>7.5</a:t>
            </a:r>
            <a:endParaRPr lang="en-US" dirty="0">
              <a:solidFill>
                <a:schemeClr val="tx1">
                  <a:lumMod val="95000"/>
                </a:schemeClr>
              </a:solidFill>
              <a:latin typeface="Times New Roman"/>
              <a:ea typeface="Times New Roman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3276600"/>
            <a:ext cx="609600" cy="587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Arial"/>
                <a:ea typeface="Times New Roman"/>
                <a:cs typeface="+mn-cs"/>
              </a:rPr>
              <a:t>9</a:t>
            </a:r>
            <a:endParaRPr lang="en-US" dirty="0">
              <a:solidFill>
                <a:schemeClr val="tx1">
                  <a:lumMod val="95000"/>
                </a:schemeClr>
              </a:solidFill>
              <a:latin typeface="Times New Roman"/>
              <a:ea typeface="Times New Roman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3276600"/>
            <a:ext cx="685800" cy="587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Arial"/>
                <a:ea typeface="Times New Roman"/>
                <a:cs typeface="+mn-cs"/>
              </a:rPr>
              <a:t>15</a:t>
            </a:r>
            <a:endParaRPr lang="en-US" dirty="0">
              <a:solidFill>
                <a:schemeClr val="tx1">
                  <a:lumMod val="95000"/>
                </a:schemeClr>
              </a:solidFill>
              <a:latin typeface="Times New Roman"/>
              <a:ea typeface="Times New Roman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3276600"/>
            <a:ext cx="990600" cy="587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Arial"/>
                <a:ea typeface="Times New Roman"/>
                <a:cs typeface="+mn-cs"/>
              </a:rPr>
              <a:t>15.5</a:t>
            </a:r>
            <a:endParaRPr lang="en-US" dirty="0">
              <a:solidFill>
                <a:schemeClr val="tx1">
                  <a:lumMod val="95000"/>
                </a:schemeClr>
              </a:solidFill>
              <a:latin typeface="Times New Roman"/>
              <a:ea typeface="Times New Roman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3276600"/>
            <a:ext cx="685800" cy="587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Arial"/>
                <a:ea typeface="Times New Roman"/>
                <a:cs typeface="+mn-cs"/>
              </a:rPr>
              <a:t>16</a:t>
            </a:r>
            <a:endParaRPr lang="en-US" dirty="0">
              <a:solidFill>
                <a:schemeClr val="tx1">
                  <a:lumMod val="95000"/>
                </a:schemeClr>
              </a:solidFill>
              <a:latin typeface="Times New Roman"/>
              <a:ea typeface="Times New Roman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3276600"/>
            <a:ext cx="685800" cy="587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Arial"/>
                <a:ea typeface="Times New Roman"/>
                <a:cs typeface="+mn-cs"/>
              </a:rPr>
              <a:t>18</a:t>
            </a:r>
            <a:endParaRPr lang="en-US" dirty="0">
              <a:solidFill>
                <a:schemeClr val="tx1">
                  <a:lumMod val="95000"/>
                </a:schemeClr>
              </a:solidFill>
              <a:latin typeface="Times New Roman"/>
              <a:ea typeface="Times New Roman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3276600"/>
            <a:ext cx="609600" cy="587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Arial"/>
                <a:ea typeface="Times New Roman"/>
                <a:cs typeface="+mn-cs"/>
              </a:rPr>
              <a:t>23</a:t>
            </a:r>
            <a:endParaRPr lang="en-US" dirty="0">
              <a:solidFill>
                <a:schemeClr val="tx1">
                  <a:lumMod val="95000"/>
                </a:schemeClr>
              </a:solidFill>
              <a:latin typeface="Times New Roman"/>
              <a:ea typeface="Times New Roman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91400" y="3276600"/>
            <a:ext cx="990600" cy="587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Arial"/>
                <a:ea typeface="Times New Roman"/>
                <a:cs typeface="+mn-cs"/>
              </a:rPr>
              <a:t>23.5</a:t>
            </a:r>
            <a:endParaRPr lang="en-US" dirty="0">
              <a:solidFill>
                <a:schemeClr val="tx1">
                  <a:lumMod val="95000"/>
                </a:schemeClr>
              </a:solidFill>
              <a:latin typeface="Times New Roman"/>
              <a:ea typeface="Times New Roman"/>
              <a:cs typeface="+mn-cs"/>
            </a:endParaRPr>
          </a:p>
        </p:txBody>
      </p:sp>
      <p:sp>
        <p:nvSpPr>
          <p:cNvPr id="6184" name="Rectangle 13"/>
          <p:cNvSpPr>
            <a:spLocks noChangeArrowheads="1"/>
          </p:cNvSpPr>
          <p:nvPr/>
        </p:nvSpPr>
        <p:spPr bwMode="auto">
          <a:xfrm>
            <a:off x="685800" y="403860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7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4800" y="76201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Graph 1: Target and Achievement in Livelihood Related MDG as per GMR 2013</a:t>
            </a:r>
          </a:p>
          <a:p>
            <a:endParaRPr lang="en-US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371600" y="914400"/>
            <a:ext cx="7467600" cy="5322332"/>
            <a:chOff x="1371600" y="914400"/>
            <a:chExt cx="7467600" cy="532233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 t="17428"/>
            <a:stretch>
              <a:fillRect/>
            </a:stretch>
          </p:blipFill>
          <p:spPr bwMode="auto">
            <a:xfrm>
              <a:off x="1676400" y="914400"/>
              <a:ext cx="5257800" cy="480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0" name="Straight Connector 9"/>
            <p:cNvCxnSpPr/>
            <p:nvPr/>
          </p:nvCxnSpPr>
          <p:spPr>
            <a:xfrm>
              <a:off x="4038600" y="2590800"/>
              <a:ext cx="1828800" cy="990600"/>
            </a:xfrm>
            <a:prstGeom prst="line">
              <a:avLst/>
            </a:prstGeom>
            <a:ln w="50800">
              <a:solidFill>
                <a:srgbClr val="C0466C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371600" y="5867400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81000" y="556260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Trends observed also for safe drinking water, slum improvement and gender disparity in primary and secondary education implying meeting the MDG targets 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bc\Desktop\Unemployment_rate,_persons_aged_25_or_more,_by_urban–rural_typology,_2011_(1)_(%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1295400"/>
            <a:ext cx="894397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52400" y="228600"/>
            <a:ext cx="89916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2800"/>
              <a:t>Graph 4: Percentage of Unemployed among persons aged 25 and more by urban–rural typology, 2011 (1) </a:t>
            </a:r>
          </a:p>
        </p:txBody>
      </p:sp>
    </p:spTree>
    <p:extLst>
      <p:ext uri="{BB962C8B-B14F-4D97-AF65-F5344CB8AC3E}">
        <p14:creationId xmlns:p14="http://schemas.microsoft.com/office/powerpoint/2010/main" val="3706817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251</Words>
  <Application>Microsoft Office PowerPoint</Application>
  <PresentationFormat>On-screen Show (4:3)</PresentationFormat>
  <Paragraphs>48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Paper</vt:lpstr>
      <vt:lpstr>Chart</vt:lpstr>
      <vt:lpstr>Understanding India’s Economic Slowdown:  Global Trend or Local Structural Problems </vt:lpstr>
      <vt:lpstr> Graph 1 Index of per capita income at constant prices (1950-51=100) </vt:lpstr>
      <vt:lpstr>Graph 2: Investment as percentage of GDP</vt:lpstr>
      <vt:lpstr>PowerPoint Presentation</vt:lpstr>
      <vt:lpstr>Graph 3: Central Subsidies as a Percentage of GDP</vt:lpstr>
      <vt:lpstr>Graph 4 – Proportion of urban population in different size categories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jnu</dc:creator>
  <cp:lastModifiedBy>amk64ey</cp:lastModifiedBy>
  <cp:revision>85</cp:revision>
  <dcterms:created xsi:type="dcterms:W3CDTF">2012-08-27T06:46:10Z</dcterms:created>
  <dcterms:modified xsi:type="dcterms:W3CDTF">2013-11-03T06:53:43Z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