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8"/>
  </p:notesMasterIdLst>
  <p:sldIdLst>
    <p:sldId id="284" r:id="rId2"/>
    <p:sldId id="258" r:id="rId3"/>
    <p:sldId id="260" r:id="rId4"/>
    <p:sldId id="279" r:id="rId5"/>
    <p:sldId id="261" r:id="rId6"/>
    <p:sldId id="264" r:id="rId7"/>
    <p:sldId id="274" r:id="rId8"/>
    <p:sldId id="276" r:id="rId9"/>
    <p:sldId id="285" r:id="rId10"/>
    <p:sldId id="288" r:id="rId11"/>
    <p:sldId id="289" r:id="rId12"/>
    <p:sldId id="290" r:id="rId13"/>
    <p:sldId id="262" r:id="rId14"/>
    <p:sldId id="263" r:id="rId15"/>
    <p:sldId id="286" r:id="rId16"/>
    <p:sldId id="287" r:id="rId17"/>
  </p:sldIdLst>
  <p:sldSz cx="9144000" cy="6858000" type="screen4x3"/>
  <p:notesSz cx="6797675" cy="9926638"/>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snapToGrid="0" snapToObjects="1">
      <p:cViewPr varScale="1">
        <p:scale>
          <a:sx n="85" d="100"/>
          <a:sy n="85" d="100"/>
        </p:scale>
        <p:origin x="540" y="90"/>
      </p:cViewPr>
      <p:guideLst>
        <p:guide orient="horz" pos="2160"/>
        <p:guide pos="2880"/>
      </p:guideLst>
    </p:cSldViewPr>
  </p:slideViewPr>
  <p:outlineViewPr>
    <p:cViewPr>
      <p:scale>
        <a:sx n="33" d="100"/>
        <a:sy n="33" d="100"/>
      </p:scale>
      <p:origin x="0" y="19434"/>
    </p:cViewPr>
  </p:outlineViewPr>
  <p:notesTextViewPr>
    <p:cViewPr>
      <p:scale>
        <a:sx n="100" d="100"/>
        <a:sy n="100" d="100"/>
      </p:scale>
      <p:origin x="0" y="0"/>
    </p:cViewPr>
  </p:notesTextViewPr>
  <p:sorterViewPr>
    <p:cViewPr>
      <p:scale>
        <a:sx n="100" d="100"/>
        <a:sy n="100" d="100"/>
      </p:scale>
      <p:origin x="0" y="348"/>
    </p:cViewPr>
  </p:sorterViewPr>
  <p:notesViewPr>
    <p:cSldViewPr snapToGrid="0" snapToObjects="1">
      <p:cViewPr varScale="1">
        <p:scale>
          <a:sx n="83" d="100"/>
          <a:sy n="83" d="100"/>
        </p:scale>
        <p:origin x="-1992"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E711727-C7C5-BB4B-890B-C4004CF050B6}" type="datetimeFigureOut">
              <a:rPr lang="it-IT" smtClean="0"/>
              <a:t>24/01/2017</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5CDD5BA-3B20-B140-BDEE-02A5E1367ACB}" type="slidenum">
              <a:rPr lang="it-IT" smtClean="0"/>
              <a:t>‹#›</a:t>
            </a:fld>
            <a:endParaRPr lang="it-IT"/>
          </a:p>
        </p:txBody>
      </p:sp>
    </p:spTree>
    <p:extLst>
      <p:ext uri="{BB962C8B-B14F-4D97-AF65-F5344CB8AC3E}">
        <p14:creationId xmlns:p14="http://schemas.microsoft.com/office/powerpoint/2010/main" val="13306535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5CDD5BA-3B20-B140-BDEE-02A5E1367ACB}" type="slidenum">
              <a:rPr lang="it-IT" smtClean="0">
                <a:solidFill>
                  <a:prstClr val="black"/>
                </a:solidFill>
              </a:rPr>
              <a:pPr/>
              <a:t>1</a:t>
            </a:fld>
            <a:endParaRPr lang="it-IT">
              <a:solidFill>
                <a:prstClr val="black"/>
              </a:solidFill>
            </a:endParaRPr>
          </a:p>
        </p:txBody>
      </p:sp>
    </p:spTree>
    <p:extLst>
      <p:ext uri="{BB962C8B-B14F-4D97-AF65-F5344CB8AC3E}">
        <p14:creationId xmlns:p14="http://schemas.microsoft.com/office/powerpoint/2010/main" val="1188226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C7E95ED8-FC51-4F2C-AAC3-AB432BB7F170}" type="slidenum">
              <a:rPr lang="en-GB" smtClean="0"/>
              <a:t>2</a:t>
            </a:fld>
            <a:endParaRPr lang="en-GB"/>
          </a:p>
        </p:txBody>
      </p:sp>
    </p:spTree>
    <p:extLst>
      <p:ext uri="{BB962C8B-B14F-4D97-AF65-F5344CB8AC3E}">
        <p14:creationId xmlns:p14="http://schemas.microsoft.com/office/powerpoint/2010/main" val="2272547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Flexible schedule and job opportunities for people that</a:t>
            </a:r>
            <a:r>
              <a:rPr lang="en-GB" baseline="0" dirty="0" smtClean="0"/>
              <a:t> are home-bound</a:t>
            </a:r>
            <a:endParaRPr lang="en-GB" dirty="0"/>
          </a:p>
        </p:txBody>
      </p:sp>
      <p:sp>
        <p:nvSpPr>
          <p:cNvPr id="4" name="Slide Number Placeholder 3"/>
          <p:cNvSpPr>
            <a:spLocks noGrp="1"/>
          </p:cNvSpPr>
          <p:nvPr>
            <p:ph type="sldNum" sz="quarter" idx="10"/>
          </p:nvPr>
        </p:nvSpPr>
        <p:spPr/>
        <p:txBody>
          <a:bodyPr/>
          <a:lstStyle/>
          <a:p>
            <a:fld id="{B5CDD5BA-3B20-B140-BDEE-02A5E1367ACB}" type="slidenum">
              <a:rPr lang="it-IT" smtClean="0"/>
              <a:t>3</a:t>
            </a:fld>
            <a:endParaRPr lang="it-IT"/>
          </a:p>
        </p:txBody>
      </p:sp>
    </p:spTree>
    <p:extLst>
      <p:ext uri="{BB962C8B-B14F-4D97-AF65-F5344CB8AC3E}">
        <p14:creationId xmlns:p14="http://schemas.microsoft.com/office/powerpoint/2010/main" val="449033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Risk of creating new invisible workers dehumanization may impact on reviews and feedbacks from customers as workers may expected to run as flawless as machines.</a:t>
            </a:r>
            <a:r>
              <a:rPr lang="en-GB" baseline="0" dirty="0" smtClean="0"/>
              <a:t> A</a:t>
            </a:r>
            <a:r>
              <a:rPr lang="en-GB" sz="1200" dirty="0" smtClean="0"/>
              <a:t>symmetric shift of costs and liabilities from platforms/customers to workers whilst retaining strong control on them. Low pay pushes people to work long hours</a:t>
            </a:r>
            <a:endParaRPr lang="en-GB" dirty="0"/>
          </a:p>
        </p:txBody>
      </p:sp>
      <p:sp>
        <p:nvSpPr>
          <p:cNvPr id="4" name="Slide Number Placeholder 3"/>
          <p:cNvSpPr>
            <a:spLocks noGrp="1"/>
          </p:cNvSpPr>
          <p:nvPr>
            <p:ph type="sldNum" sz="quarter" idx="10"/>
          </p:nvPr>
        </p:nvSpPr>
        <p:spPr/>
        <p:txBody>
          <a:bodyPr/>
          <a:lstStyle/>
          <a:p>
            <a:fld id="{C7E95ED8-FC51-4F2C-AAC3-AB432BB7F170}" type="slidenum">
              <a:rPr lang="en-GB" smtClean="0"/>
              <a:t>5</a:t>
            </a:fld>
            <a:endParaRPr lang="en-GB"/>
          </a:p>
        </p:txBody>
      </p:sp>
    </p:spTree>
    <p:extLst>
      <p:ext uri="{BB962C8B-B14F-4D97-AF65-F5344CB8AC3E}">
        <p14:creationId xmlns:p14="http://schemas.microsoft.com/office/powerpoint/2010/main" val="4059893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Casual</a:t>
            </a:r>
            <a:r>
              <a:rPr lang="en-GB" baseline="0" dirty="0" smtClean="0"/>
              <a:t> work and marginal part-time</a:t>
            </a:r>
            <a:endParaRPr lang="en-GB" dirty="0"/>
          </a:p>
        </p:txBody>
      </p:sp>
      <p:sp>
        <p:nvSpPr>
          <p:cNvPr id="4" name="Slide Number Placeholder 3"/>
          <p:cNvSpPr>
            <a:spLocks noGrp="1"/>
          </p:cNvSpPr>
          <p:nvPr>
            <p:ph type="sldNum" sz="quarter" idx="10"/>
          </p:nvPr>
        </p:nvSpPr>
        <p:spPr/>
        <p:txBody>
          <a:bodyPr/>
          <a:lstStyle/>
          <a:p>
            <a:fld id="{C7E95ED8-FC51-4F2C-AAC3-AB432BB7F170}" type="slidenum">
              <a:rPr lang="en-GB" smtClean="0"/>
              <a:t>6</a:t>
            </a:fld>
            <a:endParaRPr lang="en-GB"/>
          </a:p>
        </p:txBody>
      </p:sp>
    </p:spTree>
    <p:extLst>
      <p:ext uri="{BB962C8B-B14F-4D97-AF65-F5344CB8AC3E}">
        <p14:creationId xmlns:p14="http://schemas.microsoft.com/office/powerpoint/2010/main" val="2148967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5CDD5BA-3B20-B140-BDEE-02A5E1367ACB}" type="slidenum">
              <a:rPr lang="it-IT" smtClean="0"/>
              <a:t>7</a:t>
            </a:fld>
            <a:endParaRPr lang="it-IT"/>
          </a:p>
        </p:txBody>
      </p:sp>
    </p:spTree>
    <p:extLst>
      <p:ext uri="{BB962C8B-B14F-4D97-AF65-F5344CB8AC3E}">
        <p14:creationId xmlns:p14="http://schemas.microsoft.com/office/powerpoint/2010/main" val="4096479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hilst</a:t>
            </a:r>
            <a:r>
              <a:rPr lang="en-GB" dirty="0" smtClean="0"/>
              <a:t> in one of the cases tried about Uber, it is reported that the service agreement provided that a driver “shall be entitled to accept, reject and select” among the rides offered by the app and “shall have no obligation to accept” any ride35, in other decisions it is reported that an Uber Driver Handbook states “We expect on-duty drivers to accept all [ride] requests” and that the company will “follow-up with all drivers that are rejecting trips” 36. In at least one occasion, Uber was reported to suspend drivers due to “low acceptance rate” (Griswold, 2014). </a:t>
            </a:r>
            <a:endParaRPr lang="en-GB" dirty="0"/>
          </a:p>
        </p:txBody>
      </p:sp>
      <p:sp>
        <p:nvSpPr>
          <p:cNvPr id="4" name="Slide Number Placeholder 3"/>
          <p:cNvSpPr>
            <a:spLocks noGrp="1"/>
          </p:cNvSpPr>
          <p:nvPr>
            <p:ph type="sldNum" sz="quarter" idx="10"/>
          </p:nvPr>
        </p:nvSpPr>
        <p:spPr/>
        <p:txBody>
          <a:bodyPr/>
          <a:lstStyle/>
          <a:p>
            <a:fld id="{B5CDD5BA-3B20-B140-BDEE-02A5E1367ACB}" type="slidenum">
              <a:rPr lang="it-IT" smtClean="0"/>
              <a:t>8</a:t>
            </a:fld>
            <a:endParaRPr lang="it-IT"/>
          </a:p>
        </p:txBody>
      </p:sp>
    </p:spTree>
    <p:extLst>
      <p:ext uri="{BB962C8B-B14F-4D97-AF65-F5344CB8AC3E}">
        <p14:creationId xmlns:p14="http://schemas.microsoft.com/office/powerpoint/2010/main" val="4265316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Forced labour via crowdwork</a:t>
            </a:r>
            <a:r>
              <a:rPr lang="en-GB" baseline="0" dirty="0" smtClean="0"/>
              <a:t>: risk of no control of the workplace</a:t>
            </a:r>
          </a:p>
          <a:p>
            <a:r>
              <a:rPr lang="en-GB" baseline="0" dirty="0" smtClean="0"/>
              <a:t>Indirect discrimination if incentive to work longer hours. Companies may set criteria to skim workers also on the basis of home country. Emotional labour and implicit and explicit bias </a:t>
            </a:r>
          </a:p>
          <a:p>
            <a:r>
              <a:rPr lang="en-GB" baseline="0" dirty="0" smtClean="0"/>
              <a:t>Lock-in effects: idiosyncratic investments and reputation. Good ratings are a type of “capital” in the gig economy which is impossible to carry over, when moving to another platform</a:t>
            </a:r>
            <a:endParaRPr lang="en-GB" dirty="0"/>
          </a:p>
        </p:txBody>
      </p:sp>
      <p:sp>
        <p:nvSpPr>
          <p:cNvPr id="4" name="Slide Number Placeholder 3"/>
          <p:cNvSpPr>
            <a:spLocks noGrp="1"/>
          </p:cNvSpPr>
          <p:nvPr>
            <p:ph type="sldNum" sz="quarter" idx="10"/>
          </p:nvPr>
        </p:nvSpPr>
        <p:spPr/>
        <p:txBody>
          <a:bodyPr/>
          <a:lstStyle/>
          <a:p>
            <a:fld id="{C7E95ED8-FC51-4F2C-AAC3-AB432BB7F170}" type="slidenum">
              <a:rPr lang="en-GB" smtClean="0"/>
              <a:t>13</a:t>
            </a:fld>
            <a:endParaRPr lang="en-GB"/>
          </a:p>
        </p:txBody>
      </p:sp>
    </p:spTree>
    <p:extLst>
      <p:ext uri="{BB962C8B-B14F-4D97-AF65-F5344CB8AC3E}">
        <p14:creationId xmlns:p14="http://schemas.microsoft.com/office/powerpoint/2010/main" val="2411861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AMT also</a:t>
            </a:r>
            <a:r>
              <a:rPr lang="en-GB" baseline="0" dirty="0" smtClean="0"/>
              <a:t> possible to provide feedback and further instructions to </a:t>
            </a:r>
            <a:r>
              <a:rPr lang="en-GB" baseline="0" dirty="0" err="1" smtClean="0"/>
              <a:t>Turkers</a:t>
            </a:r>
            <a:r>
              <a:rPr lang="en-GB" baseline="0" dirty="0" smtClean="0"/>
              <a:t> making payment conditional</a:t>
            </a:r>
            <a:endParaRPr lang="en-GB" dirty="0"/>
          </a:p>
        </p:txBody>
      </p:sp>
      <p:sp>
        <p:nvSpPr>
          <p:cNvPr id="4" name="Slide Number Placeholder 3"/>
          <p:cNvSpPr>
            <a:spLocks noGrp="1"/>
          </p:cNvSpPr>
          <p:nvPr>
            <p:ph type="sldNum" sz="quarter" idx="10"/>
          </p:nvPr>
        </p:nvSpPr>
        <p:spPr/>
        <p:txBody>
          <a:bodyPr/>
          <a:lstStyle/>
          <a:p>
            <a:fld id="{C7E95ED8-FC51-4F2C-AAC3-AB432BB7F170}" type="slidenum">
              <a:rPr lang="en-GB" smtClean="0"/>
              <a:t>14</a:t>
            </a:fld>
            <a:endParaRPr lang="en-GB"/>
          </a:p>
        </p:txBody>
      </p:sp>
    </p:spTree>
    <p:extLst>
      <p:ext uri="{BB962C8B-B14F-4D97-AF65-F5344CB8AC3E}">
        <p14:creationId xmlns:p14="http://schemas.microsoft.com/office/powerpoint/2010/main" val="1640265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2">
        <a:schemeClr val="bg2"/>
      </p:bgRef>
    </p:bg>
    <p:spTree>
      <p:nvGrpSpPr>
        <p:cNvPr id="1" name=""/>
        <p:cNvGrpSpPr/>
        <p:nvPr/>
      </p:nvGrpSpPr>
      <p:grpSpPr>
        <a:xfrm>
          <a:off x="0" y="0"/>
          <a:ext cx="0" cy="0"/>
          <a:chOff x="0" y="0"/>
          <a:chExt cx="0" cy="0"/>
        </a:xfrm>
      </p:grpSpPr>
      <p:sp>
        <p:nvSpPr>
          <p:cNvPr id="9" name="Rettangolo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olo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it-IT" smtClean="0"/>
              <a:t>Fare clic per modificare stile</a:t>
            </a:r>
            <a:endParaRPr kumimoji="0" lang="en-US"/>
          </a:p>
        </p:txBody>
      </p:sp>
      <p:sp>
        <p:nvSpPr>
          <p:cNvPr id="3" name="Sottotitolo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it-IT" smtClean="0"/>
              <a:t>Fare clic per modificare lo stile del sottotitolo dello schema</a:t>
            </a:r>
            <a:endParaRPr kumimoji="0" lang="en-US"/>
          </a:p>
        </p:txBody>
      </p:sp>
      <p:sp>
        <p:nvSpPr>
          <p:cNvPr id="4" name="Segnaposto data 3"/>
          <p:cNvSpPr>
            <a:spLocks noGrp="1"/>
          </p:cNvSpPr>
          <p:nvPr>
            <p:ph type="dt" sz="half" idx="10"/>
          </p:nvPr>
        </p:nvSpPr>
        <p:spPr/>
        <p:txBody>
          <a:bodyPr/>
          <a:lstStyle/>
          <a:p>
            <a:fld id="{83CA6D94-F905-3C49-A207-568F537EB6C9}" type="datetimeFigureOut">
              <a:rPr lang="it-IT" smtClean="0"/>
              <a:t>24/01/2017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EED520-351E-6942-BCCA-481A3B4A0C6C}" type="slidenum">
              <a:rPr lang="it-IT" smtClean="0"/>
              <a:t>‹#›</a:t>
            </a:fld>
            <a:endParaRPr lang="it-IT"/>
          </a:p>
        </p:txBody>
      </p:sp>
      <p:sp>
        <p:nvSpPr>
          <p:cNvPr id="10" name="Rettangolo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stile</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3CA6D94-F905-3C49-A207-568F537EB6C9}" type="datetimeFigureOut">
              <a:rPr lang="it-IT" smtClean="0"/>
              <a:t>24/01/2017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EED520-351E-6942-BCCA-481A3B4A0C6C}" type="slidenum">
              <a:rPr lang="it-IT" smtClean="0"/>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9" name="Rettangolo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ttangolo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olo verticale 1"/>
          <p:cNvSpPr>
            <a:spLocks noGrp="1"/>
          </p:cNvSpPr>
          <p:nvPr>
            <p:ph type="title" orient="vert"/>
          </p:nvPr>
        </p:nvSpPr>
        <p:spPr>
          <a:xfrm>
            <a:off x="6781800" y="274640"/>
            <a:ext cx="1905000" cy="5851525"/>
          </a:xfrm>
        </p:spPr>
        <p:txBody>
          <a:bodyPr vert="eaVert"/>
          <a:lstStyle>
            <a:extLst/>
          </a:lstStyle>
          <a:p>
            <a:r>
              <a:rPr kumimoji="0" lang="it-IT" smtClean="0"/>
              <a:t>Fare clic per modificare stile</a:t>
            </a:r>
            <a:endParaRPr kumimoji="0" lang="en-US"/>
          </a:p>
        </p:txBody>
      </p:sp>
      <p:sp>
        <p:nvSpPr>
          <p:cNvPr id="3" name="Segnaposto testo verticale 2"/>
          <p:cNvSpPr>
            <a:spLocks noGrp="1"/>
          </p:cNvSpPr>
          <p:nvPr>
            <p:ph type="body" orient="vert" idx="1"/>
          </p:nvPr>
        </p:nvSpPr>
        <p:spPr>
          <a:xfrm>
            <a:off x="457200" y="304800"/>
            <a:ext cx="6019800" cy="5851525"/>
          </a:xfrm>
        </p:spPr>
        <p:txBody>
          <a:bodyPr vert="eaVert"/>
          <a:lstStyle>
            <a:extLs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3CA6D94-F905-3C49-A207-568F537EB6C9}" type="datetimeFigureOut">
              <a:rPr lang="it-IT" smtClean="0"/>
              <a:t>24/01/2017</a:t>
            </a:fld>
            <a:endParaRPr lang="it-IT"/>
          </a:p>
        </p:txBody>
      </p:sp>
      <p:sp>
        <p:nvSpPr>
          <p:cNvPr id="5" name="Segnaposto piè di pagina 4"/>
          <p:cNvSpPr>
            <a:spLocks noGrp="1"/>
          </p:cNvSpPr>
          <p:nvPr>
            <p:ph type="ftr" sz="quarter" idx="11"/>
          </p:nvPr>
        </p:nvSpPr>
        <p:spPr>
          <a:xfrm>
            <a:off x="2640597" y="6377459"/>
            <a:ext cx="3836404" cy="365125"/>
          </a:xfrm>
        </p:spPr>
        <p:txBody>
          <a:bodyPr/>
          <a:lstStyle/>
          <a:p>
            <a:endParaRPr lang="it-IT"/>
          </a:p>
        </p:txBody>
      </p:sp>
      <p:sp>
        <p:nvSpPr>
          <p:cNvPr id="6" name="Segnaposto numero diapositiva 5"/>
          <p:cNvSpPr>
            <a:spLocks noGrp="1"/>
          </p:cNvSpPr>
          <p:nvPr>
            <p:ph type="sldNum" sz="quarter" idx="12"/>
          </p:nvPr>
        </p:nvSpPr>
        <p:spPr/>
        <p:txBody>
          <a:bodyPr/>
          <a:lstStyle/>
          <a:p>
            <a:fld id="{6AEED520-351E-6942-BCCA-481A3B4A0C6C}" type="slidenum">
              <a:rPr lang="it-IT" smtClean="0"/>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155448"/>
            <a:ext cx="8229600" cy="1252728"/>
          </a:xfrm>
        </p:spPr>
        <p:txBody>
          <a:bodyPr/>
          <a:lstStyle>
            <a:extLst/>
          </a:lstStyle>
          <a:p>
            <a:r>
              <a:rPr kumimoji="0" lang="it-IT" smtClean="0"/>
              <a:t>Fare clic per modificare stile</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3CA6D94-F905-3C49-A207-568F537EB6C9}" type="datetimeFigureOut">
              <a:rPr lang="it-IT" smtClean="0"/>
              <a:t>24/01/2017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EED520-351E-6942-BCCA-481A3B4A0C6C}" type="slidenum">
              <a:rPr lang="it-IT" smtClean="0"/>
              <a:t>‹#›</a:t>
            </a:fld>
            <a:endParaRPr lang="it-IT"/>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2">
        <a:schemeClr val="bg2"/>
      </p:bgRef>
    </p:bg>
    <p:spTree>
      <p:nvGrpSpPr>
        <p:cNvPr id="1" name=""/>
        <p:cNvGrpSpPr/>
        <p:nvPr/>
      </p:nvGrpSpPr>
      <p:grpSpPr>
        <a:xfrm>
          <a:off x="0" y="0"/>
          <a:ext cx="0" cy="0"/>
          <a:chOff x="0" y="0"/>
          <a:chExt cx="0" cy="0"/>
        </a:xfrm>
      </p:grpSpPr>
      <p:sp>
        <p:nvSpPr>
          <p:cNvPr id="9" name="Rettangolo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ttangolo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olo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it-IT" smtClean="0"/>
              <a:t>Fare clic per modificare stile</a:t>
            </a:r>
            <a:endParaRPr kumimoji="0" lang="en-US"/>
          </a:p>
        </p:txBody>
      </p:sp>
      <p:sp>
        <p:nvSpPr>
          <p:cNvPr id="3" name="Segnaposto testo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it-IT" smtClean="0"/>
              <a:t>Fare clic per modificare gli stili del testo dello schema</a:t>
            </a:r>
          </a:p>
        </p:txBody>
      </p:sp>
      <p:sp>
        <p:nvSpPr>
          <p:cNvPr id="4" name="Segnaposto data 3"/>
          <p:cNvSpPr>
            <a:spLocks noGrp="1"/>
          </p:cNvSpPr>
          <p:nvPr>
            <p:ph type="dt" sz="half" idx="10"/>
          </p:nvPr>
        </p:nvSpPr>
        <p:spPr/>
        <p:txBody>
          <a:bodyPr/>
          <a:lstStyle/>
          <a:p>
            <a:fld id="{83CA6D94-F905-3C49-A207-568F537EB6C9}" type="datetimeFigureOut">
              <a:rPr lang="it-IT" smtClean="0"/>
              <a:t>24/01/2017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EED520-351E-6942-BCCA-481A3B4A0C6C}" type="slidenum">
              <a:rPr lang="it-IT" smtClean="0"/>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stile</a:t>
            </a:r>
            <a:endParaRPr kumimoji="0" lang="en-US"/>
          </a:p>
        </p:txBody>
      </p:sp>
      <p:sp>
        <p:nvSpPr>
          <p:cNvPr id="3" name="Segnaposto contenuto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3CA6D94-F905-3C49-A207-568F537EB6C9}" type="datetimeFigureOut">
              <a:rPr lang="it-IT" smtClean="0"/>
              <a:t>24/01/2017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EED520-351E-6942-BCCA-481A3B4A0C6C}" type="slidenum">
              <a:rPr lang="it-IT" smtClean="0"/>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extLst/>
          </a:lstStyle>
          <a:p>
            <a:r>
              <a:rPr kumimoji="0" lang="it-IT" smtClean="0"/>
              <a:t>Fare clic per modificare stile</a:t>
            </a:r>
            <a:endParaRPr kumimoji="0" lang="en-US"/>
          </a:p>
        </p:txBody>
      </p:sp>
      <p:sp>
        <p:nvSpPr>
          <p:cNvPr id="3" name="Segnaposto testo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it-IT" smtClean="0"/>
              <a:t>Fare clic per modificare gli stili del testo dello schema</a:t>
            </a:r>
          </a:p>
        </p:txBody>
      </p:sp>
      <p:sp>
        <p:nvSpPr>
          <p:cNvPr id="4" name="Segnaposto contenuto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testo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it-IT" smtClean="0"/>
              <a:t>Fare clic per modificare gli stili del testo dello schema</a:t>
            </a:r>
          </a:p>
        </p:txBody>
      </p:sp>
      <p:sp>
        <p:nvSpPr>
          <p:cNvPr id="6" name="Segnaposto contenuto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83CA6D94-F905-3C49-A207-568F537EB6C9}" type="datetimeFigureOut">
              <a:rPr lang="it-IT" smtClean="0"/>
              <a:t>24/01/2017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AEED520-351E-6942-BCCA-481A3B4A0C6C}" type="slidenum">
              <a:rPr lang="it-IT" smtClean="0"/>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stile</a:t>
            </a:r>
            <a:endParaRPr kumimoji="0" lang="en-US"/>
          </a:p>
        </p:txBody>
      </p:sp>
      <p:sp>
        <p:nvSpPr>
          <p:cNvPr id="3" name="Segnaposto data 2"/>
          <p:cNvSpPr>
            <a:spLocks noGrp="1"/>
          </p:cNvSpPr>
          <p:nvPr>
            <p:ph type="dt" sz="half" idx="10"/>
          </p:nvPr>
        </p:nvSpPr>
        <p:spPr/>
        <p:txBody>
          <a:bodyPr/>
          <a:lstStyle/>
          <a:p>
            <a:fld id="{83CA6D94-F905-3C49-A207-568F537EB6C9}" type="datetimeFigureOut">
              <a:rPr lang="it-IT" smtClean="0"/>
              <a:t>24/01/2017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AEED520-351E-6942-BCCA-481A3B4A0C6C}" type="slidenum">
              <a:rPr lang="it-IT" smtClean="0"/>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3CA6D94-F905-3C49-A207-568F537EB6C9}" type="datetimeFigureOut">
              <a:rPr lang="it-IT" smtClean="0"/>
              <a:t>24/01/2017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AEED520-351E-6942-BCCA-481A3B4A0C6C}" type="slidenum">
              <a:rPr lang="it-IT" smtClean="0"/>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it-IT" smtClean="0"/>
              <a:t>Fare clic per modificare stile</a:t>
            </a:r>
            <a:endParaRPr kumimoji="0" lang="en-US"/>
          </a:p>
        </p:txBody>
      </p:sp>
      <p:sp>
        <p:nvSpPr>
          <p:cNvPr id="3" name="Segnaposto contenuto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testo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it-IT" smtClean="0"/>
              <a:t>Fare clic per modificare gli stili del testo dello schema</a:t>
            </a:r>
          </a:p>
        </p:txBody>
      </p:sp>
      <p:sp>
        <p:nvSpPr>
          <p:cNvPr id="5" name="Segnaposto data 4"/>
          <p:cNvSpPr>
            <a:spLocks noGrp="1"/>
          </p:cNvSpPr>
          <p:nvPr>
            <p:ph type="dt" sz="half" idx="10"/>
          </p:nvPr>
        </p:nvSpPr>
        <p:spPr/>
        <p:txBody>
          <a:bodyPr/>
          <a:lstStyle/>
          <a:p>
            <a:fld id="{83CA6D94-F905-3C49-A207-568F537EB6C9}" type="datetimeFigureOut">
              <a:rPr lang="it-IT" smtClean="0"/>
              <a:t>24/01/2017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EED520-351E-6942-BCCA-481A3B4A0C6C}" type="slidenum">
              <a:rPr lang="it-IT" smtClean="0"/>
              <a:t>‹#›</a:t>
            </a:fld>
            <a:endParaRPr lang="it-IT"/>
          </a:p>
        </p:txBody>
      </p:sp>
      <p:sp>
        <p:nvSpPr>
          <p:cNvPr id="12" name="Rettangolo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ttangolo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it-IT" smtClean="0"/>
              <a:t>Fare clic per modificare stile</a:t>
            </a:r>
            <a:endParaRPr kumimoji="0" lang="en-US"/>
          </a:p>
        </p:txBody>
      </p:sp>
      <p:sp>
        <p:nvSpPr>
          <p:cNvPr id="3" name="Segnaposto immagin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it-IT" smtClean="0"/>
              <a:t>Trascinare l'immagine su un segnaposto o fare clic sull'icona per aggiungerla</a:t>
            </a:r>
            <a:endParaRPr kumimoji="0" lang="en-US" dirty="0"/>
          </a:p>
        </p:txBody>
      </p:sp>
      <p:sp>
        <p:nvSpPr>
          <p:cNvPr id="4" name="Segnaposto testo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it-IT" smtClean="0"/>
              <a:t>Fare clic per modificare gli stili del testo dello schema</a:t>
            </a:r>
          </a:p>
        </p:txBody>
      </p:sp>
      <p:sp>
        <p:nvSpPr>
          <p:cNvPr id="5" name="Segnaposto data 4"/>
          <p:cNvSpPr>
            <a:spLocks noGrp="1"/>
          </p:cNvSpPr>
          <p:nvPr>
            <p:ph type="dt" sz="half" idx="10"/>
          </p:nvPr>
        </p:nvSpPr>
        <p:spPr>
          <a:xfrm>
            <a:off x="164592" y="1170432"/>
            <a:ext cx="2523744" cy="201168"/>
          </a:xfrm>
        </p:spPr>
        <p:txBody>
          <a:bodyPr/>
          <a:lstStyle/>
          <a:p>
            <a:fld id="{83CA6D94-F905-3C49-A207-568F537EB6C9}" type="datetimeFigureOut">
              <a:rPr lang="it-IT" smtClean="0"/>
              <a:t>24/01/2017</a:t>
            </a:fld>
            <a:endParaRPr lang="it-IT"/>
          </a:p>
        </p:txBody>
      </p:sp>
      <p:sp>
        <p:nvSpPr>
          <p:cNvPr id="11" name="Rettangolo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ttangolo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Segnaposto piè di pagina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it-IT"/>
          </a:p>
        </p:txBody>
      </p:sp>
      <p:sp>
        <p:nvSpPr>
          <p:cNvPr id="7" name="Segnaposto numero diapositiva 6"/>
          <p:cNvSpPr>
            <a:spLocks noGrp="1"/>
          </p:cNvSpPr>
          <p:nvPr>
            <p:ph type="sldNum" sz="quarter" idx="12"/>
          </p:nvPr>
        </p:nvSpPr>
        <p:spPr>
          <a:xfrm>
            <a:off x="8339328" y="1170432"/>
            <a:ext cx="733864" cy="201168"/>
          </a:xfrm>
        </p:spPr>
        <p:txBody>
          <a:bodyPr/>
          <a:lstStyle/>
          <a:p>
            <a:fld id="{6AEED520-351E-6942-BCCA-481A3B4A0C6C}" type="slidenum">
              <a:rPr lang="it-IT" smtClean="0"/>
              <a:t>‹#›</a:t>
            </a:fld>
            <a:endParaRPr lang="it-IT"/>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ttangolo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ttangolo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Segnaposto titolo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it-IT" smtClean="0"/>
              <a:t>Fare clic per modificare stile</a:t>
            </a:r>
            <a:endParaRPr kumimoji="0" lang="en-US"/>
          </a:p>
        </p:txBody>
      </p:sp>
      <p:sp>
        <p:nvSpPr>
          <p:cNvPr id="3" name="Segnaposto testo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it-IT" smtClean="0"/>
              <a:t>Fare clic per modificare gli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4" name="Segnaposto data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3CA6D94-F905-3C49-A207-568F537EB6C9}" type="datetimeFigureOut">
              <a:rPr lang="it-IT" smtClean="0"/>
              <a:t>24/01/2017</a:t>
            </a:fld>
            <a:endParaRPr lang="it-IT"/>
          </a:p>
        </p:txBody>
      </p:sp>
      <p:sp>
        <p:nvSpPr>
          <p:cNvPr id="5" name="Segnaposto piè di pagina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it-IT"/>
          </a:p>
        </p:txBody>
      </p:sp>
      <p:sp>
        <p:nvSpPr>
          <p:cNvPr id="6" name="Segnaposto numero diapositiva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AEED520-351E-6942-BCCA-481A3B4A0C6C}" type="slidenum">
              <a:rPr lang="it-IT" smtClean="0"/>
              <a:t>‹#›</a:t>
            </a:fld>
            <a:endParaRPr lang="it-IT"/>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268760"/>
            <a:ext cx="7630616" cy="1872208"/>
          </a:xfrm>
        </p:spPr>
        <p:txBody>
          <a:bodyPr>
            <a:normAutofit/>
          </a:bodyPr>
          <a:lstStyle/>
          <a:p>
            <a:r>
              <a:rPr lang="en-GB" b="0" dirty="0" smtClean="0"/>
              <a:t>“</a:t>
            </a:r>
            <a:r>
              <a:rPr lang="en-GB" b="0" dirty="0" err="1" smtClean="0"/>
              <a:t>Uberisation</a:t>
            </a:r>
            <a:r>
              <a:rPr lang="en-GB" b="0" dirty="0" smtClean="0"/>
              <a:t>” and the law</a:t>
            </a:r>
            <a:endParaRPr lang="en-GB" b="0" dirty="0"/>
          </a:p>
        </p:txBody>
      </p:sp>
      <p:sp>
        <p:nvSpPr>
          <p:cNvPr id="3" name="Subtitle 2"/>
          <p:cNvSpPr>
            <a:spLocks noGrp="1"/>
          </p:cNvSpPr>
          <p:nvPr>
            <p:ph type="subTitle" idx="1"/>
          </p:nvPr>
        </p:nvSpPr>
        <p:spPr>
          <a:xfrm>
            <a:off x="1331640" y="3068960"/>
            <a:ext cx="6400800" cy="1872208"/>
          </a:xfrm>
        </p:spPr>
        <p:txBody>
          <a:bodyPr>
            <a:normAutofit/>
          </a:bodyPr>
          <a:lstStyle/>
          <a:p>
            <a:r>
              <a:rPr lang="fr-FR" b="1" i="1" dirty="0"/>
              <a:t>Visite de membres du Conseil d’Etat français au BIT</a:t>
            </a:r>
          </a:p>
          <a:p>
            <a:r>
              <a:rPr lang="fr-FR" b="1" i="1" dirty="0"/>
              <a:t>25 janvier 2017</a:t>
            </a:r>
          </a:p>
          <a:p>
            <a:endParaRPr lang="en-GB" b="1" dirty="0"/>
          </a:p>
          <a:p>
            <a:endParaRPr lang="en-GB" dirty="0"/>
          </a:p>
        </p:txBody>
      </p:sp>
      <p:sp>
        <p:nvSpPr>
          <p:cNvPr id="4" name="TextBox 3"/>
          <p:cNvSpPr txBox="1"/>
          <p:nvPr/>
        </p:nvSpPr>
        <p:spPr>
          <a:xfrm>
            <a:off x="1259632" y="5517232"/>
            <a:ext cx="6480720" cy="1200329"/>
          </a:xfrm>
          <a:prstGeom prst="rect">
            <a:avLst/>
          </a:prstGeom>
          <a:noFill/>
        </p:spPr>
        <p:txBody>
          <a:bodyPr wrap="square" rtlCol="0">
            <a:spAutoFit/>
          </a:bodyPr>
          <a:lstStyle/>
          <a:p>
            <a:pPr algn="ctr"/>
            <a:r>
              <a:rPr lang="fr-CH" b="1" dirty="0">
                <a:solidFill>
                  <a:prstClr val="white"/>
                </a:solidFill>
              </a:rPr>
              <a:t>Valerio De </a:t>
            </a:r>
            <a:r>
              <a:rPr lang="fr-CH" b="1" dirty="0" smtClean="0">
                <a:solidFill>
                  <a:prstClr val="white"/>
                </a:solidFill>
              </a:rPr>
              <a:t>Stefano</a:t>
            </a:r>
          </a:p>
          <a:p>
            <a:pPr algn="ctr"/>
            <a:r>
              <a:rPr lang="fr-CH" b="1" dirty="0" smtClean="0">
                <a:solidFill>
                  <a:prstClr val="white"/>
                </a:solidFill>
              </a:rPr>
              <a:t>International </a:t>
            </a:r>
            <a:r>
              <a:rPr lang="fr-CH" b="1" dirty="0">
                <a:solidFill>
                  <a:prstClr val="white"/>
                </a:solidFill>
              </a:rPr>
              <a:t>Labour </a:t>
            </a:r>
            <a:r>
              <a:rPr lang="fr-CH" b="1" dirty="0" smtClean="0">
                <a:solidFill>
                  <a:prstClr val="white"/>
                </a:solidFill>
              </a:rPr>
              <a:t>Office – Labour Law </a:t>
            </a:r>
            <a:r>
              <a:rPr lang="fr-CH" b="1" dirty="0" err="1" smtClean="0">
                <a:solidFill>
                  <a:prstClr val="white"/>
                </a:solidFill>
              </a:rPr>
              <a:t>Reform</a:t>
            </a:r>
            <a:r>
              <a:rPr lang="fr-CH" b="1" dirty="0" smtClean="0">
                <a:solidFill>
                  <a:prstClr val="white"/>
                </a:solidFill>
              </a:rPr>
              <a:t> Unit </a:t>
            </a:r>
          </a:p>
          <a:p>
            <a:pPr algn="ctr"/>
            <a:r>
              <a:rPr lang="fr-CH" dirty="0" smtClean="0">
                <a:solidFill>
                  <a:prstClr val="white"/>
                </a:solidFill>
              </a:rPr>
              <a:t>(Opinions </a:t>
            </a:r>
            <a:r>
              <a:rPr lang="fr-CH" dirty="0" err="1" smtClean="0">
                <a:solidFill>
                  <a:prstClr val="white"/>
                </a:solidFill>
              </a:rPr>
              <a:t>expressed</a:t>
            </a:r>
            <a:r>
              <a:rPr lang="fr-CH" dirty="0" smtClean="0">
                <a:solidFill>
                  <a:prstClr val="white"/>
                </a:solidFill>
              </a:rPr>
              <a:t> are the </a:t>
            </a:r>
            <a:r>
              <a:rPr lang="fr-CH" dirty="0" err="1" smtClean="0">
                <a:solidFill>
                  <a:prstClr val="white"/>
                </a:solidFill>
              </a:rPr>
              <a:t>Author’s</a:t>
            </a:r>
            <a:r>
              <a:rPr lang="fr-CH" dirty="0" smtClean="0">
                <a:solidFill>
                  <a:prstClr val="white"/>
                </a:solidFill>
              </a:rPr>
              <a:t> </a:t>
            </a:r>
            <a:r>
              <a:rPr lang="fr-CH" dirty="0" err="1" smtClean="0">
                <a:solidFill>
                  <a:prstClr val="white"/>
                </a:solidFill>
              </a:rPr>
              <a:t>only</a:t>
            </a:r>
            <a:r>
              <a:rPr lang="fr-CH" dirty="0" smtClean="0">
                <a:solidFill>
                  <a:prstClr val="white"/>
                </a:solidFill>
              </a:rPr>
              <a:t> and are not </a:t>
            </a:r>
            <a:r>
              <a:rPr lang="fr-CH" dirty="0" err="1" smtClean="0">
                <a:solidFill>
                  <a:prstClr val="white"/>
                </a:solidFill>
              </a:rPr>
              <a:t>necessarily</a:t>
            </a:r>
            <a:r>
              <a:rPr lang="fr-CH" dirty="0" smtClean="0">
                <a:solidFill>
                  <a:prstClr val="white"/>
                </a:solidFill>
              </a:rPr>
              <a:t> </a:t>
            </a:r>
            <a:r>
              <a:rPr lang="fr-CH" dirty="0" err="1" smtClean="0">
                <a:solidFill>
                  <a:prstClr val="white"/>
                </a:solidFill>
              </a:rPr>
              <a:t>those</a:t>
            </a:r>
            <a:r>
              <a:rPr lang="fr-CH" dirty="0" smtClean="0">
                <a:solidFill>
                  <a:prstClr val="white"/>
                </a:solidFill>
              </a:rPr>
              <a:t> of the ILO)</a:t>
            </a:r>
            <a:endParaRPr lang="en-GB" dirty="0">
              <a:solidFill>
                <a:prstClr val="white"/>
              </a:solidFill>
            </a:endParaRPr>
          </a:p>
        </p:txBody>
      </p:sp>
    </p:spTree>
    <p:extLst>
      <p:ext uri="{BB962C8B-B14F-4D97-AF65-F5344CB8AC3E}">
        <p14:creationId xmlns:p14="http://schemas.microsoft.com/office/powerpoint/2010/main" val="21479345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dirty="0" smtClean="0"/>
              <a:t/>
            </a:r>
            <a:br>
              <a:rPr lang="en-GB" sz="4000" dirty="0" smtClean="0"/>
            </a:br>
            <a:r>
              <a:rPr lang="en-GB" sz="4000" dirty="0" smtClean="0"/>
              <a:t>Samples </a:t>
            </a:r>
            <a:r>
              <a:rPr lang="en-GB" sz="4000" dirty="0"/>
              <a:t>of clauses (1/3): </a:t>
            </a:r>
            <a:r>
              <a:rPr lang="en-GB" sz="4000" i="1" dirty="0"/>
              <a:t>“enhanced” independent-contractor clauses</a:t>
            </a:r>
            <a:r>
              <a:rPr lang="en-GB" i="1" dirty="0"/>
              <a:t/>
            </a:r>
            <a:br>
              <a:rPr lang="en-GB" i="1" dirty="0"/>
            </a:br>
            <a:endParaRPr lang="en-GB" dirty="0"/>
          </a:p>
        </p:txBody>
      </p:sp>
      <p:sp>
        <p:nvSpPr>
          <p:cNvPr id="3" name="Content Placeholder 2"/>
          <p:cNvSpPr>
            <a:spLocks noGrp="1"/>
          </p:cNvSpPr>
          <p:nvPr>
            <p:ph idx="1"/>
          </p:nvPr>
        </p:nvSpPr>
        <p:spPr/>
        <p:txBody>
          <a:bodyPr>
            <a:normAutofit fontScale="70000" lnSpcReduction="20000"/>
          </a:bodyPr>
          <a:lstStyle/>
          <a:p>
            <a:r>
              <a:rPr lang="en-GB" b="1" i="1" dirty="0"/>
              <a:t>Amazon Mechanical Turk and its Affiliates are not involved in the transactions </a:t>
            </a:r>
            <a:r>
              <a:rPr lang="en-GB" i="1" dirty="0"/>
              <a:t>between Requesters and Providers(…). </a:t>
            </a:r>
            <a:r>
              <a:rPr lang="en-GB" b="1" i="1" dirty="0"/>
              <a:t>As a Provider you are performing </a:t>
            </a:r>
            <a:r>
              <a:rPr lang="en-GB" i="1" dirty="0"/>
              <a:t>Services for a Requester in your personal capacity </a:t>
            </a:r>
            <a:r>
              <a:rPr lang="en-GB" b="1" i="1" dirty="0"/>
              <a:t>as an independent contractor</a:t>
            </a:r>
            <a:r>
              <a:rPr lang="en-GB" i="1" dirty="0"/>
              <a:t> and </a:t>
            </a:r>
            <a:r>
              <a:rPr lang="en-GB" b="1" i="1" dirty="0"/>
              <a:t>not as an employee of the Requester</a:t>
            </a:r>
            <a:r>
              <a:rPr lang="en-GB" i="1" dirty="0"/>
              <a:t>(…) </a:t>
            </a:r>
            <a:r>
              <a:rPr lang="en-GB" b="1" i="1" dirty="0"/>
              <a:t>this Agreement does not create </a:t>
            </a:r>
            <a:r>
              <a:rPr lang="en-GB" i="1" dirty="0"/>
              <a:t>an association, joint venture, partnership or franchise, </a:t>
            </a:r>
            <a:r>
              <a:rPr lang="en-GB" b="1" i="1" dirty="0"/>
              <a:t>employer/employee relationship between Providers and Requesters</a:t>
            </a:r>
            <a:r>
              <a:rPr lang="en-GB" i="1" dirty="0"/>
              <a:t>, or Providers and Amazon Mechanical Turk </a:t>
            </a:r>
            <a:r>
              <a:rPr lang="en-GB" dirty="0"/>
              <a:t>(</a:t>
            </a:r>
            <a:r>
              <a:rPr lang="en-GB" b="1" dirty="0"/>
              <a:t>Amazon Mechanical Turk</a:t>
            </a:r>
            <a:r>
              <a:rPr lang="en-GB" dirty="0"/>
              <a:t>)</a:t>
            </a:r>
          </a:p>
          <a:p>
            <a:endParaRPr lang="en-GB" i="1" dirty="0"/>
          </a:p>
          <a:p>
            <a:r>
              <a:rPr lang="en-GB" i="1" dirty="0"/>
              <a:t>Nothing in this Agreement is intended or should be construed to create a partnership, joint venture, or employer-employee relationship between </a:t>
            </a:r>
            <a:r>
              <a:rPr lang="en-GB" i="1" dirty="0" err="1"/>
              <a:t>Wonolo</a:t>
            </a:r>
            <a:r>
              <a:rPr lang="en-GB" i="1" dirty="0"/>
              <a:t> and you or </a:t>
            </a:r>
            <a:r>
              <a:rPr lang="en-GB" b="1" i="1" dirty="0"/>
              <a:t>between the Customer and you</a:t>
            </a:r>
            <a:r>
              <a:rPr lang="en-GB" dirty="0"/>
              <a:t> (</a:t>
            </a:r>
            <a:r>
              <a:rPr lang="en-GB" b="1" dirty="0" err="1"/>
              <a:t>Wonolo</a:t>
            </a:r>
            <a:r>
              <a:rPr lang="en-GB" dirty="0"/>
              <a:t>)</a:t>
            </a:r>
          </a:p>
          <a:p>
            <a:endParaRPr lang="en-GB" dirty="0"/>
          </a:p>
        </p:txBody>
      </p:sp>
    </p:spTree>
    <p:extLst>
      <p:ext uri="{BB962C8B-B14F-4D97-AF65-F5344CB8AC3E}">
        <p14:creationId xmlns:p14="http://schemas.microsoft.com/office/powerpoint/2010/main" val="1138516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Samples of clauses (2/3):</a:t>
            </a:r>
            <a:r>
              <a:rPr lang="en-GB" i="1" dirty="0"/>
              <a:t> representation and warranties</a:t>
            </a:r>
            <a:endParaRPr lang="en-GB" dirty="0"/>
          </a:p>
        </p:txBody>
      </p:sp>
      <p:sp>
        <p:nvSpPr>
          <p:cNvPr id="3" name="Content Placeholder 2"/>
          <p:cNvSpPr>
            <a:spLocks noGrp="1"/>
          </p:cNvSpPr>
          <p:nvPr>
            <p:ph idx="1"/>
          </p:nvPr>
        </p:nvSpPr>
        <p:spPr/>
        <p:txBody>
          <a:bodyPr>
            <a:normAutofit fontScale="62500" lnSpcReduction="20000"/>
          </a:bodyPr>
          <a:lstStyle/>
          <a:p>
            <a:r>
              <a:rPr lang="en-GB" dirty="0"/>
              <a:t>Sweeps </a:t>
            </a:r>
            <a:r>
              <a:rPr lang="en-GB" b="1" dirty="0"/>
              <a:t>will not be liable for any tax or withholding, including but not limited to unemployment insurance, employer’s liability, social security or payroll withholding tax</a:t>
            </a:r>
            <a:r>
              <a:rPr lang="en-GB" dirty="0"/>
              <a:t> in connection with your use of Users’ services. </a:t>
            </a:r>
            <a:r>
              <a:rPr lang="en-GB" b="1" dirty="0"/>
              <a:t>You understand and agree that if Sweeps is found to be liable for any tax or withholding tax </a:t>
            </a:r>
            <a:r>
              <a:rPr lang="en-GB" dirty="0"/>
              <a:t>in connection with your use of Users’ services, then </a:t>
            </a:r>
            <a:r>
              <a:rPr lang="en-GB" b="1" dirty="0"/>
              <a:t>you will immediately reimburse </a:t>
            </a:r>
            <a:r>
              <a:rPr lang="en-GB" dirty="0"/>
              <a:t>and pay to Sweeps an equivalent amount, including any interest or penalties thereon (</a:t>
            </a:r>
            <a:r>
              <a:rPr lang="en-GB" b="1" dirty="0"/>
              <a:t>Sweeps</a:t>
            </a:r>
            <a:r>
              <a:rPr lang="en-GB" dirty="0"/>
              <a:t>)</a:t>
            </a:r>
          </a:p>
          <a:p>
            <a:r>
              <a:rPr lang="en-GB" b="1" i="1" dirty="0"/>
              <a:t>You agree to indemnify</a:t>
            </a:r>
            <a:r>
              <a:rPr lang="en-GB" i="1" dirty="0"/>
              <a:t>, hold harmless and defend Company </a:t>
            </a:r>
            <a:r>
              <a:rPr lang="en-GB" b="1" i="1" dirty="0"/>
              <a:t>from any and all claims that a </a:t>
            </a:r>
            <a:r>
              <a:rPr lang="en-GB" b="1" i="1" dirty="0" err="1"/>
              <a:t>Tasker</a:t>
            </a:r>
            <a:r>
              <a:rPr lang="en-GB" b="1" i="1" dirty="0"/>
              <a:t> was misclassified as an independent contractor</a:t>
            </a:r>
            <a:r>
              <a:rPr lang="en-GB" i="1" dirty="0"/>
              <a:t>, any liabilities arising from a determination by a court, arbitrator, government agency or other body that a </a:t>
            </a:r>
            <a:r>
              <a:rPr lang="en-GB" i="1" dirty="0" err="1"/>
              <a:t>Tasker</a:t>
            </a:r>
            <a:r>
              <a:rPr lang="en-GB" i="1" dirty="0"/>
              <a:t> was misclassified as an employee </a:t>
            </a:r>
            <a:r>
              <a:rPr lang="en-GB" dirty="0"/>
              <a:t>(</a:t>
            </a:r>
            <a:r>
              <a:rPr lang="en-GB" b="1" dirty="0" err="1"/>
              <a:t>Taskrabbit</a:t>
            </a:r>
            <a:r>
              <a:rPr lang="en-GB" dirty="0"/>
              <a:t>)</a:t>
            </a:r>
          </a:p>
          <a:p>
            <a:r>
              <a:rPr lang="en-GB" b="1" i="1" dirty="0"/>
              <a:t>You acknowledge that</a:t>
            </a:r>
            <a:r>
              <a:rPr lang="en-GB" i="1" dirty="0"/>
              <a:t>, while Providers are agreeing to perform Services for you as independent contractors and not employees, </a:t>
            </a:r>
            <a:r>
              <a:rPr lang="en-GB" b="1" i="1" dirty="0"/>
              <a:t>repeated and frequent performance of Services by the same Provider on your behalf could result in reclassification of that employment status </a:t>
            </a:r>
            <a:r>
              <a:rPr lang="en-GB" i="1" dirty="0"/>
              <a:t>(</a:t>
            </a:r>
            <a:r>
              <a:rPr lang="en-GB" b="1" dirty="0"/>
              <a:t>AMT</a:t>
            </a:r>
            <a:r>
              <a:rPr lang="en-GB" i="1" dirty="0"/>
              <a:t>)</a:t>
            </a:r>
            <a:endParaRPr lang="en-GB" dirty="0"/>
          </a:p>
          <a:p>
            <a:endParaRPr lang="en-GB" dirty="0"/>
          </a:p>
        </p:txBody>
      </p:sp>
    </p:spTree>
    <p:extLst>
      <p:ext uri="{BB962C8B-B14F-4D97-AF65-F5344CB8AC3E}">
        <p14:creationId xmlns:p14="http://schemas.microsoft.com/office/powerpoint/2010/main" val="800137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Samples of clauses (3/3): “</a:t>
            </a:r>
            <a:r>
              <a:rPr lang="en-GB" i="1" dirty="0"/>
              <a:t>light” exclusivity clauses</a:t>
            </a:r>
            <a:endParaRPr lang="en-GB" dirty="0"/>
          </a:p>
        </p:txBody>
      </p:sp>
      <p:sp>
        <p:nvSpPr>
          <p:cNvPr id="3" name="Content Placeholder 2"/>
          <p:cNvSpPr>
            <a:spLocks noGrp="1"/>
          </p:cNvSpPr>
          <p:nvPr>
            <p:ph idx="1"/>
          </p:nvPr>
        </p:nvSpPr>
        <p:spPr/>
        <p:txBody>
          <a:bodyPr>
            <a:normAutofit fontScale="77500" lnSpcReduction="20000"/>
          </a:bodyPr>
          <a:lstStyle/>
          <a:p>
            <a:r>
              <a:rPr lang="en-GB" dirty="0"/>
              <a:t>“Light” exclusivity clauses</a:t>
            </a:r>
          </a:p>
          <a:p>
            <a:pPr lvl="1"/>
            <a:r>
              <a:rPr lang="en-GB" i="1" dirty="0"/>
              <a:t>You will </a:t>
            </a:r>
            <a:r>
              <a:rPr lang="en-GB" b="1" i="1" dirty="0"/>
              <a:t>only accept work product from Providers </a:t>
            </a:r>
            <a:r>
              <a:rPr lang="en-GB" i="1" dirty="0"/>
              <a:t>that has been </a:t>
            </a:r>
            <a:r>
              <a:rPr lang="en-GB" b="1" i="1" dirty="0"/>
              <a:t>submitted through the Site </a:t>
            </a:r>
            <a:r>
              <a:rPr lang="en-GB" i="1" dirty="0"/>
              <a:t>(</a:t>
            </a:r>
            <a:r>
              <a:rPr lang="en-GB" b="1" i="1" dirty="0"/>
              <a:t>AMT</a:t>
            </a:r>
            <a:r>
              <a:rPr lang="en-GB" i="1" dirty="0"/>
              <a:t>)</a:t>
            </a:r>
          </a:p>
          <a:p>
            <a:pPr lvl="1"/>
            <a:r>
              <a:rPr lang="en-GB" b="1" i="1" dirty="0"/>
              <a:t>You may not solicit, advertise for, or contact in any form Users for employment, contracting</a:t>
            </a:r>
            <a:r>
              <a:rPr lang="en-GB" i="1" dirty="0"/>
              <a:t>, or any other purpose not related to Professional Services facilitated through the Handy Platform </a:t>
            </a:r>
            <a:r>
              <a:rPr lang="en-GB" b="1" i="1" dirty="0"/>
              <a:t>without express written permission from us </a:t>
            </a:r>
            <a:r>
              <a:rPr lang="en-GB" b="1" dirty="0"/>
              <a:t>(Handy)</a:t>
            </a:r>
          </a:p>
          <a:p>
            <a:pPr lvl="1"/>
            <a:r>
              <a:rPr lang="en-GB" i="1" dirty="0"/>
              <a:t>You will not provide your </a:t>
            </a:r>
            <a:r>
              <a:rPr lang="en-GB" i="1" dirty="0" err="1"/>
              <a:t>topcoder</a:t>
            </a:r>
            <a:r>
              <a:rPr lang="en-GB" i="1" dirty="0"/>
              <a:t> information including, but not limited to, your </a:t>
            </a:r>
            <a:r>
              <a:rPr lang="en-GB" i="1" dirty="0" err="1"/>
              <a:t>topcoder</a:t>
            </a:r>
            <a:r>
              <a:rPr lang="en-GB" i="1" dirty="0"/>
              <a:t> handle and rating, to any third party for the purpose of pursuing employment opportunities without the written consent of </a:t>
            </a:r>
            <a:r>
              <a:rPr lang="en-GB" i="1" dirty="0" err="1"/>
              <a:t>topcoder</a:t>
            </a:r>
            <a:r>
              <a:rPr lang="en-GB" i="1" dirty="0"/>
              <a:t>. </a:t>
            </a:r>
            <a:r>
              <a:rPr lang="en-GB" b="1" i="1" dirty="0"/>
              <a:t>If you are contacted by a third-party regarding employment opportunities </a:t>
            </a:r>
            <a:r>
              <a:rPr lang="en-GB" i="1" dirty="0"/>
              <a:t>and/or media interest </a:t>
            </a:r>
            <a:r>
              <a:rPr lang="en-GB" b="1" i="1" dirty="0"/>
              <a:t>as a result in your participation in </a:t>
            </a:r>
            <a:r>
              <a:rPr lang="en-GB" b="1" i="1" dirty="0" err="1"/>
              <a:t>topcoder</a:t>
            </a:r>
            <a:r>
              <a:rPr lang="en-GB" b="1" i="1" dirty="0"/>
              <a:t> Competitions, you agree to promptly notify </a:t>
            </a:r>
            <a:r>
              <a:rPr lang="en-GB" b="1" i="1" dirty="0" err="1"/>
              <a:t>topcoder</a:t>
            </a:r>
            <a:r>
              <a:rPr lang="en-GB" b="1" i="1" dirty="0"/>
              <a:t> of such contact</a:t>
            </a:r>
            <a:r>
              <a:rPr lang="en-GB" i="1" dirty="0"/>
              <a:t>” (</a:t>
            </a:r>
            <a:r>
              <a:rPr lang="en-GB" b="1" i="1" dirty="0" err="1"/>
              <a:t>Topcoder</a:t>
            </a:r>
            <a:r>
              <a:rPr lang="en-GB" i="1" dirty="0"/>
              <a:t>)</a:t>
            </a:r>
          </a:p>
          <a:p>
            <a:endParaRPr lang="en-GB" dirty="0"/>
          </a:p>
        </p:txBody>
      </p:sp>
    </p:spTree>
    <p:extLst>
      <p:ext uri="{BB962C8B-B14F-4D97-AF65-F5344CB8AC3E}">
        <p14:creationId xmlns:p14="http://schemas.microsoft.com/office/powerpoint/2010/main" val="1088423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are </a:t>
            </a:r>
            <a:r>
              <a:rPr lang="en-GB" dirty="0" smtClean="0"/>
              <a:t>the risks for workers’ rights?</a:t>
            </a:r>
            <a:endParaRPr lang="en-GB" dirty="0"/>
          </a:p>
        </p:txBody>
      </p:sp>
      <p:sp>
        <p:nvSpPr>
          <p:cNvPr id="3" name="Content Placeholder 2"/>
          <p:cNvSpPr>
            <a:spLocks noGrp="1"/>
          </p:cNvSpPr>
          <p:nvPr>
            <p:ph idx="1"/>
          </p:nvPr>
        </p:nvSpPr>
        <p:spPr/>
        <p:txBody>
          <a:bodyPr>
            <a:normAutofit fontScale="85000" lnSpcReduction="20000"/>
          </a:bodyPr>
          <a:lstStyle/>
          <a:p>
            <a:r>
              <a:rPr lang="en-GB" sz="2800" dirty="0"/>
              <a:t>Reported risks and cases of abuse on Fundamental Principles and Rights at </a:t>
            </a:r>
            <a:r>
              <a:rPr lang="en-GB" sz="2800" dirty="0" smtClean="0"/>
              <a:t>Work of the ILO:</a:t>
            </a:r>
            <a:endParaRPr lang="en-GB" sz="2800" dirty="0"/>
          </a:p>
          <a:p>
            <a:pPr lvl="1"/>
            <a:r>
              <a:rPr lang="en-GB" sz="2800" dirty="0"/>
              <a:t>Freedom of association and collective </a:t>
            </a:r>
            <a:r>
              <a:rPr lang="en-GB" sz="2800" dirty="0" smtClean="0"/>
              <a:t>bargaining</a:t>
            </a:r>
          </a:p>
          <a:p>
            <a:pPr lvl="2"/>
            <a:r>
              <a:rPr lang="en-GB" sz="2400" dirty="0" smtClean="0"/>
              <a:t>Problems in online activism – Easy monitoring of workers via GPS and IT-devices – Reputation and ratings</a:t>
            </a:r>
            <a:endParaRPr lang="en-GB" sz="2400" dirty="0"/>
          </a:p>
          <a:p>
            <a:pPr lvl="1"/>
            <a:r>
              <a:rPr lang="en-GB" sz="2800" dirty="0"/>
              <a:t>Forced </a:t>
            </a:r>
            <a:r>
              <a:rPr lang="en-GB" sz="2800" dirty="0" smtClean="0"/>
              <a:t>labour</a:t>
            </a:r>
          </a:p>
          <a:p>
            <a:pPr lvl="2"/>
            <a:r>
              <a:rPr lang="en-GB" sz="2400" i="1" dirty="0" smtClean="0"/>
              <a:t>Game-farming</a:t>
            </a:r>
            <a:r>
              <a:rPr lang="en-GB" sz="2400" dirty="0" smtClean="0"/>
              <a:t> and… what else?</a:t>
            </a:r>
            <a:endParaRPr lang="en-GB" sz="2400" dirty="0"/>
          </a:p>
          <a:p>
            <a:pPr lvl="1"/>
            <a:r>
              <a:rPr lang="en-GB" sz="2800" dirty="0"/>
              <a:t>Child labour</a:t>
            </a:r>
          </a:p>
          <a:p>
            <a:pPr lvl="1"/>
            <a:r>
              <a:rPr lang="en-GB" sz="2800" dirty="0"/>
              <a:t> Discrimination (including indirect discrimination</a:t>
            </a:r>
            <a:r>
              <a:rPr lang="en-GB" sz="2800" dirty="0" smtClean="0"/>
              <a:t>)</a:t>
            </a:r>
          </a:p>
          <a:p>
            <a:pPr lvl="2"/>
            <a:r>
              <a:rPr lang="en-GB" sz="2400" dirty="0" smtClean="0"/>
              <a:t>Implicit and explicit bias in rating – Exclusion of workers</a:t>
            </a:r>
            <a:endParaRPr lang="en-GB" sz="2400" dirty="0"/>
          </a:p>
          <a:p>
            <a:r>
              <a:rPr lang="en-GB" sz="2800" dirty="0" smtClean="0"/>
              <a:t>Exclusion from, and elusion of, existing mechanisms</a:t>
            </a:r>
          </a:p>
          <a:p>
            <a:pPr marL="118872" indent="0">
              <a:buNone/>
            </a:pPr>
            <a:endParaRPr lang="en-GB" sz="2800" dirty="0" smtClean="0"/>
          </a:p>
          <a:p>
            <a:r>
              <a:rPr lang="en-GB" sz="2800" dirty="0" smtClean="0"/>
              <a:t>Risks enhanced by lack of clarity on employment status and regulation loopholes</a:t>
            </a:r>
          </a:p>
          <a:p>
            <a:pPr marL="457200" lvl="1" indent="0">
              <a:buNone/>
            </a:pPr>
            <a:endParaRPr lang="en-GB" dirty="0" smtClean="0"/>
          </a:p>
        </p:txBody>
      </p:sp>
    </p:spTree>
    <p:extLst>
      <p:ext uri="{BB962C8B-B14F-4D97-AF65-F5344CB8AC3E}">
        <p14:creationId xmlns:p14="http://schemas.microsoft.com/office/powerpoint/2010/main" val="905636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a:t>
            </a:r>
            <a:r>
              <a:rPr lang="en-GB" dirty="0" smtClean="0"/>
              <a:t>are </a:t>
            </a:r>
            <a:r>
              <a:rPr lang="en-GB" dirty="0"/>
              <a:t>the risks for workers’ rights</a:t>
            </a:r>
            <a:r>
              <a:rPr lang="en-GB" dirty="0" smtClean="0"/>
              <a:t>? (2/2)</a:t>
            </a:r>
            <a:endParaRPr lang="en-GB" b="1" dirty="0"/>
          </a:p>
        </p:txBody>
      </p:sp>
      <p:sp>
        <p:nvSpPr>
          <p:cNvPr id="3" name="Content Placeholder 2"/>
          <p:cNvSpPr>
            <a:spLocks noGrp="1"/>
          </p:cNvSpPr>
          <p:nvPr>
            <p:ph idx="1"/>
          </p:nvPr>
        </p:nvSpPr>
        <p:spPr/>
        <p:txBody>
          <a:bodyPr>
            <a:normAutofit lnSpcReduction="10000"/>
          </a:bodyPr>
          <a:lstStyle/>
          <a:p>
            <a:r>
              <a:rPr lang="en-GB" sz="2800" dirty="0" smtClean="0"/>
              <a:t>Elusion of minimum wages</a:t>
            </a:r>
          </a:p>
          <a:p>
            <a:r>
              <a:rPr lang="en-GB" sz="2800" dirty="0" smtClean="0"/>
              <a:t>Wage-theft via refusal of work done</a:t>
            </a:r>
          </a:p>
          <a:p>
            <a:r>
              <a:rPr lang="en-GB" sz="2800" dirty="0"/>
              <a:t>U</a:t>
            </a:r>
            <a:r>
              <a:rPr lang="en-GB" sz="2800" dirty="0" smtClean="0"/>
              <a:t>nilateral </a:t>
            </a:r>
            <a:r>
              <a:rPr lang="en-GB" sz="2800" dirty="0"/>
              <a:t>change of terms and conditions </a:t>
            </a:r>
            <a:r>
              <a:rPr lang="en-GB" sz="2800" dirty="0" smtClean="0"/>
              <a:t>and pay, e.g.: </a:t>
            </a:r>
          </a:p>
          <a:p>
            <a:pPr lvl="1"/>
            <a:r>
              <a:rPr lang="en-GB" sz="2800" dirty="0" smtClean="0"/>
              <a:t>waivers of cancellation fees</a:t>
            </a:r>
          </a:p>
          <a:p>
            <a:pPr lvl="1"/>
            <a:r>
              <a:rPr lang="en-GB" sz="2800" dirty="0" smtClean="0"/>
              <a:t> application of discounts</a:t>
            </a:r>
          </a:p>
          <a:p>
            <a:pPr lvl="1"/>
            <a:r>
              <a:rPr lang="en-GB" sz="2800" dirty="0" smtClean="0"/>
              <a:t>changes of platforms’ fees </a:t>
            </a:r>
          </a:p>
          <a:p>
            <a:r>
              <a:rPr lang="en-GB" sz="2800" dirty="0" smtClean="0"/>
              <a:t>Enhanced possibility for monitoring working activities</a:t>
            </a:r>
            <a:endParaRPr lang="en-GB" sz="2800" dirty="0"/>
          </a:p>
          <a:p>
            <a:r>
              <a:rPr lang="en-GB" sz="2800" dirty="0"/>
              <a:t>Abusive termination or “deactivation” whilst subject to lock-in effects</a:t>
            </a:r>
          </a:p>
          <a:p>
            <a:endParaRPr lang="en-GB" dirty="0"/>
          </a:p>
        </p:txBody>
      </p:sp>
    </p:spTree>
    <p:extLst>
      <p:ext uri="{BB962C8B-B14F-4D97-AF65-F5344CB8AC3E}">
        <p14:creationId xmlns:p14="http://schemas.microsoft.com/office/powerpoint/2010/main" val="2282283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Some questions and answers for discussion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Do we need new categories in labour and employment law or we need to better apply the existing categories:</a:t>
            </a:r>
          </a:p>
          <a:p>
            <a:pPr lvl="1"/>
            <a:r>
              <a:rPr lang="en-GB" dirty="0" smtClean="0"/>
              <a:t>Great differences among platforms – no autonomous and well defined sector</a:t>
            </a:r>
          </a:p>
          <a:p>
            <a:pPr lvl="2"/>
            <a:r>
              <a:rPr lang="en-GB" dirty="0" smtClean="0"/>
              <a:t>problems in defining scope of application</a:t>
            </a:r>
          </a:p>
          <a:p>
            <a:pPr lvl="2"/>
            <a:r>
              <a:rPr lang="en-GB" dirty="0"/>
              <a:t>n</a:t>
            </a:r>
            <a:r>
              <a:rPr lang="en-GB" dirty="0" smtClean="0"/>
              <a:t>o “one-size-fits-all” solutions</a:t>
            </a:r>
          </a:p>
          <a:p>
            <a:pPr lvl="1"/>
            <a:r>
              <a:rPr lang="en-GB" dirty="0" smtClean="0"/>
              <a:t>Creating new categories may complicate matters and “backfire”</a:t>
            </a:r>
          </a:p>
          <a:p>
            <a:pPr lvl="2"/>
            <a:r>
              <a:rPr lang="en-GB" dirty="0" smtClean="0"/>
              <a:t>Italian “</a:t>
            </a:r>
            <a:r>
              <a:rPr lang="en-GB" dirty="0" err="1" smtClean="0"/>
              <a:t>parasubordinati</a:t>
            </a:r>
            <a:r>
              <a:rPr lang="en-GB" dirty="0" smtClean="0"/>
              <a:t>”</a:t>
            </a:r>
          </a:p>
          <a:p>
            <a:pPr lvl="2"/>
            <a:r>
              <a:rPr lang="en-GB" dirty="0" smtClean="0"/>
              <a:t>UK “workers” and pressure towards intermediate category (Sachs)</a:t>
            </a:r>
            <a:endParaRPr lang="en-GB" dirty="0"/>
          </a:p>
        </p:txBody>
      </p:sp>
    </p:spTree>
    <p:extLst>
      <p:ext uri="{BB962C8B-B14F-4D97-AF65-F5344CB8AC3E}">
        <p14:creationId xmlns:p14="http://schemas.microsoft.com/office/powerpoint/2010/main" val="3618964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ideas for the way forward</a:t>
            </a:r>
            <a:endParaRPr lang="en-GB" dirty="0"/>
          </a:p>
        </p:txBody>
      </p:sp>
      <p:sp>
        <p:nvSpPr>
          <p:cNvPr id="3" name="Content Placeholder 2"/>
          <p:cNvSpPr>
            <a:spLocks noGrp="1"/>
          </p:cNvSpPr>
          <p:nvPr>
            <p:ph idx="1"/>
          </p:nvPr>
        </p:nvSpPr>
        <p:spPr/>
        <p:txBody>
          <a:bodyPr/>
          <a:lstStyle/>
          <a:p>
            <a:r>
              <a:rPr lang="en-GB" dirty="0" smtClean="0"/>
              <a:t>Some possible ways of tackling platform work without altering the existing categories:</a:t>
            </a:r>
          </a:p>
          <a:p>
            <a:pPr lvl="1"/>
            <a:r>
              <a:rPr lang="en-GB" dirty="0" smtClean="0"/>
              <a:t>Caution about creating “safe harbour” thresholds </a:t>
            </a:r>
          </a:p>
          <a:p>
            <a:pPr lvl="1"/>
            <a:r>
              <a:rPr lang="en-GB" dirty="0" smtClean="0"/>
              <a:t>Extend fundamental workers right to all workers</a:t>
            </a:r>
          </a:p>
          <a:p>
            <a:pPr lvl="1"/>
            <a:r>
              <a:rPr lang="en-GB" dirty="0"/>
              <a:t>Expand social protection coverage</a:t>
            </a:r>
          </a:p>
          <a:p>
            <a:pPr lvl="1"/>
            <a:r>
              <a:rPr lang="en-GB" dirty="0" smtClean="0"/>
              <a:t>Contrast abusive clauses and termination policies</a:t>
            </a:r>
          </a:p>
          <a:p>
            <a:pPr lvl="1"/>
            <a:r>
              <a:rPr lang="en-GB" dirty="0" smtClean="0"/>
              <a:t>Ensure portability of ratings</a:t>
            </a:r>
          </a:p>
        </p:txBody>
      </p:sp>
    </p:spTree>
    <p:extLst>
      <p:ext uri="{BB962C8B-B14F-4D97-AF65-F5344CB8AC3E}">
        <p14:creationId xmlns:p14="http://schemas.microsoft.com/office/powerpoint/2010/main" val="1809559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H" dirty="0" smtClean="0"/>
              <a:t>The «gig </a:t>
            </a:r>
            <a:r>
              <a:rPr lang="fr-CH" dirty="0" err="1" smtClean="0"/>
              <a:t>economy</a:t>
            </a:r>
            <a:r>
              <a:rPr lang="fr-CH" dirty="0" smtClean="0"/>
              <a:t>»: </a:t>
            </a:r>
            <a:r>
              <a:rPr lang="fr-CH" dirty="0" err="1" smtClean="0"/>
              <a:t>what</a:t>
            </a:r>
            <a:r>
              <a:rPr lang="fr-CH" dirty="0" smtClean="0"/>
              <a:t> are </a:t>
            </a:r>
            <a:r>
              <a:rPr lang="fr-CH" dirty="0" err="1" smtClean="0"/>
              <a:t>we</a:t>
            </a:r>
            <a:r>
              <a:rPr lang="fr-CH" dirty="0" smtClean="0"/>
              <a:t> </a:t>
            </a:r>
            <a:r>
              <a:rPr lang="fr-CH" dirty="0" err="1" smtClean="0"/>
              <a:t>talking</a:t>
            </a:r>
            <a:r>
              <a:rPr lang="fr-CH" dirty="0" smtClean="0"/>
              <a:t> about ?</a:t>
            </a:r>
            <a:endParaRPr lang="en-GB" dirty="0"/>
          </a:p>
        </p:txBody>
      </p:sp>
      <p:sp>
        <p:nvSpPr>
          <p:cNvPr id="3" name="Content Placeholder 2"/>
          <p:cNvSpPr>
            <a:spLocks noGrp="1"/>
          </p:cNvSpPr>
          <p:nvPr>
            <p:ph idx="1"/>
          </p:nvPr>
        </p:nvSpPr>
        <p:spPr/>
        <p:txBody>
          <a:bodyPr>
            <a:normAutofit fontScale="85000" lnSpcReduction="20000"/>
          </a:bodyPr>
          <a:lstStyle/>
          <a:p>
            <a:r>
              <a:rPr lang="en-GB" sz="3100" b="1" dirty="0" smtClean="0"/>
              <a:t>Crowdemployment</a:t>
            </a:r>
            <a:r>
              <a:rPr lang="en-GB" sz="3100" dirty="0" smtClean="0"/>
              <a:t> (Amazon Turk, </a:t>
            </a:r>
            <a:r>
              <a:rPr lang="en-GB" sz="3100" dirty="0" err="1" smtClean="0"/>
              <a:t>Clickworker</a:t>
            </a:r>
            <a:r>
              <a:rPr lang="en-GB" sz="3100" dirty="0" smtClean="0"/>
              <a:t>, </a:t>
            </a:r>
            <a:r>
              <a:rPr lang="en-GB" sz="3100" dirty="0" err="1"/>
              <a:t>Crowdflower</a:t>
            </a:r>
            <a:r>
              <a:rPr lang="en-GB" sz="3100" dirty="0" smtClean="0"/>
              <a:t>, </a:t>
            </a:r>
            <a:r>
              <a:rPr lang="en-GB" sz="3100" dirty="0" err="1" smtClean="0"/>
              <a:t>Microtask</a:t>
            </a:r>
            <a:r>
              <a:rPr lang="en-GB" sz="3100" dirty="0" smtClean="0"/>
              <a:t>)</a:t>
            </a:r>
          </a:p>
          <a:p>
            <a:r>
              <a:rPr lang="en-GB" sz="3100" b="1" dirty="0" smtClean="0"/>
              <a:t>Work on-demand via apps </a:t>
            </a:r>
            <a:r>
              <a:rPr lang="en-GB" sz="3100" dirty="0" smtClean="0"/>
              <a:t>(Uber, </a:t>
            </a:r>
            <a:r>
              <a:rPr lang="en-GB" sz="3100" dirty="0" err="1" smtClean="0"/>
              <a:t>Lyft</a:t>
            </a:r>
            <a:r>
              <a:rPr lang="en-GB" sz="3100" dirty="0" smtClean="0"/>
              <a:t>, </a:t>
            </a:r>
            <a:r>
              <a:rPr lang="en-GB" sz="3100" dirty="0" err="1" smtClean="0"/>
              <a:t>TaskRabbit</a:t>
            </a:r>
            <a:r>
              <a:rPr lang="en-GB" sz="3100" dirty="0" smtClean="0"/>
              <a:t>, Handy, </a:t>
            </a:r>
            <a:r>
              <a:rPr lang="en-GB" sz="3100" dirty="0" err="1" smtClean="0"/>
              <a:t>Wonolo</a:t>
            </a:r>
            <a:r>
              <a:rPr lang="en-GB" sz="3100" dirty="0" smtClean="0"/>
              <a:t>)</a:t>
            </a:r>
          </a:p>
          <a:p>
            <a:pPr lvl="1"/>
            <a:r>
              <a:rPr lang="en-GB" sz="2400" dirty="0" smtClean="0"/>
              <a:t> </a:t>
            </a:r>
            <a:r>
              <a:rPr lang="en-GB" dirty="0" smtClean="0"/>
              <a:t>Profound differences:</a:t>
            </a:r>
          </a:p>
          <a:p>
            <a:pPr lvl="2"/>
            <a:r>
              <a:rPr lang="en-GB" sz="2800" dirty="0" smtClean="0"/>
              <a:t>Virtual/ non-virtual work</a:t>
            </a:r>
          </a:p>
          <a:p>
            <a:pPr lvl="2"/>
            <a:r>
              <a:rPr lang="en-GB" sz="2800" dirty="0" smtClean="0"/>
              <a:t>Global/ local execution of work</a:t>
            </a:r>
          </a:p>
          <a:p>
            <a:pPr lvl="1"/>
            <a:r>
              <a:rPr lang="en-GB" dirty="0"/>
              <a:t>Profound differences also among crowdwork and on-demand platforms, e.g.</a:t>
            </a:r>
          </a:p>
          <a:p>
            <a:pPr lvl="2"/>
            <a:r>
              <a:rPr lang="en-GB" sz="2800" dirty="0"/>
              <a:t>Methods of adjudication </a:t>
            </a:r>
          </a:p>
          <a:p>
            <a:pPr lvl="2"/>
            <a:r>
              <a:rPr lang="en-GB" sz="2800" dirty="0"/>
              <a:t>Payment (bid/defined rate)</a:t>
            </a:r>
          </a:p>
          <a:p>
            <a:pPr lvl="2"/>
            <a:r>
              <a:rPr lang="en-GB" sz="2800" dirty="0"/>
              <a:t>Complexity of task and control over performance</a:t>
            </a:r>
          </a:p>
          <a:p>
            <a:pPr lvl="2"/>
            <a:r>
              <a:rPr lang="en-GB" sz="2800" dirty="0"/>
              <a:t>Specialised vs. general platforms</a:t>
            </a:r>
          </a:p>
          <a:p>
            <a:pPr lvl="1"/>
            <a:endParaRPr lang="en-GB" sz="2800" dirty="0" smtClean="0"/>
          </a:p>
          <a:p>
            <a:pPr lvl="1"/>
            <a:endParaRPr lang="en-GB" sz="2800" dirty="0"/>
          </a:p>
        </p:txBody>
      </p:sp>
    </p:spTree>
    <p:extLst>
      <p:ext uri="{BB962C8B-B14F-4D97-AF65-F5344CB8AC3E}">
        <p14:creationId xmlns:p14="http://schemas.microsoft.com/office/powerpoint/2010/main" val="1471386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dirty="0"/>
              <a:t>C</a:t>
            </a:r>
            <a:r>
              <a:rPr lang="en-GB" sz="4000" dirty="0" smtClean="0"/>
              <a:t>rowdwork and work on-demand: are they more similar than we know?</a:t>
            </a:r>
            <a:endParaRPr lang="en-GB" sz="4000" dirty="0"/>
          </a:p>
        </p:txBody>
      </p:sp>
      <p:sp>
        <p:nvSpPr>
          <p:cNvPr id="3" name="Content Placeholder 2"/>
          <p:cNvSpPr>
            <a:spLocks noGrp="1"/>
          </p:cNvSpPr>
          <p:nvPr>
            <p:ph idx="1"/>
          </p:nvPr>
        </p:nvSpPr>
        <p:spPr>
          <a:xfrm>
            <a:off x="457200" y="1772816"/>
            <a:ext cx="7620000" cy="4680520"/>
          </a:xfrm>
        </p:spPr>
        <p:txBody>
          <a:bodyPr>
            <a:noAutofit/>
          </a:bodyPr>
          <a:lstStyle/>
          <a:p>
            <a:pPr marL="118872" indent="0">
              <a:buNone/>
            </a:pPr>
            <a:r>
              <a:rPr lang="en-GB" sz="2800" dirty="0" smtClean="0"/>
              <a:t>Opportunities:</a:t>
            </a:r>
          </a:p>
          <a:p>
            <a:r>
              <a:rPr lang="en-GB" sz="2800" dirty="0" smtClean="0"/>
              <a:t>Enhanced </a:t>
            </a:r>
            <a:r>
              <a:rPr lang="en-GB" sz="2800" dirty="0"/>
              <a:t>way of matching supply and demand of </a:t>
            </a:r>
            <a:r>
              <a:rPr lang="en-GB" sz="2800" dirty="0" smtClean="0"/>
              <a:t>labour using online technologies </a:t>
            </a:r>
            <a:endParaRPr lang="en-GB" sz="2800" dirty="0"/>
          </a:p>
          <a:p>
            <a:r>
              <a:rPr lang="en-GB" sz="2800" dirty="0" smtClean="0"/>
              <a:t>Reduce transactions costs and market frictions by facilitating outsourcing to individuals </a:t>
            </a:r>
            <a:endParaRPr lang="en-GB" sz="2800" dirty="0" smtClean="0"/>
          </a:p>
          <a:p>
            <a:r>
              <a:rPr lang="en-GB" sz="2800" dirty="0" smtClean="0"/>
              <a:t>Customer-oriented</a:t>
            </a:r>
            <a:r>
              <a:rPr lang="en-GB" sz="2800" dirty="0" smtClean="0"/>
              <a:t> </a:t>
            </a:r>
            <a:endParaRPr lang="en-GB" sz="2800" dirty="0" smtClean="0"/>
          </a:p>
          <a:p>
            <a:r>
              <a:rPr lang="en-GB" sz="2800" dirty="0" smtClean="0"/>
              <a:t>Create job opportunities with some flexible schedule </a:t>
            </a:r>
          </a:p>
          <a:p>
            <a:r>
              <a:rPr lang="en-GB" sz="2800" dirty="0" smtClean="0"/>
              <a:t>Increase </a:t>
            </a:r>
            <a:r>
              <a:rPr lang="en-GB" sz="2800" dirty="0" smtClean="0"/>
              <a:t>flexibility based on a “pay-as-you-go” workforce</a:t>
            </a:r>
          </a:p>
          <a:p>
            <a:endParaRPr lang="en-GB" sz="2800" dirty="0" smtClean="0"/>
          </a:p>
          <a:p>
            <a:endParaRPr lang="en-GB" sz="3200" dirty="0"/>
          </a:p>
        </p:txBody>
      </p:sp>
    </p:spTree>
    <p:extLst>
      <p:ext uri="{BB962C8B-B14F-4D97-AF65-F5344CB8AC3E}">
        <p14:creationId xmlns:p14="http://schemas.microsoft.com/office/powerpoint/2010/main" val="1222071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“Humans-as-a-service”</a:t>
            </a:r>
            <a:endParaRPr lang="en-ZA" dirty="0"/>
          </a:p>
        </p:txBody>
      </p:sp>
      <p:sp>
        <p:nvSpPr>
          <p:cNvPr id="3" name="Content Placeholder 2"/>
          <p:cNvSpPr>
            <a:spLocks noGrp="1"/>
          </p:cNvSpPr>
          <p:nvPr>
            <p:ph idx="1"/>
          </p:nvPr>
        </p:nvSpPr>
        <p:spPr/>
        <p:txBody>
          <a:bodyPr>
            <a:normAutofit fontScale="92500" lnSpcReduction="20000"/>
          </a:bodyPr>
          <a:lstStyle/>
          <a:p>
            <a:r>
              <a:rPr lang="en-ZA" i="1" dirty="0" smtClean="0"/>
              <a:t>Before </a:t>
            </a:r>
            <a:r>
              <a:rPr lang="en-ZA" i="1" dirty="0"/>
              <a:t>the Internet, it would be really difficult to </a:t>
            </a:r>
            <a:r>
              <a:rPr lang="en-ZA" b="1" i="1" dirty="0"/>
              <a:t>find someone</a:t>
            </a:r>
            <a:r>
              <a:rPr lang="en-ZA" i="1" dirty="0"/>
              <a:t>, sit them down for ten minutes and </a:t>
            </a:r>
            <a:r>
              <a:rPr lang="en-ZA" b="1" i="1" dirty="0"/>
              <a:t>get them to work for you</a:t>
            </a:r>
            <a:r>
              <a:rPr lang="en-ZA" i="1" dirty="0"/>
              <a:t>, and then fire them after those ten minutes. But with technology, you can actually find them, </a:t>
            </a:r>
            <a:r>
              <a:rPr lang="en-ZA" b="1" i="1" dirty="0"/>
              <a:t>pay them the tiny amount of money</a:t>
            </a:r>
            <a:r>
              <a:rPr lang="en-ZA" i="1" dirty="0"/>
              <a:t>, and then </a:t>
            </a:r>
            <a:r>
              <a:rPr lang="en-ZA" b="1" i="1" dirty="0"/>
              <a:t>get rid of them when you don’t need them </a:t>
            </a:r>
            <a:r>
              <a:rPr lang="en-ZA" b="1" i="1" dirty="0" smtClean="0"/>
              <a:t>anymore</a:t>
            </a:r>
            <a:r>
              <a:rPr lang="en-ZA" i="1" dirty="0" smtClean="0"/>
              <a:t> </a:t>
            </a:r>
            <a:r>
              <a:rPr lang="en-ZA" dirty="0" smtClean="0"/>
              <a:t>(L. </a:t>
            </a:r>
            <a:r>
              <a:rPr lang="en-ZA" dirty="0" err="1" smtClean="0"/>
              <a:t>Biewald</a:t>
            </a:r>
            <a:r>
              <a:rPr lang="en-ZA" dirty="0" smtClean="0"/>
              <a:t>, </a:t>
            </a:r>
            <a:r>
              <a:rPr lang="en-ZA" dirty="0" err="1" smtClean="0"/>
              <a:t>Crowdflower</a:t>
            </a:r>
            <a:r>
              <a:rPr lang="en-ZA" dirty="0" smtClean="0"/>
              <a:t>)</a:t>
            </a:r>
          </a:p>
          <a:p>
            <a:pPr marL="118872" indent="0">
              <a:buNone/>
            </a:pPr>
            <a:endParaRPr lang="en-ZA" dirty="0" smtClean="0"/>
          </a:p>
          <a:p>
            <a:r>
              <a:rPr lang="en-ZA" dirty="0" smtClean="0"/>
              <a:t>Access to </a:t>
            </a:r>
            <a:r>
              <a:rPr lang="en-ZA" dirty="0"/>
              <a:t>“</a:t>
            </a:r>
            <a:r>
              <a:rPr lang="en-ZA" i="1" dirty="0"/>
              <a:t>Humans-as-a-service</a:t>
            </a:r>
            <a:r>
              <a:rPr lang="en-ZA" dirty="0" smtClean="0"/>
              <a:t>” (J. Bezos, Amazon)</a:t>
            </a:r>
            <a:endParaRPr lang="en-ZA" dirty="0"/>
          </a:p>
        </p:txBody>
      </p:sp>
    </p:spTree>
    <p:extLst>
      <p:ext uri="{BB962C8B-B14F-4D97-AF65-F5344CB8AC3E}">
        <p14:creationId xmlns:p14="http://schemas.microsoft.com/office/powerpoint/2010/main" val="3724905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94122"/>
          </a:xfrm>
        </p:spPr>
        <p:txBody>
          <a:bodyPr>
            <a:normAutofit/>
          </a:bodyPr>
          <a:lstStyle/>
          <a:p>
            <a:r>
              <a:rPr lang="en-GB" dirty="0" smtClean="0"/>
              <a:t>What are the common risks?</a:t>
            </a:r>
            <a:endParaRPr lang="en-GB" dirty="0"/>
          </a:p>
        </p:txBody>
      </p:sp>
      <p:sp>
        <p:nvSpPr>
          <p:cNvPr id="3" name="Content Placeholder 2"/>
          <p:cNvSpPr>
            <a:spLocks noGrp="1"/>
          </p:cNvSpPr>
          <p:nvPr>
            <p:ph idx="1"/>
          </p:nvPr>
        </p:nvSpPr>
        <p:spPr>
          <a:xfrm>
            <a:off x="457200" y="1340768"/>
            <a:ext cx="7620000" cy="5112568"/>
          </a:xfrm>
        </p:spPr>
        <p:txBody>
          <a:bodyPr>
            <a:noAutofit/>
          </a:bodyPr>
          <a:lstStyle/>
          <a:p>
            <a:r>
              <a:rPr lang="en-GB" sz="2700" dirty="0" smtClean="0"/>
              <a:t>“Humans-as-a-service” and commodification of labour; risks of: </a:t>
            </a:r>
          </a:p>
          <a:p>
            <a:pPr lvl="1"/>
            <a:r>
              <a:rPr lang="en-GB" sz="2700" dirty="0" smtClean="0"/>
              <a:t>Dehumanized perception of workers with both theoretical and practical risks:</a:t>
            </a:r>
          </a:p>
          <a:p>
            <a:pPr lvl="2"/>
            <a:r>
              <a:rPr lang="en-GB" sz="2300" dirty="0"/>
              <a:t>D</a:t>
            </a:r>
            <a:r>
              <a:rPr lang="en-GB" sz="2300" dirty="0" smtClean="0"/>
              <a:t>evaluation and disguising of work (“gigs”, “tasks”, “services”, “favours” or “</a:t>
            </a:r>
            <a:r>
              <a:rPr lang="en-GB" sz="2300" b="1" dirty="0" smtClean="0"/>
              <a:t>microbusinesses</a:t>
            </a:r>
            <a:r>
              <a:rPr lang="en-GB" sz="2300" dirty="0" smtClean="0"/>
              <a:t>”) </a:t>
            </a:r>
          </a:p>
          <a:p>
            <a:pPr lvl="2"/>
            <a:r>
              <a:rPr lang="en-GB" sz="2300" dirty="0" smtClean="0"/>
              <a:t>New forms of invisible labour</a:t>
            </a:r>
          </a:p>
          <a:p>
            <a:pPr lvl="2"/>
            <a:r>
              <a:rPr lang="en-GB" sz="2300" dirty="0" smtClean="0"/>
              <a:t>Adverse impact on rates and ratings</a:t>
            </a:r>
          </a:p>
          <a:p>
            <a:r>
              <a:rPr lang="en-GB" sz="2700" dirty="0" smtClean="0"/>
              <a:t>Demutualisation of risk</a:t>
            </a:r>
          </a:p>
          <a:p>
            <a:r>
              <a:rPr lang="en-GB" sz="2700" dirty="0" smtClean="0"/>
              <a:t>Mostly unilateral flexibility: no free schedules</a:t>
            </a:r>
          </a:p>
          <a:p>
            <a:r>
              <a:rPr lang="en-GB" sz="2700" dirty="0" smtClean="0"/>
              <a:t>Increase the trend towards casualization of work and </a:t>
            </a:r>
            <a:r>
              <a:rPr lang="en-GB" sz="2700" dirty="0" err="1" smtClean="0"/>
              <a:t>informalization</a:t>
            </a:r>
            <a:r>
              <a:rPr lang="en-GB" sz="2700" dirty="0" smtClean="0"/>
              <a:t> of the formal economy</a:t>
            </a:r>
            <a:endParaRPr lang="en-GB" sz="2700" dirty="0"/>
          </a:p>
        </p:txBody>
      </p:sp>
    </p:spTree>
    <p:extLst>
      <p:ext uri="{BB962C8B-B14F-4D97-AF65-F5344CB8AC3E}">
        <p14:creationId xmlns:p14="http://schemas.microsoft.com/office/powerpoint/2010/main" val="3789943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Not a separate dimension: Platform </a:t>
            </a:r>
            <a:r>
              <a:rPr lang="en-GB" sz="3200" dirty="0" smtClean="0"/>
              <a:t>Work in the Prism of Non-Standard Employment</a:t>
            </a:r>
            <a:endParaRPr lang="en-GB" sz="3200" dirty="0"/>
          </a:p>
        </p:txBody>
      </p:sp>
      <p:sp>
        <p:nvSpPr>
          <p:cNvPr id="3" name="Content Placeholder 2"/>
          <p:cNvSpPr>
            <a:spLocks noGrp="1"/>
          </p:cNvSpPr>
          <p:nvPr>
            <p:ph idx="1"/>
          </p:nvPr>
        </p:nvSpPr>
        <p:spPr/>
        <p:txBody>
          <a:bodyPr>
            <a:noAutofit/>
          </a:bodyPr>
          <a:lstStyle/>
          <a:p>
            <a:pPr marL="118872" indent="0">
              <a:buNone/>
            </a:pPr>
            <a:r>
              <a:rPr lang="en-GB" sz="2400" dirty="0" smtClean="0"/>
              <a:t>The gig-economy is not a separate silo of the economy:</a:t>
            </a:r>
          </a:p>
          <a:p>
            <a:r>
              <a:rPr lang="en-GB" sz="2400" dirty="0" smtClean="0"/>
              <a:t>Just-in-Time Workers fit into one ore more dimension of the ILO analysis of Non-Standards Forms of Employment:</a:t>
            </a:r>
          </a:p>
          <a:p>
            <a:pPr lvl="1"/>
            <a:r>
              <a:rPr lang="en-GB" sz="2400" dirty="0" smtClean="0"/>
              <a:t>Temporary and casual work </a:t>
            </a:r>
          </a:p>
          <a:p>
            <a:pPr lvl="1"/>
            <a:r>
              <a:rPr lang="en-GB" sz="2400" dirty="0"/>
              <a:t>m</a:t>
            </a:r>
            <a:r>
              <a:rPr lang="en-GB" sz="2400" dirty="0" smtClean="0"/>
              <a:t>arginal part-time work</a:t>
            </a:r>
          </a:p>
          <a:p>
            <a:pPr lvl="1"/>
            <a:r>
              <a:rPr lang="en-GB" sz="2400" dirty="0" smtClean="0"/>
              <a:t>temporary </a:t>
            </a:r>
            <a:r>
              <a:rPr lang="en-GB" sz="2400" dirty="0"/>
              <a:t>agency work and </a:t>
            </a:r>
            <a:r>
              <a:rPr lang="en-GB" sz="2400" dirty="0" smtClean="0"/>
              <a:t>other contractual </a:t>
            </a:r>
            <a:r>
              <a:rPr lang="en-GB" sz="2400" dirty="0"/>
              <a:t>arrangements involving multiple parties</a:t>
            </a:r>
            <a:r>
              <a:rPr lang="en-GB" sz="2400" dirty="0" smtClean="0"/>
              <a:t>,</a:t>
            </a:r>
          </a:p>
          <a:p>
            <a:pPr lvl="1"/>
            <a:r>
              <a:rPr lang="en-GB" sz="2400" dirty="0" smtClean="0"/>
              <a:t> </a:t>
            </a:r>
            <a:r>
              <a:rPr lang="en-GB" sz="2400" dirty="0"/>
              <a:t>disguised employment </a:t>
            </a:r>
            <a:r>
              <a:rPr lang="en-GB" sz="2400" dirty="0" smtClean="0"/>
              <a:t>relationships and dependent </a:t>
            </a:r>
            <a:r>
              <a:rPr lang="en-GB" sz="2400" dirty="0" smtClean="0"/>
              <a:t>self-employment</a:t>
            </a:r>
            <a:endParaRPr lang="en-GB" sz="2400" dirty="0" smtClean="0"/>
          </a:p>
        </p:txBody>
      </p:sp>
    </p:spTree>
    <p:extLst>
      <p:ext uri="{BB962C8B-B14F-4D97-AF65-F5344CB8AC3E}">
        <p14:creationId xmlns:p14="http://schemas.microsoft.com/office/powerpoint/2010/main" val="2771859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Uber and </a:t>
            </a:r>
            <a:r>
              <a:rPr lang="en-GB" dirty="0" err="1" smtClean="0"/>
              <a:t>Lyft</a:t>
            </a:r>
            <a:r>
              <a:rPr lang="en-GB" dirty="0" smtClean="0"/>
              <a:t> litigation (1/3)</a:t>
            </a:r>
            <a:endParaRPr lang="en-GB" dirty="0"/>
          </a:p>
        </p:txBody>
      </p:sp>
      <p:sp>
        <p:nvSpPr>
          <p:cNvPr id="3" name="Content Placeholder 2"/>
          <p:cNvSpPr>
            <a:spLocks noGrp="1"/>
          </p:cNvSpPr>
          <p:nvPr>
            <p:ph idx="1"/>
          </p:nvPr>
        </p:nvSpPr>
        <p:spPr>
          <a:xfrm>
            <a:off x="457200" y="1797769"/>
            <a:ext cx="8229600" cy="4625609"/>
          </a:xfrm>
        </p:spPr>
        <p:txBody>
          <a:bodyPr>
            <a:normAutofit fontScale="77500" lnSpcReduction="20000"/>
          </a:bodyPr>
          <a:lstStyle/>
          <a:p>
            <a:r>
              <a:rPr lang="en-GB" dirty="0" smtClean="0"/>
              <a:t>Before administrative bodies (e.g.  Florida, Oregon, California), the US District Court, North. California and London Employment Tribunal (</a:t>
            </a:r>
            <a:r>
              <a:rPr lang="en-GB" dirty="0" err="1" smtClean="0"/>
              <a:t>Uber</a:t>
            </a:r>
            <a:r>
              <a:rPr lang="en-GB" dirty="0" smtClean="0"/>
              <a:t>)</a:t>
            </a:r>
          </a:p>
          <a:p>
            <a:pPr lvl="1"/>
            <a:r>
              <a:rPr lang="en-GB" dirty="0"/>
              <a:t>Not a technological company </a:t>
            </a:r>
            <a:r>
              <a:rPr lang="en-GB" dirty="0" smtClean="0"/>
              <a:t>(what the ECJ will decide?) </a:t>
            </a:r>
            <a:endParaRPr lang="en-GB" dirty="0"/>
          </a:p>
          <a:p>
            <a:pPr lvl="2"/>
            <a:r>
              <a:rPr lang="en-GB" dirty="0"/>
              <a:t>No viable business without drivers</a:t>
            </a:r>
          </a:p>
          <a:p>
            <a:pPr lvl="2"/>
            <a:r>
              <a:rPr lang="en-GB" dirty="0"/>
              <a:t>Do not sell software, they sell rides</a:t>
            </a:r>
          </a:p>
          <a:p>
            <a:pPr lvl="2"/>
            <a:r>
              <a:rPr lang="en-GB" dirty="0"/>
              <a:t>Detailed instructions to drivers</a:t>
            </a:r>
          </a:p>
          <a:p>
            <a:pPr lvl="1"/>
            <a:r>
              <a:rPr lang="en-GB" dirty="0" smtClean="0"/>
              <a:t>Right to control </a:t>
            </a:r>
          </a:p>
          <a:p>
            <a:pPr lvl="2"/>
            <a:r>
              <a:rPr lang="en-GB" dirty="0" smtClean="0"/>
              <a:t>Guidelines: </a:t>
            </a:r>
          </a:p>
          <a:p>
            <a:pPr lvl="3"/>
            <a:r>
              <a:rPr lang="en-GB" dirty="0" smtClean="0"/>
              <a:t>“</a:t>
            </a:r>
            <a:r>
              <a:rPr lang="en-GB" i="1" dirty="0" smtClean="0"/>
              <a:t>be the only non-passenger in the car”, “keep [the] car clean on the inside and outside”, “go above and beyond good service such as helping passengers with luggage or holding an umbrella for passengers when it is raining”, “greet every passenger with a big smile and a fist bump</a:t>
            </a:r>
            <a:r>
              <a:rPr lang="en-GB" dirty="0" smtClean="0"/>
              <a:t>” (</a:t>
            </a:r>
            <a:r>
              <a:rPr lang="en-GB" dirty="0" err="1" smtClean="0"/>
              <a:t>Lyft</a:t>
            </a:r>
            <a:r>
              <a:rPr lang="en-GB" dirty="0" smtClean="0"/>
              <a:t>)</a:t>
            </a:r>
          </a:p>
          <a:p>
            <a:pPr lvl="2"/>
            <a:r>
              <a:rPr lang="en-GB" dirty="0" smtClean="0"/>
              <a:t>Background </a:t>
            </a:r>
            <a:r>
              <a:rPr lang="en-GB" dirty="0"/>
              <a:t>checks and city knowledge test</a:t>
            </a:r>
          </a:p>
          <a:p>
            <a:pPr lvl="2"/>
            <a:r>
              <a:rPr lang="en-GB" dirty="0"/>
              <a:t>Expectation that jobs will be accepted</a:t>
            </a:r>
          </a:p>
          <a:p>
            <a:pPr lvl="2"/>
            <a:r>
              <a:rPr lang="en-GB" dirty="0"/>
              <a:t>Reviews, rates and consequent termination</a:t>
            </a:r>
          </a:p>
          <a:p>
            <a:pPr lvl="2"/>
            <a:endParaRPr lang="en-GB" dirty="0" smtClean="0"/>
          </a:p>
          <a:p>
            <a:pPr lvl="2"/>
            <a:endParaRPr lang="en-GB" dirty="0"/>
          </a:p>
        </p:txBody>
      </p:sp>
    </p:spTree>
    <p:extLst>
      <p:ext uri="{BB962C8B-B14F-4D97-AF65-F5344CB8AC3E}">
        <p14:creationId xmlns:p14="http://schemas.microsoft.com/office/powerpoint/2010/main" val="2262560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Uber and </a:t>
            </a:r>
            <a:r>
              <a:rPr lang="en-GB" dirty="0" err="1"/>
              <a:t>Lyft</a:t>
            </a:r>
            <a:r>
              <a:rPr lang="en-GB" dirty="0"/>
              <a:t> litigation </a:t>
            </a:r>
            <a:r>
              <a:rPr lang="en-GB" dirty="0" smtClean="0"/>
              <a:t>(2/</a:t>
            </a:r>
            <a:r>
              <a:rPr lang="en-GB" dirty="0"/>
              <a:t>3</a:t>
            </a:r>
            <a:r>
              <a:rPr lang="en-GB" dirty="0" smtClean="0"/>
              <a:t>)</a:t>
            </a:r>
            <a:endParaRPr lang="en-GB" dirty="0"/>
          </a:p>
        </p:txBody>
      </p:sp>
      <p:sp>
        <p:nvSpPr>
          <p:cNvPr id="3" name="Content Placeholder 2"/>
          <p:cNvSpPr>
            <a:spLocks noGrp="1"/>
          </p:cNvSpPr>
          <p:nvPr>
            <p:ph idx="1"/>
          </p:nvPr>
        </p:nvSpPr>
        <p:spPr/>
        <p:txBody>
          <a:bodyPr>
            <a:normAutofit/>
          </a:bodyPr>
          <a:lstStyle/>
          <a:p>
            <a:r>
              <a:rPr lang="en-GB" dirty="0" smtClean="0"/>
              <a:t>Settlement of </a:t>
            </a:r>
            <a:r>
              <a:rPr lang="en-GB" dirty="0"/>
              <a:t>litigations before </a:t>
            </a:r>
            <a:r>
              <a:rPr lang="en-GB" dirty="0" smtClean="0"/>
              <a:t>the US </a:t>
            </a:r>
            <a:r>
              <a:rPr lang="en-GB" dirty="0"/>
              <a:t>District Court, North. </a:t>
            </a:r>
            <a:r>
              <a:rPr lang="en-GB" dirty="0" smtClean="0"/>
              <a:t>California</a:t>
            </a:r>
          </a:p>
          <a:p>
            <a:pPr lvl="1"/>
            <a:r>
              <a:rPr lang="en-GB" dirty="0" smtClean="0"/>
              <a:t>Workers accept classification as independent</a:t>
            </a:r>
          </a:p>
          <a:p>
            <a:pPr lvl="1"/>
            <a:r>
              <a:rPr lang="en-GB" dirty="0" smtClean="0"/>
              <a:t>Payment of </a:t>
            </a:r>
            <a:r>
              <a:rPr lang="en-GB" b="1" dirty="0" smtClean="0"/>
              <a:t>$23 millions </a:t>
            </a:r>
            <a:r>
              <a:rPr lang="en-GB" dirty="0" smtClean="0"/>
              <a:t>(</a:t>
            </a:r>
            <a:r>
              <a:rPr lang="en-GB" dirty="0" err="1" smtClean="0"/>
              <a:t>Lyft</a:t>
            </a:r>
            <a:r>
              <a:rPr lang="en-GB" dirty="0" smtClean="0"/>
              <a:t>) and up to </a:t>
            </a:r>
            <a:r>
              <a:rPr lang="en-GB" b="1" dirty="0" smtClean="0"/>
              <a:t>$100 millions </a:t>
            </a:r>
            <a:r>
              <a:rPr lang="en-GB" dirty="0" smtClean="0"/>
              <a:t>(</a:t>
            </a:r>
            <a:r>
              <a:rPr lang="en-GB" dirty="0" err="1" smtClean="0"/>
              <a:t>Uber</a:t>
            </a:r>
            <a:r>
              <a:rPr lang="en-GB" dirty="0" smtClean="0"/>
              <a:t>, but this was </a:t>
            </a:r>
            <a:r>
              <a:rPr lang="en-GB" b="1" dirty="0" smtClean="0"/>
              <a:t>rejected</a:t>
            </a:r>
            <a:r>
              <a:rPr lang="en-GB" dirty="0" smtClean="0"/>
              <a:t>)</a:t>
            </a:r>
          </a:p>
          <a:p>
            <a:pPr lvl="1"/>
            <a:r>
              <a:rPr lang="en-GB" dirty="0" smtClean="0"/>
              <a:t>Limitation of deactivations at will and appeal mechanisms</a:t>
            </a:r>
          </a:p>
          <a:p>
            <a:pPr lvl="1"/>
            <a:r>
              <a:rPr lang="en-GB" dirty="0" smtClean="0"/>
              <a:t>Limitation of deactivations for acceptance rates</a:t>
            </a:r>
          </a:p>
          <a:p>
            <a:r>
              <a:rPr lang="en-GB" dirty="0" smtClean="0"/>
              <a:t>What other authorities do?</a:t>
            </a:r>
            <a:endParaRPr lang="en-GB" dirty="0"/>
          </a:p>
          <a:p>
            <a:endParaRPr lang="en-GB" dirty="0"/>
          </a:p>
        </p:txBody>
      </p:sp>
    </p:spTree>
    <p:extLst>
      <p:ext uri="{BB962C8B-B14F-4D97-AF65-F5344CB8AC3E}">
        <p14:creationId xmlns:p14="http://schemas.microsoft.com/office/powerpoint/2010/main" val="3521028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a:t>The </a:t>
            </a:r>
            <a:r>
              <a:rPr lang="en-GB" dirty="0" err="1"/>
              <a:t>Uber</a:t>
            </a:r>
            <a:r>
              <a:rPr lang="en-GB" dirty="0"/>
              <a:t> and </a:t>
            </a:r>
            <a:r>
              <a:rPr lang="en-GB" dirty="0" err="1"/>
              <a:t>Lyft</a:t>
            </a:r>
            <a:r>
              <a:rPr lang="en-GB" dirty="0"/>
              <a:t> litigation </a:t>
            </a:r>
            <a:r>
              <a:rPr lang="en-GB" dirty="0" smtClean="0"/>
              <a:t>(3/</a:t>
            </a:r>
            <a:r>
              <a:rPr lang="en-GB" dirty="0"/>
              <a:t>3)</a:t>
            </a:r>
          </a:p>
        </p:txBody>
      </p:sp>
      <p:sp>
        <p:nvSpPr>
          <p:cNvPr id="3" name="Segnaposto contenuto 2"/>
          <p:cNvSpPr>
            <a:spLocks noGrp="1"/>
          </p:cNvSpPr>
          <p:nvPr>
            <p:ph idx="1"/>
          </p:nvPr>
        </p:nvSpPr>
        <p:spPr/>
        <p:txBody>
          <a:bodyPr>
            <a:normAutofit fontScale="85000" lnSpcReduction="10000"/>
          </a:bodyPr>
          <a:lstStyle/>
          <a:p>
            <a:r>
              <a:rPr lang="en-GB" dirty="0" smtClean="0"/>
              <a:t>The London Employment Tribunal held two </a:t>
            </a:r>
            <a:r>
              <a:rPr lang="en-GB" dirty="0" err="1" smtClean="0"/>
              <a:t>Uber</a:t>
            </a:r>
            <a:r>
              <a:rPr lang="en-GB" dirty="0" smtClean="0"/>
              <a:t> drivers to be “workers” under UK law:</a:t>
            </a:r>
          </a:p>
          <a:p>
            <a:pPr lvl="1"/>
            <a:r>
              <a:rPr lang="en-GB" dirty="0" err="1" smtClean="0"/>
              <a:t>Uber</a:t>
            </a:r>
            <a:r>
              <a:rPr lang="en-GB" dirty="0" smtClean="0"/>
              <a:t> fixes the fares and drivers cannot agree higher one</a:t>
            </a:r>
          </a:p>
          <a:p>
            <a:pPr lvl="1"/>
            <a:r>
              <a:rPr lang="en-GB" dirty="0" err="1" smtClean="0"/>
              <a:t>Uber</a:t>
            </a:r>
            <a:r>
              <a:rPr lang="en-GB" dirty="0" smtClean="0"/>
              <a:t> imposes numerous conditions and instruct drivers and sets (default) route</a:t>
            </a:r>
          </a:p>
          <a:p>
            <a:pPr lvl="1"/>
            <a:r>
              <a:rPr lang="en-GB" dirty="0" smtClean="0"/>
              <a:t>Rating system amounts to performance management and disciplinary power</a:t>
            </a:r>
          </a:p>
          <a:p>
            <a:r>
              <a:rPr lang="en-GB" dirty="0" err="1" smtClean="0"/>
              <a:t>Uber</a:t>
            </a:r>
            <a:r>
              <a:rPr lang="en-GB" dirty="0" smtClean="0"/>
              <a:t> is “in business as </a:t>
            </a:r>
            <a:r>
              <a:rPr lang="en-GB" b="1" dirty="0" smtClean="0"/>
              <a:t>a supplier of transportation </a:t>
            </a:r>
            <a:r>
              <a:rPr lang="en-GB" dirty="0" smtClean="0"/>
              <a:t>services” and </a:t>
            </a:r>
            <a:r>
              <a:rPr lang="en-GB" b="1" dirty="0" smtClean="0"/>
              <a:t>drivers are not “small businesses”</a:t>
            </a:r>
            <a:r>
              <a:rPr lang="en-GB" dirty="0" smtClean="0"/>
              <a:t>: they cannot grow their businesses unless this “simply means spending more hours at the wheel”</a:t>
            </a:r>
            <a:endParaRPr lang="en-GB" dirty="0"/>
          </a:p>
        </p:txBody>
      </p:sp>
    </p:spTree>
    <p:extLst>
      <p:ext uri="{BB962C8B-B14F-4D97-AF65-F5344CB8AC3E}">
        <p14:creationId xmlns:p14="http://schemas.microsoft.com/office/powerpoint/2010/main" val="19343910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o">
  <a:themeElements>
    <a:clrScheme name="Forma d'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Modulo">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1303</TotalTime>
  <Words>1747</Words>
  <Application>Microsoft Office PowerPoint</Application>
  <PresentationFormat>On-screen Show (4:3)</PresentationFormat>
  <Paragraphs>135</Paragraphs>
  <Slides>16</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Corbel</vt:lpstr>
      <vt:lpstr>Wingdings</vt:lpstr>
      <vt:lpstr>Wingdings 2</vt:lpstr>
      <vt:lpstr>Wingdings 3</vt:lpstr>
      <vt:lpstr>Modulo</vt:lpstr>
      <vt:lpstr>“Uberisation” and the law</vt:lpstr>
      <vt:lpstr>The «gig economy»: what are we talking about ?</vt:lpstr>
      <vt:lpstr>Crowdwork and work on-demand: are they more similar than we know?</vt:lpstr>
      <vt:lpstr>“Humans-as-a-service”</vt:lpstr>
      <vt:lpstr>What are the common risks?</vt:lpstr>
      <vt:lpstr>Not a separate dimension: Platform Work in the Prism of Non-Standard Employment</vt:lpstr>
      <vt:lpstr>The Uber and Lyft litigation (1/3)</vt:lpstr>
      <vt:lpstr>The Uber and Lyft litigation (2/3)</vt:lpstr>
      <vt:lpstr>The Uber and Lyft litigation (3/3)</vt:lpstr>
      <vt:lpstr> Samples of clauses (1/3): “enhanced” independent-contractor clauses </vt:lpstr>
      <vt:lpstr>Samples of clauses (2/3): representation and warranties</vt:lpstr>
      <vt:lpstr>Samples of clauses (3/3): “light” exclusivity clauses</vt:lpstr>
      <vt:lpstr>What are the risks for workers’ rights?</vt:lpstr>
      <vt:lpstr>What are the risks for workers’ rights? (2/2)</vt:lpstr>
      <vt:lpstr>Some questions and answers for discussion</vt:lpstr>
      <vt:lpstr>Some ideas for the way forward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Rise of the Digital “Just-in-Time Workforce”</dc:title>
  <dc:creator>Valerio De Stefano</dc:creator>
  <cp:lastModifiedBy>De Stefano, Valerio</cp:lastModifiedBy>
  <cp:revision>46</cp:revision>
  <cp:lastPrinted>2017-01-24T14:34:51Z</cp:lastPrinted>
  <dcterms:created xsi:type="dcterms:W3CDTF">2015-10-20T17:48:06Z</dcterms:created>
  <dcterms:modified xsi:type="dcterms:W3CDTF">2017-01-24T15:48:06Z</dcterms:modified>
</cp:coreProperties>
</file>