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61" r:id="rId3"/>
    <p:sldId id="271" r:id="rId4"/>
    <p:sldId id="262" r:id="rId5"/>
    <p:sldId id="283" r:id="rId6"/>
    <p:sldId id="290" r:id="rId7"/>
    <p:sldId id="284" r:id="rId8"/>
    <p:sldId id="286" r:id="rId9"/>
    <p:sldId id="289" r:id="rId10"/>
    <p:sldId id="287" r:id="rId11"/>
    <p:sldId id="288" r:id="rId12"/>
    <p:sldId id="291" r:id="rId13"/>
    <p:sldId id="292" r:id="rId14"/>
    <p:sldId id="282" r:id="rId15"/>
    <p:sldId id="280" r:id="rId16"/>
    <p:sldId id="279" r:id="rId17"/>
    <p:sldId id="267" r:id="rId18"/>
    <p:sldId id="293" r:id="rId19"/>
    <p:sldId id="294" r:id="rId20"/>
    <p:sldId id="295" r:id="rId21"/>
  </p:sldIdLst>
  <p:sldSz cx="9144000" cy="6858000" type="screen4x3"/>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9272" autoAdjust="0"/>
  </p:normalViewPr>
  <p:slideViewPr>
    <p:cSldViewPr showGuides="1">
      <p:cViewPr>
        <p:scale>
          <a:sx n="70" d="100"/>
          <a:sy n="70" d="100"/>
        </p:scale>
        <p:origin x="-13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showGuides="1">
      <p:cViewPr>
        <p:scale>
          <a:sx n="130" d="100"/>
          <a:sy n="130" d="100"/>
        </p:scale>
        <p:origin x="-72" y="648"/>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'Table A2.3 '!$D$13</c:f>
              <c:strCache>
                <c:ptCount val="1"/>
                <c:pt idx="0">
                  <c:v>10th percentile</c:v>
                </c:pt>
              </c:strCache>
            </c:strRef>
          </c:tx>
          <c:spPr>
            <a:ln>
              <a:noFill/>
            </a:ln>
          </c:spPr>
          <c:marker>
            <c:symbol val="square"/>
            <c:size val="7"/>
          </c:marker>
          <c:cat>
            <c:strRef>
              <c:f>'Table A2.3 '!$A$16:$A$36</c:f>
              <c:strCache>
                <c:ptCount val="21"/>
                <c:pt idx="0">
                  <c:v>Finland</c:v>
                </c:pt>
                <c:pt idx="1">
                  <c:v>Netherlands</c:v>
                </c:pt>
                <c:pt idx="2">
                  <c:v>Sweden</c:v>
                </c:pt>
                <c:pt idx="3">
                  <c:v>Norway</c:v>
                </c:pt>
                <c:pt idx="4">
                  <c:v>Flanders (BEL)</c:v>
                </c:pt>
                <c:pt idx="5">
                  <c:v>Estonia</c:v>
                </c:pt>
                <c:pt idx="6">
                  <c:v>Slovak Republic</c:v>
                </c:pt>
                <c:pt idx="7">
                  <c:v>Czech Republic</c:v>
                </c:pt>
                <c:pt idx="8">
                  <c:v>Denmark</c:v>
                </c:pt>
                <c:pt idx="9">
                  <c:v>England (UK)</c:v>
                </c:pt>
                <c:pt idx="10">
                  <c:v>Germany</c:v>
                </c:pt>
                <c:pt idx="11">
                  <c:v>Austria</c:v>
                </c:pt>
                <c:pt idx="12">
                  <c:v>N. Ireland (UK)</c:v>
                </c:pt>
                <c:pt idx="13">
                  <c:v>Ireland</c:v>
                </c:pt>
                <c:pt idx="14">
                  <c:v>Poland</c:v>
                </c:pt>
                <c:pt idx="15">
                  <c:v>Lithuania</c:v>
                </c:pt>
                <c:pt idx="16">
                  <c:v>France</c:v>
                </c:pt>
                <c:pt idx="17">
                  <c:v>Slovenia</c:v>
                </c:pt>
                <c:pt idx="18">
                  <c:v>Spain</c:v>
                </c:pt>
                <c:pt idx="19">
                  <c:v>Greece</c:v>
                </c:pt>
                <c:pt idx="20">
                  <c:v>Italy</c:v>
                </c:pt>
              </c:strCache>
            </c:strRef>
          </c:cat>
          <c:val>
            <c:numRef>
              <c:f>'Table A2.3 '!$D$16:$D$36</c:f>
              <c:numCache>
                <c:formatCode>0.0</c:formatCode>
                <c:ptCount val="21"/>
                <c:pt idx="0">
                  <c:v>223.7241318513214</c:v>
                </c:pt>
                <c:pt idx="1">
                  <c:v>219.39312880587849</c:v>
                </c:pt>
                <c:pt idx="2">
                  <c:v>215.33594425447959</c:v>
                </c:pt>
                <c:pt idx="3">
                  <c:v>218.10222212468997</c:v>
                </c:pt>
                <c:pt idx="4">
                  <c:v>212.45495923142343</c:v>
                </c:pt>
                <c:pt idx="5">
                  <c:v>217.84232203491692</c:v>
                </c:pt>
                <c:pt idx="6">
                  <c:v>221.38080704622672</c:v>
                </c:pt>
                <c:pt idx="7">
                  <c:v>221.05383105986508</c:v>
                </c:pt>
                <c:pt idx="8">
                  <c:v>209.76309416360067</c:v>
                </c:pt>
                <c:pt idx="9">
                  <c:v>209.24746130223429</c:v>
                </c:pt>
                <c:pt idx="10">
                  <c:v>206.14078020404548</c:v>
                </c:pt>
                <c:pt idx="11">
                  <c:v>212.69138937862627</c:v>
                </c:pt>
                <c:pt idx="12">
                  <c:v>207.95266097736891</c:v>
                </c:pt>
                <c:pt idx="13">
                  <c:v>206.85100054853265</c:v>
                </c:pt>
                <c:pt idx="14">
                  <c:v>204.26477252417075</c:v>
                </c:pt>
                <c:pt idx="15">
                  <c:v>212.89126719063742</c:v>
                </c:pt>
                <c:pt idx="16">
                  <c:v>196.97375421430402</c:v>
                </c:pt>
                <c:pt idx="17">
                  <c:v>191.94117890691021</c:v>
                </c:pt>
                <c:pt idx="18">
                  <c:v>187.37728772532415</c:v>
                </c:pt>
                <c:pt idx="19">
                  <c:v>194.74854895096226</c:v>
                </c:pt>
                <c:pt idx="20">
                  <c:v>192.3511622830444</c:v>
                </c:pt>
              </c:numCache>
            </c:numRef>
          </c:val>
          <c:smooth val="0"/>
        </c:ser>
        <c:ser>
          <c:idx val="2"/>
          <c:order val="1"/>
          <c:tx>
            <c:strRef>
              <c:f>'Table A2.3 '!$F$13</c:f>
              <c:strCache>
                <c:ptCount val="1"/>
                <c:pt idx="0">
                  <c:v>50th percentile</c:v>
                </c:pt>
              </c:strCache>
            </c:strRef>
          </c:tx>
          <c:spPr>
            <a:ln>
              <a:noFill/>
            </a:ln>
          </c:spPr>
          <c:marker>
            <c:symbol val="dash"/>
            <c:size val="7"/>
            <c:spPr>
              <a:ln>
                <a:solidFill>
                  <a:srgbClr val="002060"/>
                </a:solidFill>
              </a:ln>
            </c:spPr>
          </c:marker>
          <c:cat>
            <c:strRef>
              <c:f>'Table A2.3 '!$A$16:$A$36</c:f>
              <c:strCache>
                <c:ptCount val="21"/>
                <c:pt idx="0">
                  <c:v>Finland</c:v>
                </c:pt>
                <c:pt idx="1">
                  <c:v>Netherlands</c:v>
                </c:pt>
                <c:pt idx="2">
                  <c:v>Sweden</c:v>
                </c:pt>
                <c:pt idx="3">
                  <c:v>Norway</c:v>
                </c:pt>
                <c:pt idx="4">
                  <c:v>Flanders (BEL)</c:v>
                </c:pt>
                <c:pt idx="5">
                  <c:v>Estonia</c:v>
                </c:pt>
                <c:pt idx="6">
                  <c:v>Slovak Republic</c:v>
                </c:pt>
                <c:pt idx="7">
                  <c:v>Czech Republic</c:v>
                </c:pt>
                <c:pt idx="8">
                  <c:v>Denmark</c:v>
                </c:pt>
                <c:pt idx="9">
                  <c:v>England (UK)</c:v>
                </c:pt>
                <c:pt idx="10">
                  <c:v>Germany</c:v>
                </c:pt>
                <c:pt idx="11">
                  <c:v>Austria</c:v>
                </c:pt>
                <c:pt idx="12">
                  <c:v>N. Ireland (UK)</c:v>
                </c:pt>
                <c:pt idx="13">
                  <c:v>Ireland</c:v>
                </c:pt>
                <c:pt idx="14">
                  <c:v>Poland</c:v>
                </c:pt>
                <c:pt idx="15">
                  <c:v>Lithuania</c:v>
                </c:pt>
                <c:pt idx="16">
                  <c:v>France</c:v>
                </c:pt>
                <c:pt idx="17">
                  <c:v>Slovenia</c:v>
                </c:pt>
                <c:pt idx="18">
                  <c:v>Spain</c:v>
                </c:pt>
                <c:pt idx="19">
                  <c:v>Greece</c:v>
                </c:pt>
                <c:pt idx="20">
                  <c:v>Italy</c:v>
                </c:pt>
              </c:strCache>
            </c:strRef>
          </c:cat>
          <c:val>
            <c:numRef>
              <c:f>'Table A2.3 '!$F$16:$F$36</c:f>
              <c:numCache>
                <c:formatCode>0.0</c:formatCode>
                <c:ptCount val="21"/>
                <c:pt idx="0">
                  <c:v>292.05898246550322</c:v>
                </c:pt>
                <c:pt idx="1">
                  <c:v>289.13838145853049</c:v>
                </c:pt>
                <c:pt idx="2">
                  <c:v>284.77615916317797</c:v>
                </c:pt>
                <c:pt idx="3">
                  <c:v>283.44173422653955</c:v>
                </c:pt>
                <c:pt idx="4">
                  <c:v>280.47641155079725</c:v>
                </c:pt>
                <c:pt idx="5">
                  <c:v>278.70465195918939</c:v>
                </c:pt>
                <c:pt idx="6">
                  <c:v>277.88370706061062</c:v>
                </c:pt>
                <c:pt idx="7">
                  <c:v>276.3484031758166</c:v>
                </c:pt>
                <c:pt idx="8">
                  <c:v>276.1557852410499</c:v>
                </c:pt>
                <c:pt idx="9">
                  <c:v>275.80198778828577</c:v>
                </c:pt>
                <c:pt idx="10">
                  <c:v>273.31681149159022</c:v>
                </c:pt>
                <c:pt idx="11">
                  <c:v>272.32406377582356</c:v>
                </c:pt>
                <c:pt idx="12">
                  <c:v>270.5096890306869</c:v>
                </c:pt>
                <c:pt idx="13">
                  <c:v>270.44275818207393</c:v>
                </c:pt>
                <c:pt idx="14">
                  <c:v>270.07917444342138</c:v>
                </c:pt>
                <c:pt idx="15">
                  <c:v>268.99461618753213</c:v>
                </c:pt>
                <c:pt idx="16">
                  <c:v>266.90325625087945</c:v>
                </c:pt>
                <c:pt idx="17">
                  <c:v>260.87744149452737</c:v>
                </c:pt>
                <c:pt idx="18">
                  <c:v>255.61072985986257</c:v>
                </c:pt>
                <c:pt idx="19">
                  <c:v>254.63431243211753</c:v>
                </c:pt>
                <c:pt idx="20">
                  <c:v>252.43037477888137</c:v>
                </c:pt>
              </c:numCache>
            </c:numRef>
          </c:val>
          <c:smooth val="0"/>
        </c:ser>
        <c:ser>
          <c:idx val="4"/>
          <c:order val="2"/>
          <c:tx>
            <c:strRef>
              <c:f>'Table A2.3 '!$H$13</c:f>
              <c:strCache>
                <c:ptCount val="1"/>
                <c:pt idx="0">
                  <c:v>90th percentile</c:v>
                </c:pt>
              </c:strCache>
            </c:strRef>
          </c:tx>
          <c:spPr>
            <a:ln>
              <a:noFill/>
            </a:ln>
          </c:spPr>
          <c:marker>
            <c:symbol val="triangle"/>
            <c:size val="9"/>
          </c:marker>
          <c:cat>
            <c:strRef>
              <c:f>'Table A2.3 '!$A$16:$A$36</c:f>
              <c:strCache>
                <c:ptCount val="21"/>
                <c:pt idx="0">
                  <c:v>Finland</c:v>
                </c:pt>
                <c:pt idx="1">
                  <c:v>Netherlands</c:v>
                </c:pt>
                <c:pt idx="2">
                  <c:v>Sweden</c:v>
                </c:pt>
                <c:pt idx="3">
                  <c:v>Norway</c:v>
                </c:pt>
                <c:pt idx="4">
                  <c:v>Flanders (BEL)</c:v>
                </c:pt>
                <c:pt idx="5">
                  <c:v>Estonia</c:v>
                </c:pt>
                <c:pt idx="6">
                  <c:v>Slovak Republic</c:v>
                </c:pt>
                <c:pt idx="7">
                  <c:v>Czech Republic</c:v>
                </c:pt>
                <c:pt idx="8">
                  <c:v>Denmark</c:v>
                </c:pt>
                <c:pt idx="9">
                  <c:v>England (UK)</c:v>
                </c:pt>
                <c:pt idx="10">
                  <c:v>Germany</c:v>
                </c:pt>
                <c:pt idx="11">
                  <c:v>Austria</c:v>
                </c:pt>
                <c:pt idx="12">
                  <c:v>N. Ireland (UK)</c:v>
                </c:pt>
                <c:pt idx="13">
                  <c:v>Ireland</c:v>
                </c:pt>
                <c:pt idx="14">
                  <c:v>Poland</c:v>
                </c:pt>
                <c:pt idx="15">
                  <c:v>Lithuania</c:v>
                </c:pt>
                <c:pt idx="16">
                  <c:v>France</c:v>
                </c:pt>
                <c:pt idx="17">
                  <c:v>Slovenia</c:v>
                </c:pt>
                <c:pt idx="18">
                  <c:v>Spain</c:v>
                </c:pt>
                <c:pt idx="19">
                  <c:v>Greece</c:v>
                </c:pt>
                <c:pt idx="20">
                  <c:v>Italy</c:v>
                </c:pt>
              </c:strCache>
            </c:strRef>
          </c:cat>
          <c:val>
            <c:numRef>
              <c:f>'Table A2.3 '!$H$16:$H$36</c:f>
              <c:numCache>
                <c:formatCode>0.0</c:formatCode>
                <c:ptCount val="21"/>
                <c:pt idx="0">
                  <c:v>347.20393339628527</c:v>
                </c:pt>
                <c:pt idx="1">
                  <c:v>341.00616042706849</c:v>
                </c:pt>
                <c:pt idx="2">
                  <c:v>337.62113825826134</c:v>
                </c:pt>
                <c:pt idx="3">
                  <c:v>333.39660608300329</c:v>
                </c:pt>
                <c:pt idx="4">
                  <c:v>331.5648702329305</c:v>
                </c:pt>
                <c:pt idx="5">
                  <c:v>329.68522990127406</c:v>
                </c:pt>
                <c:pt idx="6">
                  <c:v>320.76313824028159</c:v>
                </c:pt>
                <c:pt idx="7">
                  <c:v>323.39119107403428</c:v>
                </c:pt>
                <c:pt idx="8">
                  <c:v>326.02165029496246</c:v>
                </c:pt>
                <c:pt idx="9">
                  <c:v>332.83382689697743</c:v>
                </c:pt>
                <c:pt idx="10">
                  <c:v>327.70937320794803</c:v>
                </c:pt>
                <c:pt idx="11">
                  <c:v>322.83556550413431</c:v>
                </c:pt>
                <c:pt idx="12">
                  <c:v>326.04110277179996</c:v>
                </c:pt>
                <c:pt idx="13">
                  <c:v>322.57558468477657</c:v>
                </c:pt>
                <c:pt idx="14">
                  <c:v>325.19040675993966</c:v>
                </c:pt>
                <c:pt idx="15">
                  <c:v>317.56253397306904</c:v>
                </c:pt>
                <c:pt idx="16">
                  <c:v>320.93042631262449</c:v>
                </c:pt>
                <c:pt idx="17">
                  <c:v>314.4051678875274</c:v>
                </c:pt>
                <c:pt idx="18">
                  <c:v>310.89492099133167</c:v>
                </c:pt>
                <c:pt idx="19">
                  <c:v>312.19899302572185</c:v>
                </c:pt>
                <c:pt idx="20">
                  <c:v>306.09497053971023</c:v>
                </c:pt>
              </c:numCache>
            </c:numRef>
          </c:val>
          <c:smooth val="0"/>
        </c:ser>
        <c:dLbls>
          <c:showLegendKey val="0"/>
          <c:showVal val="0"/>
          <c:showCatName val="0"/>
          <c:showSerName val="0"/>
          <c:showPercent val="0"/>
          <c:showBubbleSize val="0"/>
        </c:dLbls>
        <c:hiLowLines/>
        <c:marker val="1"/>
        <c:smooth val="0"/>
        <c:axId val="172114688"/>
        <c:axId val="172116224"/>
      </c:lineChart>
      <c:catAx>
        <c:axId val="172114688"/>
        <c:scaling>
          <c:orientation val="minMax"/>
        </c:scaling>
        <c:delete val="0"/>
        <c:axPos val="b"/>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72116224"/>
        <c:crosses val="autoZero"/>
        <c:auto val="1"/>
        <c:lblAlgn val="ctr"/>
        <c:lblOffset val="100"/>
        <c:noMultiLvlLbl val="0"/>
      </c:catAx>
      <c:valAx>
        <c:axId val="172116224"/>
        <c:scaling>
          <c:orientation val="minMax"/>
          <c:min val="100"/>
        </c:scaling>
        <c:delete val="0"/>
        <c:axPos val="l"/>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72114688"/>
        <c:crosses val="autoZero"/>
        <c:crossBetween val="between"/>
      </c:valAx>
    </c:plotArea>
    <c:legend>
      <c:legendPos val="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'Table A2.5 (2)'!$D$13</c:f>
              <c:strCache>
                <c:ptCount val="1"/>
                <c:pt idx="0">
                  <c:v>10th percentile</c:v>
                </c:pt>
              </c:strCache>
            </c:strRef>
          </c:tx>
          <c:spPr>
            <a:ln>
              <a:noFill/>
            </a:ln>
          </c:spPr>
          <c:marker>
            <c:symbol val="square"/>
            <c:size val="7"/>
          </c:marker>
          <c:cat>
            <c:strRef>
              <c:f>'Table A2.5 (2)'!$A$16:$A$36</c:f>
              <c:strCache>
                <c:ptCount val="21"/>
                <c:pt idx="0">
                  <c:v>Finland</c:v>
                </c:pt>
                <c:pt idx="1">
                  <c:v>Netherlands</c:v>
                </c:pt>
                <c:pt idx="2">
                  <c:v>Flanders (BEL)</c:v>
                </c:pt>
                <c:pt idx="3">
                  <c:v>Sweden</c:v>
                </c:pt>
                <c:pt idx="4">
                  <c:v>Norway</c:v>
                </c:pt>
                <c:pt idx="5">
                  <c:v>Denmark</c:v>
                </c:pt>
                <c:pt idx="6">
                  <c:v>Slovak Republic</c:v>
                </c:pt>
                <c:pt idx="7">
                  <c:v>Czech Republic</c:v>
                </c:pt>
                <c:pt idx="8">
                  <c:v>Austria</c:v>
                </c:pt>
                <c:pt idx="9">
                  <c:v>Germany</c:v>
                </c:pt>
                <c:pt idx="10">
                  <c:v>Estonia</c:v>
                </c:pt>
                <c:pt idx="11">
                  <c:v>Lithuania</c:v>
                </c:pt>
                <c:pt idx="12">
                  <c:v>England (UK)</c:v>
                </c:pt>
                <c:pt idx="13">
                  <c:v>Poland</c:v>
                </c:pt>
                <c:pt idx="14">
                  <c:v>Slovenia</c:v>
                </c:pt>
                <c:pt idx="15">
                  <c:v>N. Ireland (UK)</c:v>
                </c:pt>
                <c:pt idx="16">
                  <c:v>Ireland</c:v>
                </c:pt>
                <c:pt idx="17">
                  <c:v>France</c:v>
                </c:pt>
                <c:pt idx="18">
                  <c:v>Greece</c:v>
                </c:pt>
                <c:pt idx="19">
                  <c:v>Spain</c:v>
                </c:pt>
                <c:pt idx="20">
                  <c:v>Italy</c:v>
                </c:pt>
              </c:strCache>
            </c:strRef>
          </c:cat>
          <c:val>
            <c:numRef>
              <c:f>'Table A2.5 (2)'!$D$16:$D$36</c:f>
              <c:numCache>
                <c:formatCode>0.0</c:formatCode>
                <c:ptCount val="21"/>
                <c:pt idx="0">
                  <c:v>217.38990289000645</c:v>
                </c:pt>
                <c:pt idx="1">
                  <c:v>214.61945714395833</c:v>
                </c:pt>
                <c:pt idx="2">
                  <c:v>213.66778724792684</c:v>
                </c:pt>
                <c:pt idx="3">
                  <c:v>209.88849392932224</c:v>
                </c:pt>
                <c:pt idx="4">
                  <c:v>209.63492907507006</c:v>
                </c:pt>
                <c:pt idx="5">
                  <c:v>213.36575508495679</c:v>
                </c:pt>
                <c:pt idx="6">
                  <c:v>214.3120186411702</c:v>
                </c:pt>
                <c:pt idx="7">
                  <c:v>218.41151394859116</c:v>
                </c:pt>
                <c:pt idx="8">
                  <c:v>212.89916670466192</c:v>
                </c:pt>
                <c:pt idx="9">
                  <c:v>201.92108311913751</c:v>
                </c:pt>
                <c:pt idx="10">
                  <c:v>214.81578615523449</c:v>
                </c:pt>
                <c:pt idx="11">
                  <c:v>206.55755584227768</c:v>
                </c:pt>
                <c:pt idx="12">
                  <c:v>191.57035262255457</c:v>
                </c:pt>
                <c:pt idx="13">
                  <c:v>193.9567355568351</c:v>
                </c:pt>
                <c:pt idx="14">
                  <c:v>187.17698536354766</c:v>
                </c:pt>
                <c:pt idx="15">
                  <c:v>193.10686153518193</c:v>
                </c:pt>
                <c:pt idx="16">
                  <c:v>189.50259572672783</c:v>
                </c:pt>
                <c:pt idx="17">
                  <c:v>179.73335081282036</c:v>
                </c:pt>
                <c:pt idx="18">
                  <c:v>189.63905946273039</c:v>
                </c:pt>
                <c:pt idx="19">
                  <c:v>177.75391872916202</c:v>
                </c:pt>
                <c:pt idx="20">
                  <c:v>182.85375487009594</c:v>
                </c:pt>
              </c:numCache>
            </c:numRef>
          </c:val>
          <c:smooth val="0"/>
        </c:ser>
        <c:ser>
          <c:idx val="1"/>
          <c:order val="1"/>
          <c:tx>
            <c:strRef>
              <c:f>'Table A2.5 (2)'!$F$13</c:f>
              <c:strCache>
                <c:ptCount val="1"/>
                <c:pt idx="0">
                  <c:v>50th percentile</c:v>
                </c:pt>
              </c:strCache>
            </c:strRef>
          </c:tx>
          <c:spPr>
            <a:ln>
              <a:noFill/>
            </a:ln>
          </c:spPr>
          <c:marker>
            <c:symbol val="dash"/>
            <c:size val="7"/>
            <c:spPr>
              <a:ln>
                <a:solidFill>
                  <a:schemeClr val="tx1">
                    <a:lumMod val="95000"/>
                    <a:lumOff val="5000"/>
                  </a:schemeClr>
                </a:solidFill>
              </a:ln>
            </c:spPr>
          </c:marker>
          <c:cat>
            <c:strRef>
              <c:f>'Table A2.5 (2)'!$A$16:$A$36</c:f>
              <c:strCache>
                <c:ptCount val="21"/>
                <c:pt idx="0">
                  <c:v>Finland</c:v>
                </c:pt>
                <c:pt idx="1">
                  <c:v>Netherlands</c:v>
                </c:pt>
                <c:pt idx="2">
                  <c:v>Flanders (BEL)</c:v>
                </c:pt>
                <c:pt idx="3">
                  <c:v>Sweden</c:v>
                </c:pt>
                <c:pt idx="4">
                  <c:v>Norway</c:v>
                </c:pt>
                <c:pt idx="5">
                  <c:v>Denmark</c:v>
                </c:pt>
                <c:pt idx="6">
                  <c:v>Slovak Republic</c:v>
                </c:pt>
                <c:pt idx="7">
                  <c:v>Czech Republic</c:v>
                </c:pt>
                <c:pt idx="8">
                  <c:v>Austria</c:v>
                </c:pt>
                <c:pt idx="9">
                  <c:v>Germany</c:v>
                </c:pt>
                <c:pt idx="10">
                  <c:v>Estonia</c:v>
                </c:pt>
                <c:pt idx="11">
                  <c:v>Lithuania</c:v>
                </c:pt>
                <c:pt idx="12">
                  <c:v>England (UK)</c:v>
                </c:pt>
                <c:pt idx="13">
                  <c:v>Poland</c:v>
                </c:pt>
                <c:pt idx="14">
                  <c:v>Slovenia</c:v>
                </c:pt>
                <c:pt idx="15">
                  <c:v>N. Ireland (UK)</c:v>
                </c:pt>
                <c:pt idx="16">
                  <c:v>Ireland</c:v>
                </c:pt>
                <c:pt idx="17">
                  <c:v>France</c:v>
                </c:pt>
                <c:pt idx="18">
                  <c:v>Greece</c:v>
                </c:pt>
                <c:pt idx="19">
                  <c:v>Spain</c:v>
                </c:pt>
                <c:pt idx="20">
                  <c:v>Italy</c:v>
                </c:pt>
              </c:strCache>
            </c:strRef>
          </c:cat>
          <c:val>
            <c:numRef>
              <c:f>'Table A2.5 (2)'!$F$16:$F$36</c:f>
              <c:numCache>
                <c:formatCode>0.0</c:formatCode>
                <c:ptCount val="21"/>
                <c:pt idx="0">
                  <c:v>285.83255315887925</c:v>
                </c:pt>
                <c:pt idx="1">
                  <c:v>285.78606582183568</c:v>
                </c:pt>
                <c:pt idx="2">
                  <c:v>284.39691411747953</c:v>
                </c:pt>
                <c:pt idx="3">
                  <c:v>284.04973716027388</c:v>
                </c:pt>
                <c:pt idx="4">
                  <c:v>283.53982425418258</c:v>
                </c:pt>
                <c:pt idx="5">
                  <c:v>282.01398074278461</c:v>
                </c:pt>
                <c:pt idx="6">
                  <c:v>280.43743102852329</c:v>
                </c:pt>
                <c:pt idx="7">
                  <c:v>278.44724778652113</c:v>
                </c:pt>
                <c:pt idx="8">
                  <c:v>278.2151677728915</c:v>
                </c:pt>
                <c:pt idx="9">
                  <c:v>275.89647596185483</c:v>
                </c:pt>
                <c:pt idx="10">
                  <c:v>275.26996409115554</c:v>
                </c:pt>
                <c:pt idx="11">
                  <c:v>268.88834542966413</c:v>
                </c:pt>
                <c:pt idx="12">
                  <c:v>265.09196643406159</c:v>
                </c:pt>
                <c:pt idx="13">
                  <c:v>262.62837433781749</c:v>
                </c:pt>
                <c:pt idx="14">
                  <c:v>262.50468452010603</c:v>
                </c:pt>
                <c:pt idx="15">
                  <c:v>260.95378438134992</c:v>
                </c:pt>
                <c:pt idx="16">
                  <c:v>259.56248747366936</c:v>
                </c:pt>
                <c:pt idx="17">
                  <c:v>259.15138177537443</c:v>
                </c:pt>
                <c:pt idx="18">
                  <c:v>252.55446391444693</c:v>
                </c:pt>
                <c:pt idx="19">
                  <c:v>250.29569529147179</c:v>
                </c:pt>
                <c:pt idx="20">
                  <c:v>249.26541286456754</c:v>
                </c:pt>
              </c:numCache>
            </c:numRef>
          </c:val>
          <c:smooth val="0"/>
        </c:ser>
        <c:ser>
          <c:idx val="2"/>
          <c:order val="2"/>
          <c:tx>
            <c:strRef>
              <c:f>'Table A2.5 (2)'!$H$13</c:f>
              <c:strCache>
                <c:ptCount val="1"/>
                <c:pt idx="0">
                  <c:v>90th percentile</c:v>
                </c:pt>
              </c:strCache>
            </c:strRef>
          </c:tx>
          <c:spPr>
            <a:ln>
              <a:noFill/>
            </a:ln>
          </c:spPr>
          <c:cat>
            <c:strRef>
              <c:f>'Table A2.5 (2)'!$A$16:$A$36</c:f>
              <c:strCache>
                <c:ptCount val="21"/>
                <c:pt idx="0">
                  <c:v>Finland</c:v>
                </c:pt>
                <c:pt idx="1">
                  <c:v>Netherlands</c:v>
                </c:pt>
                <c:pt idx="2">
                  <c:v>Flanders (BEL)</c:v>
                </c:pt>
                <c:pt idx="3">
                  <c:v>Sweden</c:v>
                </c:pt>
                <c:pt idx="4">
                  <c:v>Norway</c:v>
                </c:pt>
                <c:pt idx="5">
                  <c:v>Denmark</c:v>
                </c:pt>
                <c:pt idx="6">
                  <c:v>Slovak Republic</c:v>
                </c:pt>
                <c:pt idx="7">
                  <c:v>Czech Republic</c:v>
                </c:pt>
                <c:pt idx="8">
                  <c:v>Austria</c:v>
                </c:pt>
                <c:pt idx="9">
                  <c:v>Germany</c:v>
                </c:pt>
                <c:pt idx="10">
                  <c:v>Estonia</c:v>
                </c:pt>
                <c:pt idx="11">
                  <c:v>Lithuania</c:v>
                </c:pt>
                <c:pt idx="12">
                  <c:v>England (UK)</c:v>
                </c:pt>
                <c:pt idx="13">
                  <c:v>Poland</c:v>
                </c:pt>
                <c:pt idx="14">
                  <c:v>Slovenia</c:v>
                </c:pt>
                <c:pt idx="15">
                  <c:v>N. Ireland (UK)</c:v>
                </c:pt>
                <c:pt idx="16">
                  <c:v>Ireland</c:v>
                </c:pt>
                <c:pt idx="17">
                  <c:v>France</c:v>
                </c:pt>
                <c:pt idx="18">
                  <c:v>Greece</c:v>
                </c:pt>
                <c:pt idx="19">
                  <c:v>Spain</c:v>
                </c:pt>
                <c:pt idx="20">
                  <c:v>Italy</c:v>
                </c:pt>
              </c:strCache>
            </c:strRef>
          </c:cat>
          <c:val>
            <c:numRef>
              <c:f>'Table A2.5 (2)'!$H$16:$H$36</c:f>
              <c:numCache>
                <c:formatCode>0.0</c:formatCode>
                <c:ptCount val="21"/>
                <c:pt idx="0">
                  <c:v>345.04073381401719</c:v>
                </c:pt>
                <c:pt idx="1">
                  <c:v>339.74758247148173</c:v>
                </c:pt>
                <c:pt idx="2">
                  <c:v>341.51743113426227</c:v>
                </c:pt>
                <c:pt idx="3">
                  <c:v>342.75985737316171</c:v>
                </c:pt>
                <c:pt idx="4">
                  <c:v>341.43169779999869</c:v>
                </c:pt>
                <c:pt idx="5">
                  <c:v>339.48116922675251</c:v>
                </c:pt>
                <c:pt idx="6">
                  <c:v>331.44795462881939</c:v>
                </c:pt>
                <c:pt idx="7">
                  <c:v>329.35119177698004</c:v>
                </c:pt>
                <c:pt idx="8">
                  <c:v>334.14061738091306</c:v>
                </c:pt>
                <c:pt idx="9">
                  <c:v>335.00882778043308</c:v>
                </c:pt>
                <c:pt idx="10">
                  <c:v>328.72716725090538</c:v>
                </c:pt>
                <c:pt idx="11">
                  <c:v>326.1095422229003</c:v>
                </c:pt>
                <c:pt idx="12">
                  <c:v>329.5220103987341</c:v>
                </c:pt>
                <c:pt idx="13">
                  <c:v>321.82691928408951</c:v>
                </c:pt>
                <c:pt idx="14">
                  <c:v>322.4547142459113</c:v>
                </c:pt>
                <c:pt idx="15">
                  <c:v>322.61379864762677</c:v>
                </c:pt>
                <c:pt idx="16">
                  <c:v>318.83967653285373</c:v>
                </c:pt>
                <c:pt idx="17">
                  <c:v>321.5417827490694</c:v>
                </c:pt>
                <c:pt idx="18">
                  <c:v>311.77550834891974</c:v>
                </c:pt>
                <c:pt idx="19">
                  <c:v>307.35861889357608</c:v>
                </c:pt>
                <c:pt idx="20">
                  <c:v>309.11373968955417</c:v>
                </c:pt>
              </c:numCache>
            </c:numRef>
          </c:val>
          <c:smooth val="0"/>
        </c:ser>
        <c:dLbls>
          <c:showLegendKey val="0"/>
          <c:showVal val="0"/>
          <c:showCatName val="0"/>
          <c:showSerName val="0"/>
          <c:showPercent val="0"/>
          <c:showBubbleSize val="0"/>
        </c:dLbls>
        <c:hiLowLines/>
        <c:marker val="1"/>
        <c:smooth val="0"/>
        <c:axId val="172551168"/>
        <c:axId val="172557056"/>
      </c:lineChart>
      <c:catAx>
        <c:axId val="172551168"/>
        <c:scaling>
          <c:orientation val="minMax"/>
        </c:scaling>
        <c:delete val="0"/>
        <c:axPos val="b"/>
        <c:majorTickMark val="out"/>
        <c:minorTickMark val="none"/>
        <c:tickLblPos val="nextTo"/>
        <c:crossAx val="172557056"/>
        <c:crosses val="autoZero"/>
        <c:auto val="1"/>
        <c:lblAlgn val="ctr"/>
        <c:lblOffset val="100"/>
        <c:noMultiLvlLbl val="0"/>
      </c:catAx>
      <c:valAx>
        <c:axId val="172557056"/>
        <c:scaling>
          <c:orientation val="minMax"/>
          <c:min val="100"/>
        </c:scaling>
        <c:delete val="0"/>
        <c:axPos val="l"/>
        <c:majorGridlines/>
        <c:numFmt formatCode="0" sourceLinked="0"/>
        <c:majorTickMark val="out"/>
        <c:minorTickMark val="none"/>
        <c:tickLblPos val="nextTo"/>
        <c:crossAx val="172551168"/>
        <c:crosses val="autoZero"/>
        <c:crossBetween val="between"/>
      </c:valAx>
    </c:plotArea>
    <c:legend>
      <c:legendPos val="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332970627205251E-2"/>
          <c:y val="9.6749524025488795E-2"/>
          <c:w val="0.91130930937371013"/>
          <c:h val="0.63658470976588599"/>
        </c:manualLayout>
      </c:layout>
      <c:barChart>
        <c:barDir val="col"/>
        <c:grouping val="stacked"/>
        <c:varyColors val="0"/>
        <c:ser>
          <c:idx val="0"/>
          <c:order val="0"/>
          <c:tx>
            <c:strRef>
              <c:f>'European '!$BK$11</c:f>
              <c:strCache>
                <c:ptCount val="1"/>
                <c:pt idx="0">
                  <c:v> Both literacy and numeracy</c:v>
                </c:pt>
              </c:strCache>
            </c:strRef>
          </c:tx>
          <c:spPr>
            <a:solidFill>
              <a:srgbClr val="0070C0"/>
            </a:solidFill>
          </c:spPr>
          <c:invertIfNegative val="0"/>
          <c:cat>
            <c:strRef>
              <c:f>'European '!$BJ$12:$BJ$32</c:f>
              <c:strCache>
                <c:ptCount val="21"/>
                <c:pt idx="0">
                  <c:v>Italy</c:v>
                </c:pt>
                <c:pt idx="1">
                  <c:v>Spain</c:v>
                </c:pt>
                <c:pt idx="2">
                  <c:v>Greece</c:v>
                </c:pt>
                <c:pt idx="3">
                  <c:v>France</c:v>
                </c:pt>
                <c:pt idx="4">
                  <c:v>Slovenia</c:v>
                </c:pt>
                <c:pt idx="5">
                  <c:v>Ireland</c:v>
                </c:pt>
                <c:pt idx="6">
                  <c:v>Poland</c:v>
                </c:pt>
                <c:pt idx="7">
                  <c:v>N. Ireland (UK)</c:v>
                </c:pt>
                <c:pt idx="8">
                  <c:v>England (UK)</c:v>
                </c:pt>
                <c:pt idx="9">
                  <c:v>Germany</c:v>
                </c:pt>
                <c:pt idx="10">
                  <c:v>Lithuania</c:v>
                </c:pt>
                <c:pt idx="11">
                  <c:v>Denmark</c:v>
                </c:pt>
                <c:pt idx="12">
                  <c:v>Austria</c:v>
                </c:pt>
                <c:pt idx="13">
                  <c:v>Estonia</c:v>
                </c:pt>
                <c:pt idx="14">
                  <c:v>Sweden</c:v>
                </c:pt>
                <c:pt idx="15">
                  <c:v>Flanders (BEL)</c:v>
                </c:pt>
                <c:pt idx="16">
                  <c:v>Czech Republic</c:v>
                </c:pt>
                <c:pt idx="17">
                  <c:v>Norway</c:v>
                </c:pt>
                <c:pt idx="18">
                  <c:v>Slovak Republic</c:v>
                </c:pt>
                <c:pt idx="19">
                  <c:v>Netherlands</c:v>
                </c:pt>
                <c:pt idx="20">
                  <c:v>Finland</c:v>
                </c:pt>
              </c:strCache>
            </c:strRef>
          </c:cat>
          <c:val>
            <c:numRef>
              <c:f>'European '!$BK$12:$BK$32</c:f>
              <c:numCache>
                <c:formatCode>0.0</c:formatCode>
                <c:ptCount val="21"/>
                <c:pt idx="0">
                  <c:v>21.336471</c:v>
                </c:pt>
                <c:pt idx="1">
                  <c:v>22.471081999999999</c:v>
                </c:pt>
                <c:pt idx="2">
                  <c:v>19.523589000000001</c:v>
                </c:pt>
                <c:pt idx="3">
                  <c:v>18.125682999999999</c:v>
                </c:pt>
                <c:pt idx="4">
                  <c:v>19.505374</c:v>
                </c:pt>
                <c:pt idx="5">
                  <c:v>14.874501</c:v>
                </c:pt>
                <c:pt idx="6">
                  <c:v>14.865553</c:v>
                </c:pt>
                <c:pt idx="7">
                  <c:v>14.724847</c:v>
                </c:pt>
                <c:pt idx="8">
                  <c:v>13.966889999999999</c:v>
                </c:pt>
                <c:pt idx="9">
                  <c:v>13.336043999999999</c:v>
                </c:pt>
                <c:pt idx="10">
                  <c:v>11.321611000000001</c:v>
                </c:pt>
                <c:pt idx="11">
                  <c:v>10.838908</c:v>
                </c:pt>
                <c:pt idx="12">
                  <c:v>10.462033999999999</c:v>
                </c:pt>
                <c:pt idx="13">
                  <c:v>9.094894</c:v>
                </c:pt>
                <c:pt idx="14">
                  <c:v>10.444362999999999</c:v>
                </c:pt>
                <c:pt idx="15">
                  <c:v>10.055464000000001</c:v>
                </c:pt>
                <c:pt idx="16">
                  <c:v>7.7362526999999996</c:v>
                </c:pt>
                <c:pt idx="17">
                  <c:v>9.9727379000000003</c:v>
                </c:pt>
                <c:pt idx="18">
                  <c:v>8.9347805000000005</c:v>
                </c:pt>
                <c:pt idx="19">
                  <c:v>9.2863217000000002</c:v>
                </c:pt>
                <c:pt idx="20">
                  <c:v>8.0510921999999994</c:v>
                </c:pt>
              </c:numCache>
            </c:numRef>
          </c:val>
        </c:ser>
        <c:ser>
          <c:idx val="1"/>
          <c:order val="1"/>
          <c:tx>
            <c:strRef>
              <c:f>'European '!$BL$11</c:f>
              <c:strCache>
                <c:ptCount val="1"/>
                <c:pt idx="0">
                  <c:v>Literacy only</c:v>
                </c:pt>
              </c:strCache>
            </c:strRef>
          </c:tx>
          <c:spPr>
            <a:solidFill>
              <a:srgbClr val="00B0F0"/>
            </a:solidFill>
          </c:spPr>
          <c:invertIfNegative val="0"/>
          <c:cat>
            <c:strRef>
              <c:f>'European '!$BJ$12:$BJ$32</c:f>
              <c:strCache>
                <c:ptCount val="21"/>
                <c:pt idx="0">
                  <c:v>Italy</c:v>
                </c:pt>
                <c:pt idx="1">
                  <c:v>Spain</c:v>
                </c:pt>
                <c:pt idx="2">
                  <c:v>Greece</c:v>
                </c:pt>
                <c:pt idx="3">
                  <c:v>France</c:v>
                </c:pt>
                <c:pt idx="4">
                  <c:v>Slovenia</c:v>
                </c:pt>
                <c:pt idx="5">
                  <c:v>Ireland</c:v>
                </c:pt>
                <c:pt idx="6">
                  <c:v>Poland</c:v>
                </c:pt>
                <c:pt idx="7">
                  <c:v>N. Ireland (UK)</c:v>
                </c:pt>
                <c:pt idx="8">
                  <c:v>England (UK)</c:v>
                </c:pt>
                <c:pt idx="9">
                  <c:v>Germany</c:v>
                </c:pt>
                <c:pt idx="10">
                  <c:v>Lithuania</c:v>
                </c:pt>
                <c:pt idx="11">
                  <c:v>Denmark</c:v>
                </c:pt>
                <c:pt idx="12">
                  <c:v>Austria</c:v>
                </c:pt>
                <c:pt idx="13">
                  <c:v>Estonia</c:v>
                </c:pt>
                <c:pt idx="14">
                  <c:v>Sweden</c:v>
                </c:pt>
                <c:pt idx="15">
                  <c:v>Flanders (BEL)</c:v>
                </c:pt>
                <c:pt idx="16">
                  <c:v>Czech Republic</c:v>
                </c:pt>
                <c:pt idx="17">
                  <c:v>Norway</c:v>
                </c:pt>
                <c:pt idx="18">
                  <c:v>Slovak Republic</c:v>
                </c:pt>
                <c:pt idx="19">
                  <c:v>Netherlands</c:v>
                </c:pt>
                <c:pt idx="20">
                  <c:v>Finland</c:v>
                </c:pt>
              </c:strCache>
            </c:strRef>
          </c:cat>
          <c:val>
            <c:numRef>
              <c:f>'European '!$BL$12:$BL$32</c:f>
              <c:numCache>
                <c:formatCode>0.0</c:formatCode>
                <c:ptCount val="21"/>
                <c:pt idx="0">
                  <c:v>6.3459620000000001</c:v>
                </c:pt>
                <c:pt idx="1">
                  <c:v>5.0195097000000004</c:v>
                </c:pt>
                <c:pt idx="2">
                  <c:v>6.9897669000000002</c:v>
                </c:pt>
                <c:pt idx="3">
                  <c:v>3.43065</c:v>
                </c:pt>
                <c:pt idx="4">
                  <c:v>5.4097562000000003</c:v>
                </c:pt>
                <c:pt idx="5">
                  <c:v>2.5669805999999999</c:v>
                </c:pt>
                <c:pt idx="6">
                  <c:v>3.9031576000000001</c:v>
                </c:pt>
                <c:pt idx="7">
                  <c:v>2.7103763999999999</c:v>
                </c:pt>
                <c:pt idx="8">
                  <c:v>2.4006126999999999</c:v>
                </c:pt>
                <c:pt idx="9">
                  <c:v>4.1827721999999996</c:v>
                </c:pt>
                <c:pt idx="10">
                  <c:v>3.7333316000000001</c:v>
                </c:pt>
                <c:pt idx="11">
                  <c:v>4.8614651999999996</c:v>
                </c:pt>
                <c:pt idx="12">
                  <c:v>4.8275085000000004</c:v>
                </c:pt>
                <c:pt idx="13">
                  <c:v>3.9212539999999998</c:v>
                </c:pt>
                <c:pt idx="14">
                  <c:v>2.8229563999999998</c:v>
                </c:pt>
                <c:pt idx="15">
                  <c:v>3.9721818999999998</c:v>
                </c:pt>
                <c:pt idx="16">
                  <c:v>4.0610815999999996</c:v>
                </c:pt>
                <c:pt idx="17">
                  <c:v>2.2860016000000001</c:v>
                </c:pt>
                <c:pt idx="18">
                  <c:v>2.6920299999999999</c:v>
                </c:pt>
                <c:pt idx="19">
                  <c:v>2.3905582000000001</c:v>
                </c:pt>
                <c:pt idx="20">
                  <c:v>2.5592533</c:v>
                </c:pt>
              </c:numCache>
            </c:numRef>
          </c:val>
        </c:ser>
        <c:ser>
          <c:idx val="2"/>
          <c:order val="2"/>
          <c:tx>
            <c:strRef>
              <c:f>'European '!$BM$11</c:f>
              <c:strCache>
                <c:ptCount val="1"/>
                <c:pt idx="0">
                  <c:v>Numeracy only</c:v>
                </c:pt>
              </c:strCache>
            </c:strRef>
          </c:tx>
          <c:spPr>
            <a:solidFill>
              <a:schemeClr val="tx2">
                <a:lumMod val="40000"/>
                <a:lumOff val="60000"/>
              </a:schemeClr>
            </a:solidFill>
          </c:spPr>
          <c:invertIfNegative val="0"/>
          <c:cat>
            <c:strRef>
              <c:f>'European '!$BJ$12:$BJ$32</c:f>
              <c:strCache>
                <c:ptCount val="21"/>
                <c:pt idx="0">
                  <c:v>Italy</c:v>
                </c:pt>
                <c:pt idx="1">
                  <c:v>Spain</c:v>
                </c:pt>
                <c:pt idx="2">
                  <c:v>Greece</c:v>
                </c:pt>
                <c:pt idx="3">
                  <c:v>France</c:v>
                </c:pt>
                <c:pt idx="4">
                  <c:v>Slovenia</c:v>
                </c:pt>
                <c:pt idx="5">
                  <c:v>Ireland</c:v>
                </c:pt>
                <c:pt idx="6">
                  <c:v>Poland</c:v>
                </c:pt>
                <c:pt idx="7">
                  <c:v>N. Ireland (UK)</c:v>
                </c:pt>
                <c:pt idx="8">
                  <c:v>England (UK)</c:v>
                </c:pt>
                <c:pt idx="9">
                  <c:v>Germany</c:v>
                </c:pt>
                <c:pt idx="10">
                  <c:v>Lithuania</c:v>
                </c:pt>
                <c:pt idx="11">
                  <c:v>Denmark</c:v>
                </c:pt>
                <c:pt idx="12">
                  <c:v>Austria</c:v>
                </c:pt>
                <c:pt idx="13">
                  <c:v>Estonia</c:v>
                </c:pt>
                <c:pt idx="14">
                  <c:v>Sweden</c:v>
                </c:pt>
                <c:pt idx="15">
                  <c:v>Flanders (BEL)</c:v>
                </c:pt>
                <c:pt idx="16">
                  <c:v>Czech Republic</c:v>
                </c:pt>
                <c:pt idx="17">
                  <c:v>Norway</c:v>
                </c:pt>
                <c:pt idx="18">
                  <c:v>Slovak Republic</c:v>
                </c:pt>
                <c:pt idx="19">
                  <c:v>Netherlands</c:v>
                </c:pt>
                <c:pt idx="20">
                  <c:v>Finland</c:v>
                </c:pt>
              </c:strCache>
            </c:strRef>
          </c:cat>
          <c:val>
            <c:numRef>
              <c:f>'European '!$BM$12:$BM$32</c:f>
              <c:numCache>
                <c:formatCode>0.0</c:formatCode>
                <c:ptCount val="21"/>
                <c:pt idx="0">
                  <c:v>10.344096</c:v>
                </c:pt>
                <c:pt idx="1">
                  <c:v>8.1720936000000002</c:v>
                </c:pt>
                <c:pt idx="2">
                  <c:v>9.0242892000000001</c:v>
                </c:pt>
                <c:pt idx="3">
                  <c:v>9.9017519000000007</c:v>
                </c:pt>
                <c:pt idx="4">
                  <c:v>6.2681619</c:v>
                </c:pt>
                <c:pt idx="5">
                  <c:v>10.302923</c:v>
                </c:pt>
                <c:pt idx="6">
                  <c:v>8.6117839000000007</c:v>
                </c:pt>
                <c:pt idx="7">
                  <c:v>9.6480554000000005</c:v>
                </c:pt>
                <c:pt idx="8">
                  <c:v>10.152869000000001</c:v>
                </c:pt>
                <c:pt idx="9">
                  <c:v>5.0578953000000002</c:v>
                </c:pt>
                <c:pt idx="10">
                  <c:v>6.0897591999999996</c:v>
                </c:pt>
                <c:pt idx="11">
                  <c:v>3.3967771999999998</c:v>
                </c:pt>
                <c:pt idx="12">
                  <c:v>3.8029187000000002</c:v>
                </c:pt>
                <c:pt idx="13">
                  <c:v>5.1996266999999996</c:v>
                </c:pt>
                <c:pt idx="14">
                  <c:v>4.2590919999999999</c:v>
                </c:pt>
                <c:pt idx="15">
                  <c:v>3.3000913999999999</c:v>
                </c:pt>
                <c:pt idx="16">
                  <c:v>5.1177004999999998</c:v>
                </c:pt>
                <c:pt idx="17">
                  <c:v>4.5996486000000001</c:v>
                </c:pt>
                <c:pt idx="18">
                  <c:v>4.8352070999999999</c:v>
                </c:pt>
                <c:pt idx="19">
                  <c:v>3.9102231000000001</c:v>
                </c:pt>
                <c:pt idx="20">
                  <c:v>4.7812814000000001</c:v>
                </c:pt>
              </c:numCache>
            </c:numRef>
          </c:val>
        </c:ser>
        <c:dLbls>
          <c:showLegendKey val="0"/>
          <c:showVal val="0"/>
          <c:showCatName val="0"/>
          <c:showSerName val="0"/>
          <c:showPercent val="0"/>
          <c:showBubbleSize val="0"/>
        </c:dLbls>
        <c:gapWidth val="150"/>
        <c:overlap val="100"/>
        <c:axId val="172692224"/>
        <c:axId val="172693760"/>
      </c:barChart>
      <c:catAx>
        <c:axId val="172692224"/>
        <c:scaling>
          <c:orientation val="minMax"/>
        </c:scaling>
        <c:delete val="0"/>
        <c:axPos val="b"/>
        <c:numFmt formatCode="General" sourceLinked="1"/>
        <c:majorTickMark val="out"/>
        <c:minorTickMark val="none"/>
        <c:tickLblPos val="nextTo"/>
        <c:txPr>
          <a:bodyPr rot="-2700000" vert="horz"/>
          <a:lstStyle/>
          <a:p>
            <a:pPr>
              <a:defRPr sz="1600" b="0" i="0" u="none" strike="noStrike" baseline="0">
                <a:solidFill>
                  <a:srgbClr val="000000"/>
                </a:solidFill>
                <a:latin typeface="Calibri"/>
                <a:ea typeface="Calibri"/>
                <a:cs typeface="Calibri"/>
              </a:defRPr>
            </a:pPr>
            <a:endParaRPr lang="en-US"/>
          </a:p>
        </c:txPr>
        <c:crossAx val="172693760"/>
        <c:crosses val="autoZero"/>
        <c:auto val="1"/>
        <c:lblAlgn val="ctr"/>
        <c:lblOffset val="100"/>
        <c:noMultiLvlLbl val="0"/>
      </c:catAx>
      <c:valAx>
        <c:axId val="172693760"/>
        <c:scaling>
          <c:orientation val="minMax"/>
          <c:max val="50"/>
          <c:min val="0"/>
        </c:scaling>
        <c:delete val="0"/>
        <c:axPos val="l"/>
        <c:majorGridlines/>
        <c:title>
          <c:tx>
            <c:rich>
              <a:bodyPr rot="0" vert="horz"/>
              <a:lstStyle/>
              <a:p>
                <a:pPr algn="ctr">
                  <a:defRPr sz="1400" b="1" i="0" u="none" strike="noStrike" baseline="0">
                    <a:solidFill>
                      <a:srgbClr val="000000"/>
                    </a:solidFill>
                    <a:latin typeface="Calibri"/>
                    <a:ea typeface="Calibri"/>
                    <a:cs typeface="Calibri"/>
                  </a:defRPr>
                </a:pPr>
                <a:r>
                  <a:rPr lang="en-GB" sz="1400"/>
                  <a:t>%</a:t>
                </a:r>
              </a:p>
            </c:rich>
          </c:tx>
          <c:layout>
            <c:manualLayout>
              <c:xMode val="edge"/>
              <c:yMode val="edge"/>
              <c:x val="2.5685228155418696E-2"/>
              <c:y val="1.0614497932497604E-2"/>
            </c:manualLayout>
          </c:layout>
          <c:overlay val="0"/>
        </c:title>
        <c:numFmt formatCode="0"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72692224"/>
        <c:crosses val="autoZero"/>
        <c:crossBetween val="between"/>
      </c:valAx>
    </c:plotArea>
    <c:legend>
      <c:legendPos val="t"/>
      <c:layout>
        <c:manualLayout>
          <c:xMode val="edge"/>
          <c:yMode val="edge"/>
          <c:x val="0.18049083605713301"/>
          <c:y val="2.8992212433017337E-2"/>
          <c:w val="0.63901832788573398"/>
          <c:h val="5.5372652658076046E-2"/>
        </c:manualLayout>
      </c:layout>
      <c:overlay val="0"/>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80089988751412E-2"/>
          <c:y val="0.11489397090727062"/>
          <c:w val="0.89955588884722748"/>
          <c:h val="0.63288621114019161"/>
        </c:manualLayout>
      </c:layout>
      <c:barChart>
        <c:barDir val="col"/>
        <c:grouping val="stacked"/>
        <c:varyColors val="0"/>
        <c:ser>
          <c:idx val="0"/>
          <c:order val="0"/>
          <c:tx>
            <c:strRef>
              <c:f>'[Chart 2 in Microsoft PowerPoint]Sheet5'!$L$8:$L$10</c:f>
              <c:strCache>
                <c:ptCount val="1"/>
                <c:pt idx="0">
                  <c:v>Low skilled and less than upper secondary </c:v>
                </c:pt>
              </c:strCache>
            </c:strRef>
          </c:tx>
          <c:spPr>
            <a:solidFill>
              <a:srgbClr val="00B050"/>
            </a:solidFill>
          </c:spPr>
          <c:invertIfNegative val="0"/>
          <c:cat>
            <c:strRef>
              <c:f>'[Chart 2 in Microsoft PowerPoint]Sheet5'!$Q$35:$Q$55</c:f>
              <c:strCache>
                <c:ptCount val="21"/>
                <c:pt idx="0">
                  <c:v>Italy</c:v>
                </c:pt>
                <c:pt idx="1">
                  <c:v>Spain</c:v>
                </c:pt>
                <c:pt idx="2">
                  <c:v>Greece</c:v>
                </c:pt>
                <c:pt idx="3">
                  <c:v>France</c:v>
                </c:pt>
                <c:pt idx="4">
                  <c:v>Slovenia</c:v>
                </c:pt>
                <c:pt idx="5">
                  <c:v>Ireland</c:v>
                </c:pt>
                <c:pt idx="6">
                  <c:v>N. Ireland (UK)</c:v>
                </c:pt>
                <c:pt idx="7">
                  <c:v>England (UK)</c:v>
                </c:pt>
                <c:pt idx="8">
                  <c:v>Germany</c:v>
                </c:pt>
                <c:pt idx="9">
                  <c:v>Poland</c:v>
                </c:pt>
                <c:pt idx="10">
                  <c:v>Lithuania</c:v>
                </c:pt>
                <c:pt idx="11">
                  <c:v>Austria</c:v>
                </c:pt>
                <c:pt idx="12">
                  <c:v>Denmark</c:v>
                </c:pt>
                <c:pt idx="13">
                  <c:v>Estonia</c:v>
                </c:pt>
                <c:pt idx="14">
                  <c:v>Flanders (BEL)</c:v>
                </c:pt>
                <c:pt idx="15">
                  <c:v>Sweden</c:v>
                </c:pt>
                <c:pt idx="16">
                  <c:v>Norway</c:v>
                </c:pt>
                <c:pt idx="17">
                  <c:v>Czech Republic</c:v>
                </c:pt>
                <c:pt idx="18">
                  <c:v>Slovak Republic</c:v>
                </c:pt>
                <c:pt idx="19">
                  <c:v>Netherlands</c:v>
                </c:pt>
                <c:pt idx="20">
                  <c:v>Finland</c:v>
                </c:pt>
              </c:strCache>
            </c:strRef>
          </c:cat>
          <c:val>
            <c:numRef>
              <c:f>'[Chart 2 in Microsoft PowerPoint]Sheet5'!$R$35:$R$55</c:f>
              <c:numCache>
                <c:formatCode>0.0</c:formatCode>
                <c:ptCount val="21"/>
                <c:pt idx="0">
                  <c:v>28.197231725012323</c:v>
                </c:pt>
                <c:pt idx="1">
                  <c:v>26.44193390993939</c:v>
                </c:pt>
                <c:pt idx="2">
                  <c:v>17.286514714970778</c:v>
                </c:pt>
                <c:pt idx="3">
                  <c:v>15.985041237134718</c:v>
                </c:pt>
                <c:pt idx="4">
                  <c:v>12.785469796381999</c:v>
                </c:pt>
                <c:pt idx="5">
                  <c:v>14.330089761137213</c:v>
                </c:pt>
                <c:pt idx="6">
                  <c:v>17.000581253117769</c:v>
                </c:pt>
                <c:pt idx="7">
                  <c:v>12.36225899553415</c:v>
                </c:pt>
                <c:pt idx="8">
                  <c:v>8.0058504398314447</c:v>
                </c:pt>
                <c:pt idx="9">
                  <c:v>11.751039339598499</c:v>
                </c:pt>
                <c:pt idx="10">
                  <c:v>3.410773798358159</c:v>
                </c:pt>
                <c:pt idx="11">
                  <c:v>6.1</c:v>
                </c:pt>
                <c:pt idx="12">
                  <c:v>9.5941443837101854</c:v>
                </c:pt>
                <c:pt idx="13">
                  <c:v>5.9910622601448349</c:v>
                </c:pt>
                <c:pt idx="14">
                  <c:v>8.2075466680200062</c:v>
                </c:pt>
                <c:pt idx="15">
                  <c:v>8.6176920491354689</c:v>
                </c:pt>
                <c:pt idx="16">
                  <c:v>8.6002840012059814</c:v>
                </c:pt>
                <c:pt idx="17">
                  <c:v>5.3281568594337445</c:v>
                </c:pt>
                <c:pt idx="18">
                  <c:v>8.1771063138768625</c:v>
                </c:pt>
                <c:pt idx="19">
                  <c:v>10.449046318697972</c:v>
                </c:pt>
                <c:pt idx="20">
                  <c:v>5.8671620391374208</c:v>
                </c:pt>
              </c:numCache>
            </c:numRef>
          </c:val>
        </c:ser>
        <c:ser>
          <c:idx val="1"/>
          <c:order val="1"/>
          <c:tx>
            <c:strRef>
              <c:f>'[Chart 2 in Microsoft PowerPoint]Sheet5'!$M$8:$M$10</c:f>
              <c:strCache>
                <c:ptCount val="1"/>
                <c:pt idx="0">
                  <c:v>Low skilled and upper secondary</c:v>
                </c:pt>
              </c:strCache>
            </c:strRef>
          </c:tx>
          <c:spPr>
            <a:solidFill>
              <a:srgbClr val="92D050"/>
            </a:solidFill>
          </c:spPr>
          <c:invertIfNegative val="0"/>
          <c:cat>
            <c:strRef>
              <c:f>'[Chart 2 in Microsoft PowerPoint]Sheet5'!$Q$35:$Q$55</c:f>
              <c:strCache>
                <c:ptCount val="21"/>
                <c:pt idx="0">
                  <c:v>Italy</c:v>
                </c:pt>
                <c:pt idx="1">
                  <c:v>Spain</c:v>
                </c:pt>
                <c:pt idx="2">
                  <c:v>Greece</c:v>
                </c:pt>
                <c:pt idx="3">
                  <c:v>France</c:v>
                </c:pt>
                <c:pt idx="4">
                  <c:v>Slovenia</c:v>
                </c:pt>
                <c:pt idx="5">
                  <c:v>Ireland</c:v>
                </c:pt>
                <c:pt idx="6">
                  <c:v>N. Ireland (UK)</c:v>
                </c:pt>
                <c:pt idx="7">
                  <c:v>England (UK)</c:v>
                </c:pt>
                <c:pt idx="8">
                  <c:v>Germany</c:v>
                </c:pt>
                <c:pt idx="9">
                  <c:v>Poland</c:v>
                </c:pt>
                <c:pt idx="10">
                  <c:v>Lithuania</c:v>
                </c:pt>
                <c:pt idx="11">
                  <c:v>Austria</c:v>
                </c:pt>
                <c:pt idx="12">
                  <c:v>Denmark</c:v>
                </c:pt>
                <c:pt idx="13">
                  <c:v>Estonia</c:v>
                </c:pt>
                <c:pt idx="14">
                  <c:v>Flanders (BEL)</c:v>
                </c:pt>
                <c:pt idx="15">
                  <c:v>Sweden</c:v>
                </c:pt>
                <c:pt idx="16">
                  <c:v>Norway</c:v>
                </c:pt>
                <c:pt idx="17">
                  <c:v>Czech Republic</c:v>
                </c:pt>
                <c:pt idx="18">
                  <c:v>Slovak Republic</c:v>
                </c:pt>
                <c:pt idx="19">
                  <c:v>Netherlands</c:v>
                </c:pt>
                <c:pt idx="20">
                  <c:v>Finland</c:v>
                </c:pt>
              </c:strCache>
            </c:strRef>
          </c:cat>
          <c:val>
            <c:numRef>
              <c:f>'[Chart 2 in Microsoft PowerPoint]Sheet5'!$S$35:$S$55</c:f>
              <c:numCache>
                <c:formatCode>0.0</c:formatCode>
                <c:ptCount val="21"/>
                <c:pt idx="0">
                  <c:v>8.2306179092530964</c:v>
                </c:pt>
                <c:pt idx="1">
                  <c:v>6.0131455389755519</c:v>
                </c:pt>
                <c:pt idx="2">
                  <c:v>13.920129270804182</c:v>
                </c:pt>
                <c:pt idx="3">
                  <c:v>13.55186169378536</c:v>
                </c:pt>
                <c:pt idx="4">
                  <c:v>16.327201677787286</c:v>
                </c:pt>
                <c:pt idx="5">
                  <c:v>10.291143512405498</c:v>
                </c:pt>
                <c:pt idx="6">
                  <c:v>7.7621825098094632</c:v>
                </c:pt>
                <c:pt idx="7">
                  <c:v>9.6141896422988502</c:v>
                </c:pt>
                <c:pt idx="8">
                  <c:v>12.524381435132121</c:v>
                </c:pt>
                <c:pt idx="9">
                  <c:v>8.5955703799059258</c:v>
                </c:pt>
                <c:pt idx="10">
                  <c:v>16.739735661005732</c:v>
                </c:pt>
                <c:pt idx="11">
                  <c:v>12.7</c:v>
                </c:pt>
                <c:pt idx="12">
                  <c:v>7.0382497375120785</c:v>
                </c:pt>
                <c:pt idx="13">
                  <c:v>8.8482140168321255</c:v>
                </c:pt>
                <c:pt idx="14">
                  <c:v>8.5606478526318632</c:v>
                </c:pt>
                <c:pt idx="15">
                  <c:v>6.9409938176229549</c:v>
                </c:pt>
                <c:pt idx="16">
                  <c:v>6.3968472167799799</c:v>
                </c:pt>
                <c:pt idx="17">
                  <c:v>11.147805788658081</c:v>
                </c:pt>
                <c:pt idx="18">
                  <c:v>7.6031120737411531</c:v>
                </c:pt>
                <c:pt idx="19">
                  <c:v>4.278603538844953</c:v>
                </c:pt>
                <c:pt idx="20">
                  <c:v>7.5266437505703072</c:v>
                </c:pt>
              </c:numCache>
            </c:numRef>
          </c:val>
        </c:ser>
        <c:ser>
          <c:idx val="2"/>
          <c:order val="2"/>
          <c:tx>
            <c:strRef>
              <c:f>'[Chart 2 in Microsoft PowerPoint]Sheet5'!$N$8:$N$10</c:f>
              <c:strCache>
                <c:ptCount val="1"/>
                <c:pt idx="0">
                  <c:v>Low skilled and tertiary</c:v>
                </c:pt>
              </c:strCache>
            </c:strRef>
          </c:tx>
          <c:spPr>
            <a:solidFill>
              <a:srgbClr val="9BBB59">
                <a:lumMod val="60000"/>
                <a:lumOff val="40000"/>
              </a:srgbClr>
            </a:solidFill>
          </c:spPr>
          <c:invertIfNegative val="0"/>
          <c:cat>
            <c:strRef>
              <c:f>'[Chart 2 in Microsoft PowerPoint]Sheet5'!$Q$35:$Q$55</c:f>
              <c:strCache>
                <c:ptCount val="21"/>
                <c:pt idx="0">
                  <c:v>Italy</c:v>
                </c:pt>
                <c:pt idx="1">
                  <c:v>Spain</c:v>
                </c:pt>
                <c:pt idx="2">
                  <c:v>Greece</c:v>
                </c:pt>
                <c:pt idx="3">
                  <c:v>France</c:v>
                </c:pt>
                <c:pt idx="4">
                  <c:v>Slovenia</c:v>
                </c:pt>
                <c:pt idx="5">
                  <c:v>Ireland</c:v>
                </c:pt>
                <c:pt idx="6">
                  <c:v>N. Ireland (UK)</c:v>
                </c:pt>
                <c:pt idx="7">
                  <c:v>England (UK)</c:v>
                </c:pt>
                <c:pt idx="8">
                  <c:v>Germany</c:v>
                </c:pt>
                <c:pt idx="9">
                  <c:v>Poland</c:v>
                </c:pt>
                <c:pt idx="10">
                  <c:v>Lithuania</c:v>
                </c:pt>
                <c:pt idx="11">
                  <c:v>Austria</c:v>
                </c:pt>
                <c:pt idx="12">
                  <c:v>Denmark</c:v>
                </c:pt>
                <c:pt idx="13">
                  <c:v>Estonia</c:v>
                </c:pt>
                <c:pt idx="14">
                  <c:v>Flanders (BEL)</c:v>
                </c:pt>
                <c:pt idx="15">
                  <c:v>Sweden</c:v>
                </c:pt>
                <c:pt idx="16">
                  <c:v>Norway</c:v>
                </c:pt>
                <c:pt idx="17">
                  <c:v>Czech Republic</c:v>
                </c:pt>
                <c:pt idx="18">
                  <c:v>Slovak Republic</c:v>
                </c:pt>
                <c:pt idx="19">
                  <c:v>Netherlands</c:v>
                </c:pt>
                <c:pt idx="20">
                  <c:v>Finland</c:v>
                </c:pt>
              </c:strCache>
            </c:strRef>
          </c:cat>
          <c:val>
            <c:numRef>
              <c:f>'[Chart 2 in Microsoft PowerPoint]Sheet5'!$T$35:$T$55</c:f>
              <c:numCache>
                <c:formatCode>0.0</c:formatCode>
                <c:ptCount val="21"/>
                <c:pt idx="0">
                  <c:v>1.8485471044129238</c:v>
                </c:pt>
                <c:pt idx="1">
                  <c:v>3.4515138250828317</c:v>
                </c:pt>
                <c:pt idx="2">
                  <c:v>4.6859238643646943</c:v>
                </c:pt>
                <c:pt idx="3">
                  <c:v>2.1574558335900362</c:v>
                </c:pt>
                <c:pt idx="4">
                  <c:v>2.2478325838886373</c:v>
                </c:pt>
                <c:pt idx="5">
                  <c:v>3.2118223545004811</c:v>
                </c:pt>
                <c:pt idx="6">
                  <c:v>2.9384927298583574</c:v>
                </c:pt>
                <c:pt idx="7">
                  <c:v>4.7607639777589092</c:v>
                </c:pt>
                <c:pt idx="8">
                  <c:v>2.3375575108611453</c:v>
                </c:pt>
                <c:pt idx="9">
                  <c:v>2.4145361232543356</c:v>
                </c:pt>
                <c:pt idx="10">
                  <c:v>1.9929262285295728</c:v>
                </c:pt>
                <c:pt idx="11">
                  <c:v>0.6</c:v>
                </c:pt>
                <c:pt idx="12">
                  <c:v>2.5246994397361866</c:v>
                </c:pt>
                <c:pt idx="13">
                  <c:v>3.4492014357615752</c:v>
                </c:pt>
                <c:pt idx="14">
                  <c:v>1.4460055544441308</c:v>
                </c:pt>
                <c:pt idx="15">
                  <c:v>1.8901220330033477</c:v>
                </c:pt>
                <c:pt idx="16">
                  <c:v>2.2518891492117397</c:v>
                </c:pt>
                <c:pt idx="17">
                  <c:v>0.53060158424923443</c:v>
                </c:pt>
                <c:pt idx="18">
                  <c:v>0.7087558821777431</c:v>
                </c:pt>
                <c:pt idx="19">
                  <c:v>1.2184985485379063</c:v>
                </c:pt>
                <c:pt idx="20">
                  <c:v>1.9978211397121013</c:v>
                </c:pt>
              </c:numCache>
            </c:numRef>
          </c:val>
        </c:ser>
        <c:dLbls>
          <c:showLegendKey val="0"/>
          <c:showVal val="0"/>
          <c:showCatName val="0"/>
          <c:showSerName val="0"/>
          <c:showPercent val="0"/>
          <c:showBubbleSize val="0"/>
        </c:dLbls>
        <c:gapWidth val="150"/>
        <c:overlap val="100"/>
        <c:axId val="178530944"/>
        <c:axId val="178532736"/>
      </c:barChart>
      <c:catAx>
        <c:axId val="178530944"/>
        <c:scaling>
          <c:orientation val="minMax"/>
        </c:scaling>
        <c:delete val="0"/>
        <c:axPos val="b"/>
        <c:numFmt formatCode="General" sourceLinked="1"/>
        <c:majorTickMark val="out"/>
        <c:minorTickMark val="none"/>
        <c:tickLblPos val="nextTo"/>
        <c:txPr>
          <a:bodyPr rot="-2700000" vert="horz"/>
          <a:lstStyle/>
          <a:p>
            <a:pPr>
              <a:defRPr sz="1600" b="0" i="0" u="none" strike="noStrike" baseline="0">
                <a:solidFill>
                  <a:srgbClr val="000000"/>
                </a:solidFill>
                <a:latin typeface="Calibri"/>
                <a:ea typeface="Calibri"/>
                <a:cs typeface="Calibri"/>
              </a:defRPr>
            </a:pPr>
            <a:endParaRPr lang="en-US"/>
          </a:p>
        </c:txPr>
        <c:crossAx val="178532736"/>
        <c:crosses val="autoZero"/>
        <c:auto val="1"/>
        <c:lblAlgn val="ctr"/>
        <c:lblOffset val="100"/>
        <c:noMultiLvlLbl val="0"/>
      </c:catAx>
      <c:valAx>
        <c:axId val="178532736"/>
        <c:scaling>
          <c:orientation val="minMax"/>
          <c:max val="50"/>
        </c:scaling>
        <c:delete val="0"/>
        <c:axPos val="l"/>
        <c:majorGridlines/>
        <c:title>
          <c:tx>
            <c:rich>
              <a:bodyPr rot="0" vert="horz"/>
              <a:lstStyle/>
              <a:p>
                <a:pPr algn="ctr">
                  <a:defRPr sz="1600" b="1" i="0" u="none" strike="noStrike" baseline="0">
                    <a:solidFill>
                      <a:srgbClr val="000000"/>
                    </a:solidFill>
                    <a:latin typeface="Calibri"/>
                    <a:ea typeface="Calibri"/>
                    <a:cs typeface="Calibri"/>
                  </a:defRPr>
                </a:pPr>
                <a:r>
                  <a:rPr lang="en-GB" sz="1600"/>
                  <a:t>%</a:t>
                </a:r>
              </a:p>
            </c:rich>
          </c:tx>
          <c:layout>
            <c:manualLayout>
              <c:xMode val="edge"/>
              <c:yMode val="edge"/>
              <c:x val="8.3660233477763791E-3"/>
              <c:y val="8.5344643529702446E-2"/>
            </c:manualLayout>
          </c:layout>
          <c:overlay val="0"/>
        </c:title>
        <c:numFmt formatCode="0" sourceLinked="0"/>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78530944"/>
        <c:crosses val="autoZero"/>
        <c:crossBetween val="between"/>
      </c:valAx>
    </c:plotArea>
    <c:legend>
      <c:legendPos val="t"/>
      <c:layout>
        <c:manualLayout>
          <c:xMode val="edge"/>
          <c:yMode val="edge"/>
          <c:x val="3.6932521885586697E-2"/>
          <c:y val="1.5233260805419683E-2"/>
          <c:w val="0.95541206131572054"/>
          <c:h val="8.675162108283295E-2"/>
        </c:manualLayout>
      </c:layout>
      <c:overlay val="0"/>
      <c:txPr>
        <a:bodyPr/>
        <a:lstStyle/>
        <a:p>
          <a:pPr>
            <a:defRPr sz="16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'Table A3.3 (L) clean (E)'!$X$14</c:f>
              <c:strCache>
                <c:ptCount val="1"/>
                <c:pt idx="0">
                  <c:v>at or below level 1</c:v>
                </c:pt>
              </c:strCache>
            </c:strRef>
          </c:tx>
          <c:invertIfNegative val="0"/>
          <c:cat>
            <c:strRef>
              <c:f>'Table A3.3 (L) clean (E)'!$W$15:$W$17</c:f>
              <c:strCache>
                <c:ptCount val="3"/>
                <c:pt idx="0">
                  <c:v>Lower than upper secondary</c:v>
                </c:pt>
                <c:pt idx="1">
                  <c:v>Upper secondary</c:v>
                </c:pt>
                <c:pt idx="2">
                  <c:v>Tertiary</c:v>
                </c:pt>
              </c:strCache>
            </c:strRef>
          </c:cat>
          <c:val>
            <c:numRef>
              <c:f>'Table A3.3 (L) clean (E)'!$X$15:$X$17</c:f>
              <c:numCache>
                <c:formatCode>0.0</c:formatCode>
                <c:ptCount val="3"/>
                <c:pt idx="0">
                  <c:v>42.420696999999997</c:v>
                </c:pt>
                <c:pt idx="1">
                  <c:v>18.316641700000002</c:v>
                </c:pt>
                <c:pt idx="2">
                  <c:v>7.2011006000000002</c:v>
                </c:pt>
              </c:numCache>
            </c:numRef>
          </c:val>
        </c:ser>
        <c:ser>
          <c:idx val="1"/>
          <c:order val="1"/>
          <c:tx>
            <c:strRef>
              <c:f>'Table A3.3 (L) clean (E)'!$Y$14</c:f>
              <c:strCache>
                <c:ptCount val="1"/>
                <c:pt idx="0">
                  <c:v>Level 2</c:v>
                </c:pt>
              </c:strCache>
            </c:strRef>
          </c:tx>
          <c:spPr>
            <a:solidFill>
              <a:schemeClr val="tx2">
                <a:lumMod val="40000"/>
                <a:lumOff val="60000"/>
              </a:schemeClr>
            </a:solidFill>
          </c:spPr>
          <c:invertIfNegative val="0"/>
          <c:cat>
            <c:strRef>
              <c:f>'Table A3.3 (L) clean (E)'!$W$15:$W$17</c:f>
              <c:strCache>
                <c:ptCount val="3"/>
                <c:pt idx="0">
                  <c:v>Lower than upper secondary</c:v>
                </c:pt>
                <c:pt idx="1">
                  <c:v>Upper secondary</c:v>
                </c:pt>
                <c:pt idx="2">
                  <c:v>Tertiary</c:v>
                </c:pt>
              </c:strCache>
            </c:strRef>
          </c:cat>
          <c:val>
            <c:numRef>
              <c:f>'Table A3.3 (L) clean (E)'!$Y$15:$Y$17</c:f>
              <c:numCache>
                <c:formatCode>0.0</c:formatCode>
                <c:ptCount val="3"/>
                <c:pt idx="0">
                  <c:v>38.899455000000003</c:v>
                </c:pt>
                <c:pt idx="1">
                  <c:v>40.032654999999998</c:v>
                </c:pt>
                <c:pt idx="2">
                  <c:v>25.22681</c:v>
                </c:pt>
              </c:numCache>
            </c:numRef>
          </c:val>
        </c:ser>
        <c:ser>
          <c:idx val="2"/>
          <c:order val="2"/>
          <c:tx>
            <c:strRef>
              <c:f>'Table A3.3 (L) clean (E)'!$Z$14</c:f>
              <c:strCache>
                <c:ptCount val="1"/>
                <c:pt idx="0">
                  <c:v>Level 3</c:v>
                </c:pt>
              </c:strCache>
            </c:strRef>
          </c:tx>
          <c:spPr>
            <a:solidFill>
              <a:srgbClr val="00B050"/>
            </a:solidFill>
          </c:spPr>
          <c:invertIfNegative val="0"/>
          <c:cat>
            <c:strRef>
              <c:f>'Table A3.3 (L) clean (E)'!$W$15:$W$17</c:f>
              <c:strCache>
                <c:ptCount val="3"/>
                <c:pt idx="0">
                  <c:v>Lower than upper secondary</c:v>
                </c:pt>
                <c:pt idx="1">
                  <c:v>Upper secondary</c:v>
                </c:pt>
                <c:pt idx="2">
                  <c:v>Tertiary</c:v>
                </c:pt>
              </c:strCache>
            </c:strRef>
          </c:cat>
          <c:val>
            <c:numRef>
              <c:f>'Table A3.3 (L) clean (E)'!$Z$15:$Z$17</c:f>
              <c:numCache>
                <c:formatCode>0.0</c:formatCode>
                <c:ptCount val="3"/>
                <c:pt idx="0">
                  <c:v>16.740749000000001</c:v>
                </c:pt>
                <c:pt idx="1">
                  <c:v>35.039091999999997</c:v>
                </c:pt>
                <c:pt idx="2">
                  <c:v>46.914259000000001</c:v>
                </c:pt>
              </c:numCache>
            </c:numRef>
          </c:val>
        </c:ser>
        <c:ser>
          <c:idx val="3"/>
          <c:order val="3"/>
          <c:tx>
            <c:strRef>
              <c:f>'Table A3.3 (L) clean (E)'!$AA$14</c:f>
              <c:strCache>
                <c:ptCount val="1"/>
                <c:pt idx="0">
                  <c:v>Level 4/5</c:v>
                </c:pt>
              </c:strCache>
            </c:strRef>
          </c:tx>
          <c:spPr>
            <a:solidFill>
              <a:srgbClr val="92D050"/>
            </a:solidFill>
          </c:spPr>
          <c:invertIfNegative val="0"/>
          <c:cat>
            <c:strRef>
              <c:f>'Table A3.3 (L) clean (E)'!$W$15:$W$17</c:f>
              <c:strCache>
                <c:ptCount val="3"/>
                <c:pt idx="0">
                  <c:v>Lower than upper secondary</c:v>
                </c:pt>
                <c:pt idx="1">
                  <c:v>Upper secondary</c:v>
                </c:pt>
                <c:pt idx="2">
                  <c:v>Tertiary</c:v>
                </c:pt>
              </c:strCache>
            </c:strRef>
          </c:cat>
          <c:val>
            <c:numRef>
              <c:f>'Table A3.3 (L) clean (E)'!$AA$15:$AA$17</c:f>
              <c:numCache>
                <c:formatCode>0.0</c:formatCode>
                <c:ptCount val="3"/>
                <c:pt idx="0">
                  <c:v>1.7817274999999999</c:v>
                </c:pt>
                <c:pt idx="1">
                  <c:v>6.8030163999999997</c:v>
                </c:pt>
                <c:pt idx="2">
                  <c:v>20.926577999999999</c:v>
                </c:pt>
              </c:numCache>
            </c:numRef>
          </c:val>
        </c:ser>
        <c:dLbls>
          <c:showLegendKey val="0"/>
          <c:showVal val="0"/>
          <c:showCatName val="0"/>
          <c:showSerName val="0"/>
          <c:showPercent val="0"/>
          <c:showBubbleSize val="0"/>
        </c:dLbls>
        <c:gapWidth val="150"/>
        <c:axId val="179505792"/>
        <c:axId val="179511680"/>
      </c:barChart>
      <c:catAx>
        <c:axId val="179505792"/>
        <c:scaling>
          <c:orientation val="minMax"/>
        </c:scaling>
        <c:delete val="0"/>
        <c:axPos val="b"/>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79511680"/>
        <c:crosses val="autoZero"/>
        <c:auto val="1"/>
        <c:lblAlgn val="ctr"/>
        <c:lblOffset val="100"/>
        <c:noMultiLvlLbl val="0"/>
      </c:catAx>
      <c:valAx>
        <c:axId val="179511680"/>
        <c:scaling>
          <c:orientation val="minMax"/>
        </c:scaling>
        <c:delete val="0"/>
        <c:axPos val="l"/>
        <c:majorGridlines/>
        <c:numFmt formatCode="0" sourceLinked="0"/>
        <c:majorTickMark val="out"/>
        <c:minorTickMark val="none"/>
        <c:tickLblPos val="nextTo"/>
        <c:crossAx val="179505792"/>
        <c:crosses val="autoZero"/>
        <c:crossBetween val="between"/>
      </c:valAx>
    </c:plotArea>
    <c:legend>
      <c:legendPos val="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9.7414183217317069E-2"/>
          <c:w val="0.98906927548920154"/>
          <c:h val="0.8989342225742839"/>
        </c:manualLayout>
      </c:layout>
      <c:lineChart>
        <c:grouping val="standard"/>
        <c:varyColors val="0"/>
        <c:ser>
          <c:idx val="0"/>
          <c:order val="0"/>
          <c:tx>
            <c:strRef>
              <c:f>'NEETS (2)'!$B$8</c:f>
              <c:strCache>
                <c:ptCount val="1"/>
                <c:pt idx="0">
                  <c:v>All </c:v>
                </c:pt>
              </c:strCache>
            </c:strRef>
          </c:tx>
          <c:spPr>
            <a:ln w="19050" cap="rnd" cmpd="sng" algn="ctr">
              <a:noFill/>
              <a:prstDash val="solid"/>
              <a:round/>
            </a:ln>
            <a:effectLst/>
          </c:spPr>
          <c:marker>
            <c:symbol val="dash"/>
            <c:size val="5"/>
            <c:spPr>
              <a:solidFill>
                <a:srgbClr val="000000"/>
              </a:solidFill>
              <a:ln w="12700">
                <a:solidFill>
                  <a:srgbClr val="000000"/>
                </a:solidFill>
                <a:prstDash val="solid"/>
              </a:ln>
              <a:effectLst/>
            </c:spPr>
          </c:marker>
          <c:cat>
            <c:strRef>
              <c:f>'NEETS (2)'!$A$10:$A$33</c:f>
              <c:strCache>
                <c:ptCount val="24"/>
                <c:pt idx="0">
                  <c:v>Luxembourg</c:v>
                </c:pt>
                <c:pt idx="1">
                  <c:v>Switzerland</c:v>
                </c:pt>
                <c:pt idx="2">
                  <c:v>Sweden</c:v>
                </c:pt>
                <c:pt idx="3">
                  <c:v>Norway</c:v>
                </c:pt>
                <c:pt idx="4">
                  <c:v>Netherlands</c:v>
                </c:pt>
                <c:pt idx="5">
                  <c:v>Austria</c:v>
                </c:pt>
                <c:pt idx="6">
                  <c:v>Denmark</c:v>
                </c:pt>
                <c:pt idx="7">
                  <c:v>Germany</c:v>
                </c:pt>
                <c:pt idx="8">
                  <c:v>Finland</c:v>
                </c:pt>
                <c:pt idx="9">
                  <c:v>United Kingdom</c:v>
                </c:pt>
                <c:pt idx="10">
                  <c:v>Estonia</c:v>
                </c:pt>
                <c:pt idx="11">
                  <c:v>Czech Republic</c:v>
                </c:pt>
                <c:pt idx="12">
                  <c:v>Belgium</c:v>
                </c:pt>
                <c:pt idx="13">
                  <c:v>Slovenia</c:v>
                </c:pt>
                <c:pt idx="14">
                  <c:v>Latvia</c:v>
                </c:pt>
                <c:pt idx="15">
                  <c:v>Portugal</c:v>
                </c:pt>
                <c:pt idx="16">
                  <c:v>Poland</c:v>
                </c:pt>
                <c:pt idx="17">
                  <c:v>Hungary</c:v>
                </c:pt>
                <c:pt idx="18">
                  <c:v>France</c:v>
                </c:pt>
                <c:pt idx="19">
                  <c:v>Ireland</c:v>
                </c:pt>
                <c:pt idx="20">
                  <c:v>Slovak Republic</c:v>
                </c:pt>
                <c:pt idx="21">
                  <c:v>Spain</c:v>
                </c:pt>
                <c:pt idx="22">
                  <c:v>Italy</c:v>
                </c:pt>
                <c:pt idx="23">
                  <c:v>Greece</c:v>
                </c:pt>
              </c:strCache>
            </c:strRef>
          </c:cat>
          <c:val>
            <c:numRef>
              <c:f>'NEETS (2)'!$B$10:$B$33</c:f>
              <c:numCache>
                <c:formatCode>0</c:formatCode>
                <c:ptCount val="24"/>
                <c:pt idx="0">
                  <c:v>8.5560309169159297</c:v>
                </c:pt>
                <c:pt idx="1">
                  <c:v>9.4422952889371974</c:v>
                </c:pt>
                <c:pt idx="2">
                  <c:v>11.048666754131403</c:v>
                </c:pt>
                <c:pt idx="3">
                  <c:v>12.106563233372148</c:v>
                </c:pt>
                <c:pt idx="4">
                  <c:v>13.474523465729835</c:v>
                </c:pt>
                <c:pt idx="5">
                  <c:v>14.23114973345491</c:v>
                </c:pt>
                <c:pt idx="6">
                  <c:v>14.271782799958569</c:v>
                </c:pt>
                <c:pt idx="7">
                  <c:v>14.654213606186424</c:v>
                </c:pt>
                <c:pt idx="8">
                  <c:v>15.788899969286987</c:v>
                </c:pt>
                <c:pt idx="9">
                  <c:v>17.051110780117412</c:v>
                </c:pt>
                <c:pt idx="10">
                  <c:v>17.800255330112105</c:v>
                </c:pt>
                <c:pt idx="11">
                  <c:v>18.955716012007958</c:v>
                </c:pt>
                <c:pt idx="12">
                  <c:v>19.099608473168725</c:v>
                </c:pt>
                <c:pt idx="13">
                  <c:v>20.05693632089751</c:v>
                </c:pt>
                <c:pt idx="14">
                  <c:v>20.418303060684021</c:v>
                </c:pt>
                <c:pt idx="15">
                  <c:v>21.505918322631192</c:v>
                </c:pt>
                <c:pt idx="16">
                  <c:v>21.542191950210025</c:v>
                </c:pt>
                <c:pt idx="17">
                  <c:v>22.314749117579719</c:v>
                </c:pt>
                <c:pt idx="18">
                  <c:v>22.95447879375282</c:v>
                </c:pt>
                <c:pt idx="19">
                  <c:v>23.612971057054573</c:v>
                </c:pt>
                <c:pt idx="20">
                  <c:v>27.117865411363123</c:v>
                </c:pt>
                <c:pt idx="21">
                  <c:v>29.68667174928018</c:v>
                </c:pt>
                <c:pt idx="22">
                  <c:v>35.173528321693531</c:v>
                </c:pt>
                <c:pt idx="23">
                  <c:v>40.147647778103504</c:v>
                </c:pt>
              </c:numCache>
            </c:numRef>
          </c:val>
          <c:smooth val="0"/>
          <c:extLst xmlns:c16r2="http://schemas.microsoft.com/office/drawing/2015/06/chart">
            <c:ext xmlns:c16="http://schemas.microsoft.com/office/drawing/2014/chart" uri="{C3380CC4-5D6E-409C-BE32-E72D297353CC}">
              <c16:uniqueId val="{00000000-D548-4837-BC8A-26250D81A5C6}"/>
            </c:ext>
          </c:extLst>
        </c:ser>
        <c:ser>
          <c:idx val="1"/>
          <c:order val="1"/>
          <c:tx>
            <c:strRef>
              <c:f>'NEETS (2)'!$C$8</c:f>
              <c:strCache>
                <c:ptCount val="1"/>
                <c:pt idx="0">
                  <c:v>Low education</c:v>
                </c:pt>
              </c:strCache>
            </c:strRef>
          </c:tx>
          <c:spPr>
            <a:ln w="19050" cap="rnd" cmpd="sng" algn="ctr">
              <a:noFill/>
              <a:prstDash val="solid"/>
              <a:round/>
            </a:ln>
            <a:effectLst/>
          </c:spPr>
          <c:marker>
            <c:spPr>
              <a:solidFill>
                <a:srgbClr val="FFFFFF"/>
              </a:solidFill>
              <a:ln w="12700">
                <a:solidFill>
                  <a:srgbClr val="000000"/>
                </a:solidFill>
                <a:prstDash val="solid"/>
              </a:ln>
              <a:effectLst/>
            </c:spPr>
          </c:marker>
          <c:cat>
            <c:strRef>
              <c:f>'NEETS (2)'!$A$10:$A$33</c:f>
              <c:strCache>
                <c:ptCount val="24"/>
                <c:pt idx="0">
                  <c:v>Luxembourg</c:v>
                </c:pt>
                <c:pt idx="1">
                  <c:v>Switzerland</c:v>
                </c:pt>
                <c:pt idx="2">
                  <c:v>Sweden</c:v>
                </c:pt>
                <c:pt idx="3">
                  <c:v>Norway</c:v>
                </c:pt>
                <c:pt idx="4">
                  <c:v>Netherlands</c:v>
                </c:pt>
                <c:pt idx="5">
                  <c:v>Austria</c:v>
                </c:pt>
                <c:pt idx="6">
                  <c:v>Denmark</c:v>
                </c:pt>
                <c:pt idx="7">
                  <c:v>Germany</c:v>
                </c:pt>
                <c:pt idx="8">
                  <c:v>Finland</c:v>
                </c:pt>
                <c:pt idx="9">
                  <c:v>United Kingdom</c:v>
                </c:pt>
                <c:pt idx="10">
                  <c:v>Estonia</c:v>
                </c:pt>
                <c:pt idx="11">
                  <c:v>Czech Republic</c:v>
                </c:pt>
                <c:pt idx="12">
                  <c:v>Belgium</c:v>
                </c:pt>
                <c:pt idx="13">
                  <c:v>Slovenia</c:v>
                </c:pt>
                <c:pt idx="14">
                  <c:v>Latvia</c:v>
                </c:pt>
                <c:pt idx="15">
                  <c:v>Portugal</c:v>
                </c:pt>
                <c:pt idx="16">
                  <c:v>Poland</c:v>
                </c:pt>
                <c:pt idx="17">
                  <c:v>Hungary</c:v>
                </c:pt>
                <c:pt idx="18">
                  <c:v>France</c:v>
                </c:pt>
                <c:pt idx="19">
                  <c:v>Ireland</c:v>
                </c:pt>
                <c:pt idx="20">
                  <c:v>Slovak Republic</c:v>
                </c:pt>
                <c:pt idx="21">
                  <c:v>Spain</c:v>
                </c:pt>
                <c:pt idx="22">
                  <c:v>Italy</c:v>
                </c:pt>
                <c:pt idx="23">
                  <c:v>Greece</c:v>
                </c:pt>
              </c:strCache>
            </c:strRef>
          </c:cat>
          <c:val>
            <c:numRef>
              <c:f>'NEETS (2)'!$C$10:$C$33</c:f>
              <c:numCache>
                <c:formatCode>0</c:formatCode>
                <c:ptCount val="24"/>
                <c:pt idx="0">
                  <c:v>17.87441665948997</c:v>
                </c:pt>
                <c:pt idx="1">
                  <c:v>32.121495159540743</c:v>
                </c:pt>
                <c:pt idx="2">
                  <c:v>31.444559855458767</c:v>
                </c:pt>
                <c:pt idx="3">
                  <c:v>31.538860157890944</c:v>
                </c:pt>
                <c:pt idx="4">
                  <c:v>33.845916009729052</c:v>
                </c:pt>
                <c:pt idx="5">
                  <c:v>42.888343053966871</c:v>
                </c:pt>
                <c:pt idx="6">
                  <c:v>26.060089708260303</c:v>
                </c:pt>
                <c:pt idx="7">
                  <c:v>44.995273605713685</c:v>
                </c:pt>
                <c:pt idx="8">
                  <c:v>34.564628174238948</c:v>
                </c:pt>
                <c:pt idx="9">
                  <c:v>38.81042732563283</c:v>
                </c:pt>
                <c:pt idx="10">
                  <c:v>35.107701925594817</c:v>
                </c:pt>
                <c:pt idx="11">
                  <c:v>58.676909482329961</c:v>
                </c:pt>
                <c:pt idx="12">
                  <c:v>44.455038331390185</c:v>
                </c:pt>
                <c:pt idx="13">
                  <c:v>50.819619522317396</c:v>
                </c:pt>
                <c:pt idx="14">
                  <c:v>43.499321145464457</c:v>
                </c:pt>
                <c:pt idx="15">
                  <c:v>29.762206848359579</c:v>
                </c:pt>
                <c:pt idx="16">
                  <c:v>55.71124702021514</c:v>
                </c:pt>
                <c:pt idx="17">
                  <c:v>51.908407952888496</c:v>
                </c:pt>
                <c:pt idx="18">
                  <c:v>44.883829649511981</c:v>
                </c:pt>
                <c:pt idx="19">
                  <c:v>65.095761831242314</c:v>
                </c:pt>
                <c:pt idx="20">
                  <c:v>67.757775078917831</c:v>
                </c:pt>
                <c:pt idx="21">
                  <c:v>43.9598540216777</c:v>
                </c:pt>
                <c:pt idx="22">
                  <c:v>52.213777867394882</c:v>
                </c:pt>
                <c:pt idx="23">
                  <c:v>52.141199223024763</c:v>
                </c:pt>
              </c:numCache>
            </c:numRef>
          </c:val>
          <c:smooth val="0"/>
          <c:extLst xmlns:c16r2="http://schemas.microsoft.com/office/drawing/2015/06/chart">
            <c:ext xmlns:c16="http://schemas.microsoft.com/office/drawing/2014/chart" uri="{C3380CC4-5D6E-409C-BE32-E72D297353CC}">
              <c16:uniqueId val="{00000001-D548-4837-BC8A-26250D81A5C6}"/>
            </c:ext>
          </c:extLst>
        </c:ser>
        <c:ser>
          <c:idx val="2"/>
          <c:order val="2"/>
          <c:tx>
            <c:strRef>
              <c:f>'NEETS (2)'!$D$8</c:f>
              <c:strCache>
                <c:ptCount val="1"/>
                <c:pt idx="0">
                  <c:v>Medium education</c:v>
                </c:pt>
              </c:strCache>
            </c:strRef>
          </c:tx>
          <c:spPr>
            <a:ln w="19050" cap="rnd" cmpd="sng" algn="ctr">
              <a:noFill/>
              <a:prstDash val="solid"/>
              <a:round/>
            </a:ln>
            <a:effectLst/>
          </c:spPr>
          <c:marker>
            <c:spPr>
              <a:solidFill>
                <a:schemeClr val="tx2">
                  <a:lumMod val="60000"/>
                  <a:lumOff val="40000"/>
                </a:schemeClr>
              </a:solidFill>
              <a:ln w="12700">
                <a:solidFill>
                  <a:srgbClr val="000000"/>
                </a:solidFill>
                <a:prstDash val="solid"/>
              </a:ln>
              <a:effectLst/>
            </c:spPr>
          </c:marker>
          <c:cat>
            <c:strRef>
              <c:f>'NEETS (2)'!$A$10:$A$33</c:f>
              <c:strCache>
                <c:ptCount val="24"/>
                <c:pt idx="0">
                  <c:v>Luxembourg</c:v>
                </c:pt>
                <c:pt idx="1">
                  <c:v>Switzerland</c:v>
                </c:pt>
                <c:pt idx="2">
                  <c:v>Sweden</c:v>
                </c:pt>
                <c:pt idx="3">
                  <c:v>Norway</c:v>
                </c:pt>
                <c:pt idx="4">
                  <c:v>Netherlands</c:v>
                </c:pt>
                <c:pt idx="5">
                  <c:v>Austria</c:v>
                </c:pt>
                <c:pt idx="6">
                  <c:v>Denmark</c:v>
                </c:pt>
                <c:pt idx="7">
                  <c:v>Germany</c:v>
                </c:pt>
                <c:pt idx="8">
                  <c:v>Finland</c:v>
                </c:pt>
                <c:pt idx="9">
                  <c:v>United Kingdom</c:v>
                </c:pt>
                <c:pt idx="10">
                  <c:v>Estonia</c:v>
                </c:pt>
                <c:pt idx="11">
                  <c:v>Czech Republic</c:v>
                </c:pt>
                <c:pt idx="12">
                  <c:v>Belgium</c:v>
                </c:pt>
                <c:pt idx="13">
                  <c:v>Slovenia</c:v>
                </c:pt>
                <c:pt idx="14">
                  <c:v>Latvia</c:v>
                </c:pt>
                <c:pt idx="15">
                  <c:v>Portugal</c:v>
                </c:pt>
                <c:pt idx="16">
                  <c:v>Poland</c:v>
                </c:pt>
                <c:pt idx="17">
                  <c:v>Hungary</c:v>
                </c:pt>
                <c:pt idx="18">
                  <c:v>France</c:v>
                </c:pt>
                <c:pt idx="19">
                  <c:v>Ireland</c:v>
                </c:pt>
                <c:pt idx="20">
                  <c:v>Slovak Republic</c:v>
                </c:pt>
                <c:pt idx="21">
                  <c:v>Spain</c:v>
                </c:pt>
                <c:pt idx="22">
                  <c:v>Italy</c:v>
                </c:pt>
                <c:pt idx="23">
                  <c:v>Greece</c:v>
                </c:pt>
              </c:strCache>
            </c:strRef>
          </c:cat>
          <c:val>
            <c:numRef>
              <c:f>'NEETS (2)'!$D$10:$D$33</c:f>
              <c:numCache>
                <c:formatCode>0</c:formatCode>
                <c:ptCount val="24"/>
                <c:pt idx="0">
                  <c:v>7.8290144429429569</c:v>
                </c:pt>
                <c:pt idx="1">
                  <c:v>8.1940672218507551</c:v>
                </c:pt>
                <c:pt idx="2">
                  <c:v>10.423985269189458</c:v>
                </c:pt>
                <c:pt idx="3">
                  <c:v>11.323139934407161</c:v>
                </c:pt>
                <c:pt idx="4">
                  <c:v>14.124959433923499</c:v>
                </c:pt>
                <c:pt idx="5">
                  <c:v>13.456063752503983</c:v>
                </c:pt>
                <c:pt idx="6">
                  <c:v>11.833910461885123</c:v>
                </c:pt>
                <c:pt idx="7">
                  <c:v>11.528531287512484</c:v>
                </c:pt>
                <c:pt idx="8">
                  <c:v>15.134241200914563</c:v>
                </c:pt>
                <c:pt idx="9">
                  <c:v>17.355390343942105</c:v>
                </c:pt>
                <c:pt idx="10">
                  <c:v>17.461807485422757</c:v>
                </c:pt>
                <c:pt idx="11">
                  <c:v>18.616683344566741</c:v>
                </c:pt>
                <c:pt idx="12">
                  <c:v>19.361374571744442</c:v>
                </c:pt>
                <c:pt idx="13">
                  <c:v>17.742362487841707</c:v>
                </c:pt>
                <c:pt idx="14">
                  <c:v>19.582108373887042</c:v>
                </c:pt>
                <c:pt idx="15">
                  <c:v>18.80398765232782</c:v>
                </c:pt>
                <c:pt idx="16">
                  <c:v>24.795911121916554</c:v>
                </c:pt>
                <c:pt idx="17">
                  <c:v>19.422080029449148</c:v>
                </c:pt>
                <c:pt idx="18">
                  <c:v>25.592824040396227</c:v>
                </c:pt>
                <c:pt idx="19">
                  <c:v>27.348259612792358</c:v>
                </c:pt>
                <c:pt idx="20">
                  <c:v>26.426794149667227</c:v>
                </c:pt>
                <c:pt idx="21">
                  <c:v>23.735313543288331</c:v>
                </c:pt>
                <c:pt idx="22">
                  <c:v>29.299511963121812</c:v>
                </c:pt>
                <c:pt idx="23">
                  <c:v>38.123749913318989</c:v>
                </c:pt>
              </c:numCache>
            </c:numRef>
          </c:val>
          <c:smooth val="0"/>
          <c:extLst xmlns:c16r2="http://schemas.microsoft.com/office/drawing/2015/06/chart">
            <c:ext xmlns:c16="http://schemas.microsoft.com/office/drawing/2014/chart" uri="{C3380CC4-5D6E-409C-BE32-E72D297353CC}">
              <c16:uniqueId val="{00000002-D548-4837-BC8A-26250D81A5C6}"/>
            </c:ext>
          </c:extLst>
        </c:ser>
        <c:ser>
          <c:idx val="3"/>
          <c:order val="3"/>
          <c:tx>
            <c:strRef>
              <c:f>'NEETS (2)'!$E$8</c:f>
              <c:strCache>
                <c:ptCount val="1"/>
                <c:pt idx="0">
                  <c:v>High education </c:v>
                </c:pt>
              </c:strCache>
            </c:strRef>
          </c:tx>
          <c:spPr>
            <a:ln w="19050" cap="rnd" cmpd="sng" algn="ctr">
              <a:noFill/>
              <a:prstDash val="solid"/>
              <a:round/>
            </a:ln>
            <a:effectLst/>
          </c:spPr>
          <c:marker>
            <c:spPr>
              <a:solidFill>
                <a:schemeClr val="tx2">
                  <a:lumMod val="75000"/>
                </a:schemeClr>
              </a:solidFill>
              <a:ln w="12700">
                <a:solidFill>
                  <a:srgbClr val="000000"/>
                </a:solidFill>
                <a:prstDash val="solid"/>
              </a:ln>
              <a:effectLst/>
            </c:spPr>
          </c:marker>
          <c:dPt>
            <c:idx val="35"/>
            <c:marker>
              <c:spPr>
                <a:solidFill>
                  <a:srgbClr val="FF0000"/>
                </a:solidFill>
                <a:ln w="12700">
                  <a:solidFill>
                    <a:srgbClr val="000000"/>
                  </a:solidFill>
                  <a:prstDash val="solid"/>
                </a:ln>
                <a:effectLst/>
              </c:spPr>
            </c:marker>
            <c:bubble3D val="0"/>
          </c:dPt>
          <c:cat>
            <c:strRef>
              <c:f>'NEETS (2)'!$A$10:$A$33</c:f>
              <c:strCache>
                <c:ptCount val="24"/>
                <c:pt idx="0">
                  <c:v>Luxembourg</c:v>
                </c:pt>
                <c:pt idx="1">
                  <c:v>Switzerland</c:v>
                </c:pt>
                <c:pt idx="2">
                  <c:v>Sweden</c:v>
                </c:pt>
                <c:pt idx="3">
                  <c:v>Norway</c:v>
                </c:pt>
                <c:pt idx="4">
                  <c:v>Netherlands</c:v>
                </c:pt>
                <c:pt idx="5">
                  <c:v>Austria</c:v>
                </c:pt>
                <c:pt idx="6">
                  <c:v>Denmark</c:v>
                </c:pt>
                <c:pt idx="7">
                  <c:v>Germany</c:v>
                </c:pt>
                <c:pt idx="8">
                  <c:v>Finland</c:v>
                </c:pt>
                <c:pt idx="9">
                  <c:v>United Kingdom</c:v>
                </c:pt>
                <c:pt idx="10">
                  <c:v>Estonia</c:v>
                </c:pt>
                <c:pt idx="11">
                  <c:v>Czech Republic</c:v>
                </c:pt>
                <c:pt idx="12">
                  <c:v>Belgium</c:v>
                </c:pt>
                <c:pt idx="13">
                  <c:v>Slovenia</c:v>
                </c:pt>
                <c:pt idx="14">
                  <c:v>Latvia</c:v>
                </c:pt>
                <c:pt idx="15">
                  <c:v>Portugal</c:v>
                </c:pt>
                <c:pt idx="16">
                  <c:v>Poland</c:v>
                </c:pt>
                <c:pt idx="17">
                  <c:v>Hungary</c:v>
                </c:pt>
                <c:pt idx="18">
                  <c:v>France</c:v>
                </c:pt>
                <c:pt idx="19">
                  <c:v>Ireland</c:v>
                </c:pt>
                <c:pt idx="20">
                  <c:v>Slovak Republic</c:v>
                </c:pt>
                <c:pt idx="21">
                  <c:v>Spain</c:v>
                </c:pt>
                <c:pt idx="22">
                  <c:v>Italy</c:v>
                </c:pt>
                <c:pt idx="23">
                  <c:v>Greece</c:v>
                </c:pt>
              </c:strCache>
            </c:strRef>
          </c:cat>
          <c:val>
            <c:numRef>
              <c:f>'NEETS (2)'!$E$10:$E$33</c:f>
              <c:numCache>
                <c:formatCode>0</c:formatCode>
                <c:ptCount val="24"/>
                <c:pt idx="0">
                  <c:v>6.9378006248937076</c:v>
                </c:pt>
                <c:pt idx="1">
                  <c:v>6.1007295982311014</c:v>
                </c:pt>
                <c:pt idx="2">
                  <c:v>5.9961319543623874</c:v>
                </c:pt>
                <c:pt idx="3">
                  <c:v>5.6109597648290563</c:v>
                </c:pt>
                <c:pt idx="4">
                  <c:v>6.3182520834744951</c:v>
                </c:pt>
                <c:pt idx="5">
                  <c:v>7.2391660239790729</c:v>
                </c:pt>
                <c:pt idx="6">
                  <c:v>10.942049558950453</c:v>
                </c:pt>
                <c:pt idx="7">
                  <c:v>6.3037249283667629</c:v>
                </c:pt>
                <c:pt idx="8">
                  <c:v>12.232153054979758</c:v>
                </c:pt>
                <c:pt idx="9">
                  <c:v>7.8401727623614477</c:v>
                </c:pt>
                <c:pt idx="10">
                  <c:v>13.013129580056351</c:v>
                </c:pt>
                <c:pt idx="11">
                  <c:v>12.004041173705103</c:v>
                </c:pt>
                <c:pt idx="12">
                  <c:v>9.1770139981947079</c:v>
                </c:pt>
                <c:pt idx="13">
                  <c:v>18.631235438226881</c:v>
                </c:pt>
                <c:pt idx="14">
                  <c:v>13.654021006512364</c:v>
                </c:pt>
                <c:pt idx="15">
                  <c:v>15.930294328050016</c:v>
                </c:pt>
                <c:pt idx="16">
                  <c:v>12.891508780083855</c:v>
                </c:pt>
                <c:pt idx="17">
                  <c:v>13.611882762827015</c:v>
                </c:pt>
                <c:pt idx="18">
                  <c:v>13.710910709774184</c:v>
                </c:pt>
                <c:pt idx="19">
                  <c:v>12.551202270722348</c:v>
                </c:pt>
                <c:pt idx="20">
                  <c:v>18.833849044905374</c:v>
                </c:pt>
                <c:pt idx="21">
                  <c:v>21.124071445174998</c:v>
                </c:pt>
                <c:pt idx="22">
                  <c:v>31.245903639582387</c:v>
                </c:pt>
                <c:pt idx="23">
                  <c:v>37.901618140747544</c:v>
                </c:pt>
              </c:numCache>
            </c:numRef>
          </c:val>
          <c:smooth val="0"/>
          <c:extLst xmlns:c16r2="http://schemas.microsoft.com/office/drawing/2015/06/chart">
            <c:ext xmlns:c16="http://schemas.microsoft.com/office/drawing/2014/chart" uri="{C3380CC4-5D6E-409C-BE32-E72D297353CC}">
              <c16:uniqueId val="{00000003-D548-4837-BC8A-26250D81A5C6}"/>
            </c:ext>
          </c:extLst>
        </c:ser>
        <c:dLbls>
          <c:showLegendKey val="0"/>
          <c:showVal val="0"/>
          <c:showCatName val="0"/>
          <c:showSerName val="0"/>
          <c:showPercent val="0"/>
          <c:showBubbleSize val="0"/>
        </c:dLbls>
        <c:hiLowLines/>
        <c:marker val="1"/>
        <c:smooth val="0"/>
        <c:axId val="179630848"/>
        <c:axId val="179632384"/>
      </c:lineChart>
      <c:catAx>
        <c:axId val="179630848"/>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b="0" i="0">
                <a:solidFill>
                  <a:schemeClr val="tx1">
                    <a:lumMod val="50000"/>
                  </a:schemeClr>
                </a:solidFill>
                <a:latin typeface="Arial" panose="020B0604020202020204" pitchFamily="34" charset="0"/>
                <a:ea typeface="Arial Narrow"/>
                <a:cs typeface="Arial" panose="020B0604020202020204" pitchFamily="34" charset="0"/>
              </a:defRPr>
            </a:pPr>
            <a:endParaRPr lang="en-US"/>
          </a:p>
        </c:txPr>
        <c:crossAx val="179632384"/>
        <c:crosses val="autoZero"/>
        <c:auto val="1"/>
        <c:lblAlgn val="ctr"/>
        <c:lblOffset val="0"/>
        <c:tickLblSkip val="1"/>
        <c:noMultiLvlLbl val="0"/>
      </c:catAx>
      <c:valAx>
        <c:axId val="179632384"/>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79630848"/>
        <c:crosses val="autoZero"/>
        <c:crossBetween val="between"/>
      </c:valAx>
      <c:spPr>
        <a:noFill/>
        <a:ln w="25400">
          <a:noFill/>
        </a:ln>
      </c:spPr>
    </c:plotArea>
    <c:legend>
      <c:legendPos val="r"/>
      <c:layout>
        <c:manualLayout>
          <c:xMode val="edge"/>
          <c:yMode val="edge"/>
          <c:x val="4.1301639509392307E-2"/>
          <c:y val="4.3688399136811489E-2"/>
          <c:w val="0.9448086202275553"/>
          <c:h val="5.4773913125986042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6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04251899524389E-2"/>
          <c:y val="0.12249059504242785"/>
          <c:w val="0.83207769856626002"/>
          <c:h val="0.6470054351937844"/>
        </c:manualLayout>
      </c:layout>
      <c:barChart>
        <c:barDir val="col"/>
        <c:grouping val="stacked"/>
        <c:varyColors val="0"/>
        <c:ser>
          <c:idx val="0"/>
          <c:order val="0"/>
          <c:tx>
            <c:strRef>
              <c:f>Sheet10!$C$8</c:f>
              <c:strCache>
                <c:ptCount val="1"/>
                <c:pt idx="0">
                  <c:v>non-formal education</c:v>
                </c:pt>
              </c:strCache>
            </c:strRef>
          </c:tx>
          <c:invertIfNegative val="0"/>
          <c:cat>
            <c:strRef>
              <c:f>Sheet10!$A$9:$A$29</c:f>
              <c:strCache>
                <c:ptCount val="21"/>
                <c:pt idx="0">
                  <c:v>Greece</c:v>
                </c:pt>
                <c:pt idx="1">
                  <c:v>Italy</c:v>
                </c:pt>
                <c:pt idx="2">
                  <c:v>Slovak Republic</c:v>
                </c:pt>
                <c:pt idx="3">
                  <c:v>Lithuania</c:v>
                </c:pt>
                <c:pt idx="4">
                  <c:v>Poland</c:v>
                </c:pt>
                <c:pt idx="5">
                  <c:v>France</c:v>
                </c:pt>
                <c:pt idx="6">
                  <c:v>Spain</c:v>
                </c:pt>
                <c:pt idx="7">
                  <c:v>Slovenia</c:v>
                </c:pt>
                <c:pt idx="8">
                  <c:v>Austria</c:v>
                </c:pt>
                <c:pt idx="9">
                  <c:v>N. Ireland (UK)</c:v>
                </c:pt>
                <c:pt idx="10">
                  <c:v>Flanders (BEL)</c:v>
                </c:pt>
                <c:pt idx="11">
                  <c:v>Czech Republic</c:v>
                </c:pt>
                <c:pt idx="12">
                  <c:v>Ireland</c:v>
                </c:pt>
                <c:pt idx="13">
                  <c:v>Estonia</c:v>
                </c:pt>
                <c:pt idx="14">
                  <c:v>Germany</c:v>
                </c:pt>
                <c:pt idx="15">
                  <c:v>England (UK)</c:v>
                </c:pt>
                <c:pt idx="16">
                  <c:v>Netherlands</c:v>
                </c:pt>
                <c:pt idx="17">
                  <c:v>Norway</c:v>
                </c:pt>
                <c:pt idx="18">
                  <c:v>Sweden</c:v>
                </c:pt>
                <c:pt idx="19">
                  <c:v>Denmark</c:v>
                </c:pt>
                <c:pt idx="20">
                  <c:v>Finland</c:v>
                </c:pt>
              </c:strCache>
            </c:strRef>
          </c:cat>
          <c:val>
            <c:numRef>
              <c:f>Sheet10!$C$9:$C$29</c:f>
              <c:numCache>
                <c:formatCode>0</c:formatCode>
                <c:ptCount val="21"/>
                <c:pt idx="0">
                  <c:v>18.192102111295831</c:v>
                </c:pt>
                <c:pt idx="1">
                  <c:v>22.026809777814037</c:v>
                </c:pt>
                <c:pt idx="2">
                  <c:v>30.852978894639136</c:v>
                </c:pt>
                <c:pt idx="3">
                  <c:v>30.93640663205796</c:v>
                </c:pt>
                <c:pt idx="4">
                  <c:v>32.352538557695361</c:v>
                </c:pt>
                <c:pt idx="5">
                  <c:v>33.006858209964498</c:v>
                </c:pt>
                <c:pt idx="6">
                  <c:v>42.272084915528801</c:v>
                </c:pt>
                <c:pt idx="7">
                  <c:v>44.21932444504646</c:v>
                </c:pt>
                <c:pt idx="8">
                  <c:v>46.051150168602568</c:v>
                </c:pt>
                <c:pt idx="9">
                  <c:v>44.848725478766418</c:v>
                </c:pt>
                <c:pt idx="10">
                  <c:v>45.960201890430668</c:v>
                </c:pt>
                <c:pt idx="11">
                  <c:v>47.89437746954107</c:v>
                </c:pt>
                <c:pt idx="12">
                  <c:v>44.881609065398003</c:v>
                </c:pt>
                <c:pt idx="13">
                  <c:v>50.40781741496356</c:v>
                </c:pt>
                <c:pt idx="14">
                  <c:v>50.213664428837703</c:v>
                </c:pt>
                <c:pt idx="15">
                  <c:v>51.223250516997695</c:v>
                </c:pt>
                <c:pt idx="16">
                  <c:v>59.87972700787617</c:v>
                </c:pt>
                <c:pt idx="17">
                  <c:v>59.290011883702341</c:v>
                </c:pt>
                <c:pt idx="18">
                  <c:v>61.3010528515724</c:v>
                </c:pt>
                <c:pt idx="19">
                  <c:v>61.407323380490254</c:v>
                </c:pt>
                <c:pt idx="20">
                  <c:v>61.93226480366998</c:v>
                </c:pt>
              </c:numCache>
            </c:numRef>
          </c:val>
        </c:ser>
        <c:ser>
          <c:idx val="1"/>
          <c:order val="1"/>
          <c:tx>
            <c:strRef>
              <c:f>Sheet10!$D$8</c:f>
              <c:strCache>
                <c:ptCount val="1"/>
                <c:pt idx="0">
                  <c:v>formal education</c:v>
                </c:pt>
              </c:strCache>
            </c:strRef>
          </c:tx>
          <c:spPr>
            <a:solidFill>
              <a:srgbClr val="00B050"/>
            </a:solidFill>
          </c:spPr>
          <c:invertIfNegative val="0"/>
          <c:cat>
            <c:strRef>
              <c:f>Sheet10!$A$9:$A$29</c:f>
              <c:strCache>
                <c:ptCount val="21"/>
                <c:pt idx="0">
                  <c:v>Greece</c:v>
                </c:pt>
                <c:pt idx="1">
                  <c:v>Italy</c:v>
                </c:pt>
                <c:pt idx="2">
                  <c:v>Slovak Republic</c:v>
                </c:pt>
                <c:pt idx="3">
                  <c:v>Lithuania</c:v>
                </c:pt>
                <c:pt idx="4">
                  <c:v>Poland</c:v>
                </c:pt>
                <c:pt idx="5">
                  <c:v>France</c:v>
                </c:pt>
                <c:pt idx="6">
                  <c:v>Spain</c:v>
                </c:pt>
                <c:pt idx="7">
                  <c:v>Slovenia</c:v>
                </c:pt>
                <c:pt idx="8">
                  <c:v>Austria</c:v>
                </c:pt>
                <c:pt idx="9">
                  <c:v>N. Ireland (UK)</c:v>
                </c:pt>
                <c:pt idx="10">
                  <c:v>Flanders (BEL)</c:v>
                </c:pt>
                <c:pt idx="11">
                  <c:v>Czech Republic</c:v>
                </c:pt>
                <c:pt idx="12">
                  <c:v>Ireland</c:v>
                </c:pt>
                <c:pt idx="13">
                  <c:v>Estonia</c:v>
                </c:pt>
                <c:pt idx="14">
                  <c:v>Germany</c:v>
                </c:pt>
                <c:pt idx="15">
                  <c:v>England (UK)</c:v>
                </c:pt>
                <c:pt idx="16">
                  <c:v>Netherlands</c:v>
                </c:pt>
                <c:pt idx="17">
                  <c:v>Norway</c:v>
                </c:pt>
                <c:pt idx="18">
                  <c:v>Sweden</c:v>
                </c:pt>
                <c:pt idx="19">
                  <c:v>Denmark</c:v>
                </c:pt>
                <c:pt idx="20">
                  <c:v>Finland</c:v>
                </c:pt>
              </c:strCache>
            </c:strRef>
          </c:cat>
          <c:val>
            <c:numRef>
              <c:f>Sheet10!$D$9:$D$29</c:f>
              <c:numCache>
                <c:formatCode>0</c:formatCode>
                <c:ptCount val="21"/>
                <c:pt idx="0">
                  <c:v>2.2671732430671163</c:v>
                </c:pt>
                <c:pt idx="1">
                  <c:v>2.8792873754923995</c:v>
                </c:pt>
                <c:pt idx="2">
                  <c:v>2.3052886966799022</c:v>
                </c:pt>
                <c:pt idx="3">
                  <c:v>2.5917945692594628</c:v>
                </c:pt>
                <c:pt idx="4">
                  <c:v>3.0203896559492733</c:v>
                </c:pt>
                <c:pt idx="5">
                  <c:v>2.7634727532339625</c:v>
                </c:pt>
                <c:pt idx="6">
                  <c:v>4.2659103819792676</c:v>
                </c:pt>
                <c:pt idx="7">
                  <c:v>4.0875580723060523</c:v>
                </c:pt>
                <c:pt idx="8">
                  <c:v>2.3479715847938394</c:v>
                </c:pt>
                <c:pt idx="9">
                  <c:v>3.938414284667374</c:v>
                </c:pt>
                <c:pt idx="10">
                  <c:v>2.9089721137517159</c:v>
                </c:pt>
                <c:pt idx="11">
                  <c:v>1.6731949137456326</c:v>
                </c:pt>
                <c:pt idx="12">
                  <c:v>5.8716672024468792</c:v>
                </c:pt>
                <c:pt idx="13">
                  <c:v>2.2464288081256996</c:v>
                </c:pt>
                <c:pt idx="14">
                  <c:v>2.7422159767628145</c:v>
                </c:pt>
                <c:pt idx="15">
                  <c:v>5.0060051447908194</c:v>
                </c:pt>
                <c:pt idx="16">
                  <c:v>4.3298237222977889</c:v>
                </c:pt>
                <c:pt idx="17">
                  <c:v>4.9560611575282323</c:v>
                </c:pt>
                <c:pt idx="18">
                  <c:v>4.5849607727321811</c:v>
                </c:pt>
                <c:pt idx="19">
                  <c:v>4.8861433345176408</c:v>
                </c:pt>
                <c:pt idx="20">
                  <c:v>4.5504605960128544</c:v>
                </c:pt>
              </c:numCache>
            </c:numRef>
          </c:val>
        </c:ser>
        <c:dLbls>
          <c:showLegendKey val="0"/>
          <c:showVal val="0"/>
          <c:showCatName val="0"/>
          <c:showSerName val="0"/>
          <c:showPercent val="0"/>
          <c:showBubbleSize val="0"/>
        </c:dLbls>
        <c:gapWidth val="150"/>
        <c:overlap val="100"/>
        <c:axId val="188847232"/>
        <c:axId val="188849152"/>
      </c:barChart>
      <c:lineChart>
        <c:grouping val="standard"/>
        <c:varyColors val="0"/>
        <c:ser>
          <c:idx val="2"/>
          <c:order val="2"/>
          <c:tx>
            <c:v>Hours per participant in non-formal education</c:v>
          </c:tx>
          <c:spPr>
            <a:ln>
              <a:noFill/>
            </a:ln>
          </c:spPr>
          <c:marker>
            <c:symbol val="diamond"/>
            <c:size val="9"/>
            <c:spPr>
              <a:solidFill>
                <a:schemeClr val="accent6">
                  <a:lumMod val="75000"/>
                </a:schemeClr>
              </a:solidFill>
            </c:spPr>
          </c:marker>
          <c:cat>
            <c:strRef>
              <c:f>Sheet10!$A$9:$A$29</c:f>
              <c:strCache>
                <c:ptCount val="21"/>
                <c:pt idx="0">
                  <c:v>Greece</c:v>
                </c:pt>
                <c:pt idx="1">
                  <c:v>Italy</c:v>
                </c:pt>
                <c:pt idx="2">
                  <c:v>Slovak Republic</c:v>
                </c:pt>
                <c:pt idx="3">
                  <c:v>Lithuania</c:v>
                </c:pt>
                <c:pt idx="4">
                  <c:v>Poland</c:v>
                </c:pt>
                <c:pt idx="5">
                  <c:v>France</c:v>
                </c:pt>
                <c:pt idx="6">
                  <c:v>Spain</c:v>
                </c:pt>
                <c:pt idx="7">
                  <c:v>Slovenia</c:v>
                </c:pt>
                <c:pt idx="8">
                  <c:v>Austria</c:v>
                </c:pt>
                <c:pt idx="9">
                  <c:v>N. Ireland (UK)</c:v>
                </c:pt>
                <c:pt idx="10">
                  <c:v>Flanders (BEL)</c:v>
                </c:pt>
                <c:pt idx="11">
                  <c:v>Czech Republic</c:v>
                </c:pt>
                <c:pt idx="12">
                  <c:v>Ireland</c:v>
                </c:pt>
                <c:pt idx="13">
                  <c:v>Estonia</c:v>
                </c:pt>
                <c:pt idx="14">
                  <c:v>Germany</c:v>
                </c:pt>
                <c:pt idx="15">
                  <c:v>England (UK)</c:v>
                </c:pt>
                <c:pt idx="16">
                  <c:v>Netherlands</c:v>
                </c:pt>
                <c:pt idx="17">
                  <c:v>Norway</c:v>
                </c:pt>
                <c:pt idx="18">
                  <c:v>Sweden</c:v>
                </c:pt>
                <c:pt idx="19">
                  <c:v>Denmark</c:v>
                </c:pt>
                <c:pt idx="20">
                  <c:v>Finland</c:v>
                </c:pt>
              </c:strCache>
            </c:strRef>
          </c:cat>
          <c:val>
            <c:numRef>
              <c:f>Sheet10!$E$9:$E$29</c:f>
              <c:numCache>
                <c:formatCode>0</c:formatCode>
                <c:ptCount val="21"/>
                <c:pt idx="0">
                  <c:v>231.24421740181683</c:v>
                </c:pt>
                <c:pt idx="1">
                  <c:v>105.72711224120202</c:v>
                </c:pt>
                <c:pt idx="2">
                  <c:v>87.231216576908238</c:v>
                </c:pt>
                <c:pt idx="3">
                  <c:v>85.077712738406845</c:v>
                </c:pt>
                <c:pt idx="4">
                  <c:v>128.39064468638182</c:v>
                </c:pt>
                <c:pt idx="5">
                  <c:v>84.01479817947228</c:v>
                </c:pt>
                <c:pt idx="6">
                  <c:v>213.22205584352531</c:v>
                </c:pt>
                <c:pt idx="7">
                  <c:v>77.436357886047659</c:v>
                </c:pt>
                <c:pt idx="8">
                  <c:v>121.39053643603188</c:v>
                </c:pt>
                <c:pt idx="9">
                  <c:v>93.768335519420447</c:v>
                </c:pt>
                <c:pt idx="10">
                  <c:v>107.74259120427583</c:v>
                </c:pt>
                <c:pt idx="11">
                  <c:v>71.760508356728934</c:v>
                </c:pt>
                <c:pt idx="12">
                  <c:v>121.91476687494995</c:v>
                </c:pt>
                <c:pt idx="13">
                  <c:v>89.396526665049691</c:v>
                </c:pt>
                <c:pt idx="14">
                  <c:v>110.96747344677709</c:v>
                </c:pt>
                <c:pt idx="15">
                  <c:v>95.584274734848634</c:v>
                </c:pt>
                <c:pt idx="16">
                  <c:v>112.12685102617516</c:v>
                </c:pt>
                <c:pt idx="17">
                  <c:v>103.17820664715138</c:v>
                </c:pt>
                <c:pt idx="18">
                  <c:v>94.208464949551669</c:v>
                </c:pt>
                <c:pt idx="19">
                  <c:v>114.2497095649174</c:v>
                </c:pt>
                <c:pt idx="20">
                  <c:v>87.505188337426958</c:v>
                </c:pt>
              </c:numCache>
            </c:numRef>
          </c:val>
          <c:smooth val="0"/>
        </c:ser>
        <c:dLbls>
          <c:showLegendKey val="0"/>
          <c:showVal val="0"/>
          <c:showCatName val="0"/>
          <c:showSerName val="0"/>
          <c:showPercent val="0"/>
          <c:showBubbleSize val="0"/>
        </c:dLbls>
        <c:marker val="1"/>
        <c:smooth val="0"/>
        <c:axId val="188865536"/>
        <c:axId val="188863616"/>
      </c:lineChart>
      <c:catAx>
        <c:axId val="188847232"/>
        <c:scaling>
          <c:orientation val="minMax"/>
        </c:scaling>
        <c:delete val="0"/>
        <c:axPos val="b"/>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88849152"/>
        <c:crosses val="autoZero"/>
        <c:auto val="1"/>
        <c:lblAlgn val="ctr"/>
        <c:lblOffset val="100"/>
        <c:noMultiLvlLbl val="0"/>
      </c:catAx>
      <c:valAx>
        <c:axId val="188849152"/>
        <c:scaling>
          <c:orientation val="minMax"/>
        </c:scaling>
        <c:delete val="0"/>
        <c:axPos val="l"/>
        <c:majorGridlines/>
        <c:title>
          <c:tx>
            <c:rich>
              <a:bodyPr rot="0" vert="horz"/>
              <a:lstStyle/>
              <a:p>
                <a:pPr>
                  <a:defRPr sz="1400" b="0">
                    <a:latin typeface="Arial" panose="020B0604020202020204" pitchFamily="34" charset="0"/>
                    <a:cs typeface="Arial" panose="020B0604020202020204" pitchFamily="34" charset="0"/>
                  </a:defRPr>
                </a:pPr>
                <a:r>
                  <a:rPr lang="en-US" sz="1400" b="0">
                    <a:latin typeface="Arial" panose="020B0604020202020204" pitchFamily="34" charset="0"/>
                    <a:cs typeface="Arial" panose="020B0604020202020204" pitchFamily="34" charset="0"/>
                  </a:rPr>
                  <a:t>%</a:t>
                </a:r>
              </a:p>
            </c:rich>
          </c:tx>
          <c:layout>
            <c:manualLayout>
              <c:xMode val="edge"/>
              <c:yMode val="edge"/>
              <c:x val="4.5554095488392468E-2"/>
              <c:y val="4.3399863380039233E-2"/>
            </c:manualLayout>
          </c:layout>
          <c:overlay val="0"/>
        </c:title>
        <c:numFmt formatCode="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88847232"/>
        <c:crosses val="autoZero"/>
        <c:crossBetween val="between"/>
      </c:valAx>
      <c:valAx>
        <c:axId val="188863616"/>
        <c:scaling>
          <c:orientation val="minMax"/>
        </c:scaling>
        <c:delete val="0"/>
        <c:axPos val="r"/>
        <c:title>
          <c:tx>
            <c:rich>
              <a:bodyPr rot="0" vert="horz"/>
              <a:lstStyle/>
              <a:p>
                <a:pPr>
                  <a:defRPr sz="1200" b="0">
                    <a:latin typeface="Arial" panose="020B0604020202020204" pitchFamily="34" charset="0"/>
                    <a:cs typeface="Arial" panose="020B0604020202020204" pitchFamily="34" charset="0"/>
                  </a:defRPr>
                </a:pPr>
                <a:r>
                  <a:rPr lang="en-US" sz="1200" b="0">
                    <a:latin typeface="Arial" panose="020B0604020202020204" pitchFamily="34" charset="0"/>
                    <a:cs typeface="Arial" panose="020B0604020202020204" pitchFamily="34" charset="0"/>
                  </a:rPr>
                  <a:t>hours </a:t>
                </a:r>
              </a:p>
            </c:rich>
          </c:tx>
          <c:layout>
            <c:manualLayout>
              <c:xMode val="edge"/>
              <c:yMode val="edge"/>
              <c:x val="0.90950503723171261"/>
              <c:y val="3.3103751127991854E-2"/>
            </c:manualLayout>
          </c:layout>
          <c:overlay val="0"/>
        </c:title>
        <c:numFmt formatCode="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88865536"/>
        <c:crosses val="max"/>
        <c:crossBetween val="between"/>
      </c:valAx>
      <c:catAx>
        <c:axId val="188865536"/>
        <c:scaling>
          <c:orientation val="minMax"/>
        </c:scaling>
        <c:delete val="1"/>
        <c:axPos val="b"/>
        <c:majorTickMark val="out"/>
        <c:minorTickMark val="none"/>
        <c:tickLblPos val="nextTo"/>
        <c:crossAx val="188863616"/>
        <c:crosses val="autoZero"/>
        <c:auto val="1"/>
        <c:lblAlgn val="ctr"/>
        <c:lblOffset val="100"/>
        <c:noMultiLvlLbl val="0"/>
      </c:catAx>
    </c:plotArea>
    <c:legend>
      <c:legendPos val="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'Table C6.3  (2)'!$C$106</c:f>
              <c:strCache>
                <c:ptCount val="1"/>
                <c:pt idx="0">
                  <c:v>Below upper secondary</c:v>
                </c:pt>
              </c:strCache>
            </c:strRef>
          </c:tx>
          <c:invertIfNegative val="0"/>
          <c:cat>
            <c:strRef>
              <c:f>'Table C6.3  (2)'!$D$11:$G$11</c:f>
              <c:strCache>
                <c:ptCount val="4"/>
                <c:pt idx="0">
                  <c:v>Level 0/1</c:v>
                </c:pt>
                <c:pt idx="1">
                  <c:v>Level 2</c:v>
                </c:pt>
                <c:pt idx="2">
                  <c:v>Level 3</c:v>
                </c:pt>
                <c:pt idx="3">
                  <c:v>Level 4/5</c:v>
                </c:pt>
              </c:strCache>
            </c:strRef>
          </c:cat>
          <c:val>
            <c:numRef>
              <c:f>'Table C6.3  (2)'!$D$106:$G$106</c:f>
              <c:numCache>
                <c:formatCode>0</c:formatCode>
                <c:ptCount val="4"/>
                <c:pt idx="0">
                  <c:v>20.471744878638948</c:v>
                </c:pt>
                <c:pt idx="1">
                  <c:v>26.563383120404342</c:v>
                </c:pt>
                <c:pt idx="2">
                  <c:v>35.157687043606678</c:v>
                </c:pt>
                <c:pt idx="3">
                  <c:v>0</c:v>
                </c:pt>
              </c:numCache>
            </c:numRef>
          </c:val>
        </c:ser>
        <c:ser>
          <c:idx val="1"/>
          <c:order val="1"/>
          <c:tx>
            <c:strRef>
              <c:f>'Table C6.3  (2)'!$C$107</c:f>
              <c:strCache>
                <c:ptCount val="1"/>
                <c:pt idx="0">
                  <c:v>Upper secondary or post-secondary non-tertiary</c:v>
                </c:pt>
              </c:strCache>
            </c:strRef>
          </c:tx>
          <c:invertIfNegative val="0"/>
          <c:cat>
            <c:strRef>
              <c:f>'Table C6.3  (2)'!$D$11:$G$11</c:f>
              <c:strCache>
                <c:ptCount val="4"/>
                <c:pt idx="0">
                  <c:v>Level 0/1</c:v>
                </c:pt>
                <c:pt idx="1">
                  <c:v>Level 2</c:v>
                </c:pt>
                <c:pt idx="2">
                  <c:v>Level 3</c:v>
                </c:pt>
                <c:pt idx="3">
                  <c:v>Level 4/5</c:v>
                </c:pt>
              </c:strCache>
            </c:strRef>
          </c:cat>
          <c:val>
            <c:numRef>
              <c:f>'Table C6.3  (2)'!$D$107:$G$107</c:f>
              <c:numCache>
                <c:formatCode>0</c:formatCode>
                <c:ptCount val="4"/>
                <c:pt idx="0">
                  <c:v>34.644196672668279</c:v>
                </c:pt>
                <c:pt idx="1">
                  <c:v>43.046594012299963</c:v>
                </c:pt>
                <c:pt idx="2">
                  <c:v>52.398016512396232</c:v>
                </c:pt>
                <c:pt idx="3">
                  <c:v>62.020956676763625</c:v>
                </c:pt>
              </c:numCache>
            </c:numRef>
          </c:val>
        </c:ser>
        <c:ser>
          <c:idx val="2"/>
          <c:order val="2"/>
          <c:tx>
            <c:strRef>
              <c:f>'Table C6.3  (2)'!$C$108</c:f>
              <c:strCache>
                <c:ptCount val="1"/>
                <c:pt idx="0">
                  <c:v>Tertiary</c:v>
                </c:pt>
              </c:strCache>
            </c:strRef>
          </c:tx>
          <c:invertIfNegative val="0"/>
          <c:cat>
            <c:strRef>
              <c:f>'Table C6.3  (2)'!$D$11:$G$11</c:f>
              <c:strCache>
                <c:ptCount val="4"/>
                <c:pt idx="0">
                  <c:v>Level 0/1</c:v>
                </c:pt>
                <c:pt idx="1">
                  <c:v>Level 2</c:v>
                </c:pt>
                <c:pt idx="2">
                  <c:v>Level 3</c:v>
                </c:pt>
                <c:pt idx="3">
                  <c:v>Level 4/5</c:v>
                </c:pt>
              </c:strCache>
            </c:strRef>
          </c:cat>
          <c:val>
            <c:numRef>
              <c:f>'Table C6.3  (2)'!$D$108:$G$108</c:f>
              <c:numCache>
                <c:formatCode>0</c:formatCode>
                <c:ptCount val="4"/>
                <c:pt idx="0">
                  <c:v>54.663227577104294</c:v>
                </c:pt>
                <c:pt idx="1">
                  <c:v>63.372084558595503</c:v>
                </c:pt>
                <c:pt idx="2">
                  <c:v>72.027893219135407</c:v>
                </c:pt>
                <c:pt idx="3">
                  <c:v>78.663125117603172</c:v>
                </c:pt>
              </c:numCache>
            </c:numRef>
          </c:val>
        </c:ser>
        <c:dLbls>
          <c:showLegendKey val="0"/>
          <c:showVal val="0"/>
          <c:showCatName val="0"/>
          <c:showSerName val="0"/>
          <c:showPercent val="0"/>
          <c:showBubbleSize val="0"/>
        </c:dLbls>
        <c:gapWidth val="150"/>
        <c:axId val="191755776"/>
        <c:axId val="191757312"/>
      </c:barChart>
      <c:catAx>
        <c:axId val="191755776"/>
        <c:scaling>
          <c:orientation val="minMax"/>
        </c:scaling>
        <c:delete val="0"/>
        <c:axPos val="b"/>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91757312"/>
        <c:crosses val="autoZero"/>
        <c:auto val="1"/>
        <c:lblAlgn val="ctr"/>
        <c:lblOffset val="100"/>
        <c:noMultiLvlLbl val="0"/>
      </c:catAx>
      <c:valAx>
        <c:axId val="191757312"/>
        <c:scaling>
          <c:orientation val="minMax"/>
        </c:scaling>
        <c:delete val="0"/>
        <c:axPos val="l"/>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91755776"/>
        <c:crosses val="autoZero"/>
        <c:crossBetween val="between"/>
      </c:valAx>
    </c:plotArea>
    <c:legend>
      <c:legendPos val="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6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00417640584513"/>
          <c:y val="6.9919072615923006E-2"/>
          <c:w val="0.75220691163604547"/>
          <c:h val="0.8326195683872849"/>
        </c:manualLayout>
      </c:layout>
      <c:barChart>
        <c:barDir val="col"/>
        <c:grouping val="clustered"/>
        <c:varyColors val="0"/>
        <c:ser>
          <c:idx val="0"/>
          <c:order val="0"/>
          <c:invertIfNegative val="0"/>
          <c:cat>
            <c:strRef>
              <c:f>'Table C6.2. (2)'!$C$166:$C$169</c:f>
              <c:strCache>
                <c:ptCount val="4"/>
                <c:pt idx="0">
                  <c:v>Level 0/1</c:v>
                </c:pt>
                <c:pt idx="1">
                  <c:v>Level 2</c:v>
                </c:pt>
                <c:pt idx="2">
                  <c:v>Level 3</c:v>
                </c:pt>
                <c:pt idx="3">
                  <c:v>Level 4/5</c:v>
                </c:pt>
              </c:strCache>
            </c:strRef>
          </c:cat>
          <c:val>
            <c:numRef>
              <c:f>'Table C6.2. (2)'!$I$166:$I$169</c:f>
              <c:numCache>
                <c:formatCode>0</c:formatCode>
                <c:ptCount val="4"/>
                <c:pt idx="0">
                  <c:v>29.865926254690866</c:v>
                </c:pt>
                <c:pt idx="1">
                  <c:v>43.811766395162927</c:v>
                </c:pt>
                <c:pt idx="2">
                  <c:v>59.537941461770977</c:v>
                </c:pt>
                <c:pt idx="3">
                  <c:v>72.648197639077381</c:v>
                </c:pt>
              </c:numCache>
            </c:numRef>
          </c:val>
        </c:ser>
        <c:dLbls>
          <c:showLegendKey val="0"/>
          <c:showVal val="0"/>
          <c:showCatName val="0"/>
          <c:showSerName val="0"/>
          <c:showPercent val="0"/>
          <c:showBubbleSize val="0"/>
        </c:dLbls>
        <c:gapWidth val="150"/>
        <c:axId val="188613760"/>
        <c:axId val="188433920"/>
      </c:barChart>
      <c:catAx>
        <c:axId val="188613760"/>
        <c:scaling>
          <c:orientation val="minMax"/>
        </c:scaling>
        <c:delete val="0"/>
        <c:axPos val="b"/>
        <c:majorTickMark val="out"/>
        <c:minorTickMark val="none"/>
        <c:tickLblPos val="nextTo"/>
        <c:crossAx val="188433920"/>
        <c:crosses val="autoZero"/>
        <c:auto val="1"/>
        <c:lblAlgn val="ctr"/>
        <c:lblOffset val="100"/>
        <c:noMultiLvlLbl val="0"/>
      </c:catAx>
      <c:valAx>
        <c:axId val="188433920"/>
        <c:scaling>
          <c:orientation val="minMax"/>
        </c:scaling>
        <c:delete val="0"/>
        <c:axPos val="l"/>
        <c:majorGridlines/>
        <c:numFmt formatCode="0" sourceLinked="1"/>
        <c:majorTickMark val="out"/>
        <c:minorTickMark val="none"/>
        <c:tickLblPos val="nextTo"/>
        <c:crossAx val="188613760"/>
        <c:crosses val="autoZero"/>
        <c:crossBetween val="between"/>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2450" y="0"/>
            <a:ext cx="4310063" cy="339725"/>
          </a:xfrm>
          <a:prstGeom prst="rect">
            <a:avLst/>
          </a:prstGeom>
        </p:spPr>
        <p:txBody>
          <a:bodyPr vert="horz" lIns="91440" tIns="45720" rIns="91440" bIns="45720" rtlCol="0"/>
          <a:lstStyle>
            <a:lvl1pPr algn="r">
              <a:defRPr sz="1200"/>
            </a:lvl1pPr>
          </a:lstStyle>
          <a:p>
            <a:fld id="{FF005D8B-AD4C-4D86-AD34-A19752FDA06D}" type="datetimeFigureOut">
              <a:rPr lang="en-GB" smtClean="0"/>
              <a:t>16/02/2017</a:t>
            </a:fld>
            <a:endParaRPr lang="en-GB"/>
          </a:p>
        </p:txBody>
      </p:sp>
      <p:sp>
        <p:nvSpPr>
          <p:cNvPr id="4" name="Footer Placeholder 3"/>
          <p:cNvSpPr>
            <a:spLocks noGrp="1"/>
          </p:cNvSpPr>
          <p:nvPr>
            <p:ph type="ftr" sz="quarter" idx="2"/>
          </p:nvPr>
        </p:nvSpPr>
        <p:spPr>
          <a:xfrm>
            <a:off x="0" y="6464300"/>
            <a:ext cx="4308475"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2450" y="6464300"/>
            <a:ext cx="4310063" cy="339725"/>
          </a:xfrm>
          <a:prstGeom prst="rect">
            <a:avLst/>
          </a:prstGeom>
        </p:spPr>
        <p:txBody>
          <a:bodyPr vert="horz" lIns="91440" tIns="45720" rIns="91440" bIns="45720" rtlCol="0" anchor="b"/>
          <a:lstStyle>
            <a:lvl1pPr algn="r">
              <a:defRPr sz="1200"/>
            </a:lvl1pPr>
          </a:lstStyle>
          <a:p>
            <a:fld id="{F75BAE5D-94B2-44BB-9B08-DF1E041E7B8F}" type="slidenum">
              <a:rPr lang="en-GB" smtClean="0"/>
              <a:t>‹#›</a:t>
            </a:fld>
            <a:endParaRPr lang="en-GB"/>
          </a:p>
        </p:txBody>
      </p:sp>
    </p:spTree>
    <p:extLst>
      <p:ext uri="{BB962C8B-B14F-4D97-AF65-F5344CB8AC3E}">
        <p14:creationId xmlns:p14="http://schemas.microsoft.com/office/powerpoint/2010/main" val="5161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806" cy="340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1975" y="0"/>
            <a:ext cx="4309806" cy="340064"/>
          </a:xfrm>
          <a:prstGeom prst="rect">
            <a:avLst/>
          </a:prstGeom>
        </p:spPr>
        <p:txBody>
          <a:bodyPr vert="horz" lIns="91440" tIns="45720" rIns="91440" bIns="45720" rtlCol="0"/>
          <a:lstStyle>
            <a:lvl1pPr algn="r">
              <a:defRPr sz="1200"/>
            </a:lvl1pPr>
          </a:lstStyle>
          <a:p>
            <a:fld id="{2C44FF8A-877D-4563-A631-A8D9A1465EBD}" type="datetimeFigureOut">
              <a:rPr lang="en-GB" smtClean="0"/>
              <a:t>16/02/2017</a:t>
            </a:fld>
            <a:endParaRPr lang="en-GB"/>
          </a:p>
        </p:txBody>
      </p:sp>
      <p:sp>
        <p:nvSpPr>
          <p:cNvPr id="4" name="Slide Image Placeholder 3"/>
          <p:cNvSpPr>
            <a:spLocks noGrp="1" noRot="1" noChangeAspect="1"/>
          </p:cNvSpPr>
          <p:nvPr>
            <p:ph type="sldImg" idx="2"/>
          </p:nvPr>
        </p:nvSpPr>
        <p:spPr>
          <a:xfrm>
            <a:off x="219522" y="738510"/>
            <a:ext cx="3400425"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251970" y="684096"/>
            <a:ext cx="5256584" cy="543900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6464463"/>
            <a:ext cx="4309806" cy="340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1975" y="6464463"/>
            <a:ext cx="4309806" cy="340064"/>
          </a:xfrm>
          <a:prstGeom prst="rect">
            <a:avLst/>
          </a:prstGeom>
        </p:spPr>
        <p:txBody>
          <a:bodyPr vert="horz" lIns="91440" tIns="45720" rIns="91440" bIns="45720" rtlCol="0" anchor="b"/>
          <a:lstStyle>
            <a:lvl1pPr algn="r">
              <a:defRPr sz="1200"/>
            </a:lvl1pPr>
          </a:lstStyle>
          <a:p>
            <a:fld id="{46C9A569-9C91-42FA-8B10-4C7ED497EF9C}" type="slidenum">
              <a:rPr lang="en-GB" smtClean="0"/>
              <a:t>‹#›</a:t>
            </a:fld>
            <a:endParaRPr lang="en-GB"/>
          </a:p>
        </p:txBody>
      </p:sp>
    </p:spTree>
    <p:extLst>
      <p:ext uri="{BB962C8B-B14F-4D97-AF65-F5344CB8AC3E}">
        <p14:creationId xmlns:p14="http://schemas.microsoft.com/office/powerpoint/2010/main" val="84892803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dirty="0" smtClean="0"/>
              <a:t>Commissioner, ladies and gentlemen. </a:t>
            </a:r>
          </a:p>
          <a:p>
            <a:r>
              <a:rPr lang="en-GB" dirty="0" smtClean="0"/>
              <a:t>It’s a great pleasure to be with you today to participate in European vocational skills week. </a:t>
            </a:r>
          </a:p>
          <a:p>
            <a:r>
              <a:rPr lang="en-GB" dirty="0" smtClean="0"/>
              <a:t>My task is to set the scene for you by talking about why skills matter and the big challenges we face in rethinking and reshaping adult learning to get better skills outcomes. </a:t>
            </a:r>
          </a:p>
          <a:p>
            <a:r>
              <a:rPr lang="en-GB" dirty="0" smtClean="0"/>
              <a:t>There is a great deal that I could say, But I will try to be brief. </a:t>
            </a:r>
            <a:endParaRPr lang="en-GB" dirty="0"/>
          </a:p>
        </p:txBody>
      </p:sp>
      <p:sp>
        <p:nvSpPr>
          <p:cNvPr id="4" name="Slide Number Placeholder 3"/>
          <p:cNvSpPr>
            <a:spLocks noGrp="1"/>
          </p:cNvSpPr>
          <p:nvPr>
            <p:ph type="sldNum" sz="quarter" idx="10"/>
          </p:nvPr>
        </p:nvSpPr>
        <p:spPr/>
        <p:txBody>
          <a:bodyPr/>
          <a:lstStyle/>
          <a:p>
            <a:fld id="{46C9A569-9C91-42FA-8B10-4C7ED497EF9C}" type="slidenum">
              <a:rPr lang="en-GB" smtClean="0"/>
              <a:t>1</a:t>
            </a:fld>
            <a:endParaRPr lang="en-GB"/>
          </a:p>
        </p:txBody>
      </p:sp>
    </p:spTree>
    <p:extLst>
      <p:ext uri="{BB962C8B-B14F-4D97-AF65-F5344CB8AC3E}">
        <p14:creationId xmlns:p14="http://schemas.microsoft.com/office/powerpoint/2010/main" val="63425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Now I want to turn to a second challenge for adult learning. </a:t>
            </a:r>
          </a:p>
          <a:p>
            <a:r>
              <a:rPr lang="en-GB" sz="1400" dirty="0" smtClean="0"/>
              <a:t>Adult learning can provide a second chance for those not in employment, education and training – the so-called NEETs. </a:t>
            </a:r>
          </a:p>
          <a:p>
            <a:r>
              <a:rPr lang="en-GB" sz="1400" dirty="0" smtClean="0"/>
              <a:t>Across OECD, there are around 40 million youth who are NEETs – and a large share of them are inactive – not even looking for work. </a:t>
            </a:r>
          </a:p>
          <a:p>
            <a:r>
              <a:rPr lang="en-GB" sz="1400" dirty="0" smtClean="0"/>
              <a:t>Now, o</a:t>
            </a:r>
            <a:r>
              <a:rPr lang="en-US" sz="1400" dirty="0" smtClean="0"/>
              <a:t>ne </a:t>
            </a:r>
            <a:r>
              <a:rPr lang="en-US" sz="1400" dirty="0"/>
              <a:t>third of these NEETs  have -- at most -- completed lower-secondary </a:t>
            </a:r>
            <a:r>
              <a:rPr lang="en-US" sz="1400" dirty="0" smtClean="0"/>
              <a:t>school and this graph shows, </a:t>
            </a:r>
            <a:r>
              <a:rPr lang="en-GB" sz="1400" dirty="0" smtClean="0"/>
              <a:t>y</a:t>
            </a:r>
            <a:r>
              <a:rPr lang="en-US" sz="1400" dirty="0" err="1" smtClean="0"/>
              <a:t>oung</a:t>
            </a:r>
            <a:r>
              <a:rPr lang="en-US" sz="1400" dirty="0" smtClean="0"/>
              <a:t> </a:t>
            </a:r>
            <a:r>
              <a:rPr lang="en-US" sz="1400" dirty="0"/>
              <a:t>people with low education are far more likely to be NEETS than those who completed upper secondary school. </a:t>
            </a:r>
          </a:p>
          <a:p>
            <a:r>
              <a:rPr lang="en-GB" sz="1400" dirty="0" smtClean="0"/>
              <a:t>We know that these NEETs  represent a large challenge for us as societies. Tackling this problem is not only a matter of upgrading their skills – it also requires tackling the full range of obstacles to youth employment. </a:t>
            </a:r>
          </a:p>
          <a:p>
            <a:r>
              <a:rPr lang="en-GB" sz="1400" dirty="0" smtClean="0"/>
              <a:t>But giving these young people new opportunities to participate in learning is important too. </a:t>
            </a:r>
            <a:endParaRPr lang="en-US"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10</a:t>
            </a:fld>
            <a:endParaRPr lang="en-GB"/>
          </a:p>
        </p:txBody>
      </p:sp>
    </p:spTree>
    <p:extLst>
      <p:ext uri="{BB962C8B-B14F-4D97-AF65-F5344CB8AC3E}">
        <p14:creationId xmlns:p14="http://schemas.microsoft.com/office/powerpoint/2010/main" val="151655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Let me now turn to a third challenge for adult learning: </a:t>
            </a:r>
          </a:p>
          <a:p>
            <a:r>
              <a:rPr lang="en-GB" sz="1400" dirty="0" smtClean="0"/>
              <a:t>Enabling adults to develop new skills and respond to changing skill demand throughout their working life. </a:t>
            </a:r>
          </a:p>
          <a:p>
            <a:r>
              <a:rPr lang="en-GB" sz="1400" dirty="0" smtClean="0"/>
              <a:t>Now thanks to various European data collections, we have good information on the occupations in demand. I looked at the 25 occupations with the largest employee growth and then grouped them according to their skill classification. </a:t>
            </a:r>
          </a:p>
          <a:p>
            <a:r>
              <a:rPr lang="en-GB" sz="1400" dirty="0" smtClean="0"/>
              <a:t>No less than 18 of these occupations are classified as high skilled. Adult learning can play an important role in providing these skills.</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11</a:t>
            </a:fld>
            <a:endParaRPr lang="en-GB"/>
          </a:p>
        </p:txBody>
      </p:sp>
    </p:spTree>
    <p:extLst>
      <p:ext uri="{BB962C8B-B14F-4D97-AF65-F5344CB8AC3E}">
        <p14:creationId xmlns:p14="http://schemas.microsoft.com/office/powerpoint/2010/main" val="234757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And of the remaining 7 occupations in the top 25, </a:t>
            </a:r>
          </a:p>
          <a:p>
            <a:r>
              <a:rPr lang="en-GB" sz="1400" dirty="0" smtClean="0"/>
              <a:t>All but two of them are skilled occupations.</a:t>
            </a:r>
          </a:p>
          <a:p>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12</a:t>
            </a:fld>
            <a:endParaRPr lang="en-GB"/>
          </a:p>
        </p:txBody>
      </p:sp>
    </p:spTree>
    <p:extLst>
      <p:ext uri="{BB962C8B-B14F-4D97-AF65-F5344CB8AC3E}">
        <p14:creationId xmlns:p14="http://schemas.microsoft.com/office/powerpoint/2010/main" val="176363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pPr>
              <a:spcBef>
                <a:spcPts val="0"/>
              </a:spcBef>
            </a:pPr>
            <a:r>
              <a:rPr lang="en-GB" sz="1400" dirty="0" smtClean="0">
                <a:solidFill>
                  <a:schemeClr val="tx1">
                    <a:lumMod val="95000"/>
                    <a:lumOff val="5000"/>
                  </a:schemeClr>
                </a:solidFill>
              </a:rPr>
              <a:t>Now let me just say a few words about evolving skill demand because the world won’t simply stand still while we sort out adult learning to tackle these three challenges. </a:t>
            </a:r>
          </a:p>
          <a:p>
            <a:pPr>
              <a:spcBef>
                <a:spcPts val="0"/>
              </a:spcBef>
            </a:pPr>
            <a:endParaRPr lang="en-GB" sz="1400" dirty="0">
              <a:solidFill>
                <a:schemeClr val="tx1">
                  <a:lumMod val="95000"/>
                  <a:lumOff val="5000"/>
                </a:schemeClr>
              </a:solidFill>
            </a:endParaRPr>
          </a:p>
          <a:p>
            <a:pPr>
              <a:spcBef>
                <a:spcPts val="0"/>
              </a:spcBef>
            </a:pPr>
            <a:r>
              <a:rPr lang="en-GB" sz="1400" dirty="0" smtClean="0">
                <a:solidFill>
                  <a:schemeClr val="tx1">
                    <a:lumMod val="95000"/>
                    <a:lumOff val="5000"/>
                  </a:schemeClr>
                </a:solidFill>
              </a:rPr>
              <a:t>The world itself is being reshaped by many big trends and I would especially highlight three:</a:t>
            </a:r>
          </a:p>
          <a:p>
            <a:pPr marL="285750" indent="-285750">
              <a:spcBef>
                <a:spcPts val="0"/>
              </a:spcBef>
              <a:buFont typeface="Arial" panose="020B0604020202020204" pitchFamily="34" charset="0"/>
              <a:buChar char="•"/>
            </a:pPr>
            <a:r>
              <a:rPr lang="en-GB" sz="1400" dirty="0" smtClean="0">
                <a:solidFill>
                  <a:schemeClr val="tx1">
                    <a:lumMod val="95000"/>
                    <a:lumOff val="5000"/>
                  </a:schemeClr>
                </a:solidFill>
              </a:rPr>
              <a:t>Technology</a:t>
            </a:r>
          </a:p>
          <a:p>
            <a:pPr marL="285750" indent="-285750">
              <a:spcBef>
                <a:spcPts val="0"/>
              </a:spcBef>
              <a:buFont typeface="Arial" panose="020B0604020202020204" pitchFamily="34" charset="0"/>
              <a:buChar char="•"/>
            </a:pPr>
            <a:r>
              <a:rPr lang="en-GB" sz="1400" dirty="0" smtClean="0">
                <a:solidFill>
                  <a:schemeClr val="tx1">
                    <a:lumMod val="95000"/>
                    <a:lumOff val="5000"/>
                  </a:schemeClr>
                </a:solidFill>
              </a:rPr>
              <a:t>Demographics (including ageing populations and migration flows) </a:t>
            </a:r>
          </a:p>
          <a:p>
            <a:pPr marL="285750" indent="-285750">
              <a:spcBef>
                <a:spcPts val="0"/>
              </a:spcBef>
              <a:buFont typeface="Arial" panose="020B0604020202020204" pitchFamily="34" charset="0"/>
              <a:buChar char="•"/>
            </a:pPr>
            <a:r>
              <a:rPr lang="en-GB" sz="1400" dirty="0" smtClean="0">
                <a:solidFill>
                  <a:schemeClr val="tx1">
                    <a:lumMod val="95000"/>
                    <a:lumOff val="5000"/>
                  </a:schemeClr>
                </a:solidFill>
              </a:rPr>
              <a:t>Globalisation and participation in global value chains </a:t>
            </a:r>
          </a:p>
          <a:p>
            <a:pPr marL="285750" indent="-285750">
              <a:spcBef>
                <a:spcPts val="0"/>
              </a:spcBef>
              <a:buFont typeface="Arial" panose="020B0604020202020204" pitchFamily="34" charset="0"/>
              <a:buChar char="•"/>
            </a:pPr>
            <a:endParaRPr lang="en-GB" sz="1400" dirty="0">
              <a:solidFill>
                <a:schemeClr val="tx1">
                  <a:lumMod val="95000"/>
                  <a:lumOff val="5000"/>
                </a:schemeClr>
              </a:solidFill>
            </a:endParaRPr>
          </a:p>
          <a:p>
            <a:pPr>
              <a:spcBef>
                <a:spcPts val="0"/>
              </a:spcBef>
            </a:pPr>
            <a:r>
              <a:rPr lang="en-GB" sz="1400" dirty="0" smtClean="0">
                <a:solidFill>
                  <a:schemeClr val="tx1">
                    <a:lumMod val="95000"/>
                    <a:lumOff val="5000"/>
                  </a:schemeClr>
                </a:solidFill>
              </a:rPr>
              <a:t>These trends will shape the demand for current occupations, the skills needed within occupations and involve new jobs and new occupations. On top of that, the very nature of work is changing with new modes – such as free-lancing --  are becoming more prevalent.   </a:t>
            </a:r>
          </a:p>
          <a:p>
            <a:pPr>
              <a:spcBef>
                <a:spcPts val="0"/>
              </a:spcBef>
            </a:pPr>
            <a:endParaRPr lang="en-GB" sz="1400" dirty="0">
              <a:solidFill>
                <a:schemeClr val="tx1">
                  <a:lumMod val="95000"/>
                  <a:lumOff val="5000"/>
                </a:schemeClr>
              </a:solidFill>
            </a:endParaRPr>
          </a:p>
          <a:p>
            <a:pPr>
              <a:spcBef>
                <a:spcPts val="0"/>
              </a:spcBef>
            </a:pPr>
            <a:r>
              <a:rPr lang="en-GB" sz="1400" dirty="0" smtClean="0">
                <a:solidFill>
                  <a:schemeClr val="tx1">
                    <a:lumMod val="95000"/>
                    <a:lumOff val="5000"/>
                  </a:schemeClr>
                </a:solidFill>
              </a:rPr>
              <a:t>What we do know is that however demand evolves, strong foundation skills will remain important. </a:t>
            </a:r>
          </a:p>
          <a:p>
            <a:pPr>
              <a:spcBef>
                <a:spcPts val="0"/>
              </a:spcBef>
            </a:pPr>
            <a:endParaRPr lang="en-GB" sz="1400" dirty="0">
              <a:solidFill>
                <a:schemeClr val="tx1">
                  <a:lumMod val="95000"/>
                  <a:lumOff val="5000"/>
                </a:schemeClr>
              </a:solidFill>
            </a:endParaRPr>
          </a:p>
          <a:p>
            <a:pPr>
              <a:spcBef>
                <a:spcPts val="0"/>
              </a:spcBef>
            </a:pPr>
            <a:r>
              <a:rPr lang="en-GB" sz="1400" dirty="0" smtClean="0">
                <a:solidFill>
                  <a:schemeClr val="tx1">
                    <a:lumMod val="95000"/>
                    <a:lumOff val="5000"/>
                  </a:schemeClr>
                </a:solidFill>
              </a:rPr>
              <a:t>So will socio-emotional skills, including  resilience, adaptability and flexibility etc.   </a:t>
            </a:r>
            <a:endParaRPr lang="en-GB" sz="1400" dirty="0">
              <a:solidFill>
                <a:schemeClr val="tx1">
                  <a:lumMod val="95000"/>
                  <a:lumOff val="5000"/>
                </a:schemeClr>
              </a:solidFill>
            </a:endParaRPr>
          </a:p>
          <a:p>
            <a:pPr>
              <a:spcBef>
                <a:spcPts val="0"/>
              </a:spcBef>
            </a:pPr>
            <a:endParaRPr lang="en-GB" sz="1400" dirty="0" smtClean="0">
              <a:solidFill>
                <a:schemeClr val="tx1">
                  <a:lumMod val="95000"/>
                  <a:lumOff val="5000"/>
                </a:schemeClr>
              </a:solidFill>
            </a:endParaRPr>
          </a:p>
          <a:p>
            <a:pPr>
              <a:spcBef>
                <a:spcPts val="0"/>
              </a:spcBef>
            </a:pPr>
            <a:r>
              <a:rPr lang="en-GB" sz="1400" dirty="0" smtClean="0">
                <a:solidFill>
                  <a:schemeClr val="tx1">
                    <a:lumMod val="95000"/>
                    <a:lumOff val="5000"/>
                  </a:schemeClr>
                </a:solidFill>
              </a:rPr>
              <a:t>And also meta-cognition skills – knowing how to learn new skills effectively  </a:t>
            </a:r>
          </a:p>
        </p:txBody>
      </p:sp>
      <p:sp>
        <p:nvSpPr>
          <p:cNvPr id="4" name="Slide Number Placeholder 3"/>
          <p:cNvSpPr>
            <a:spLocks noGrp="1"/>
          </p:cNvSpPr>
          <p:nvPr>
            <p:ph type="sldNum" sz="quarter" idx="10"/>
          </p:nvPr>
        </p:nvSpPr>
        <p:spPr/>
        <p:txBody>
          <a:bodyPr/>
          <a:lstStyle/>
          <a:p>
            <a:fld id="{46C9A569-9C91-42FA-8B10-4C7ED497EF9C}" type="slidenum">
              <a:rPr lang="en-GB" smtClean="0"/>
              <a:t>13</a:t>
            </a:fld>
            <a:endParaRPr lang="en-GB"/>
          </a:p>
        </p:txBody>
      </p:sp>
    </p:spTree>
    <p:extLst>
      <p:ext uri="{BB962C8B-B14F-4D97-AF65-F5344CB8AC3E}">
        <p14:creationId xmlns:p14="http://schemas.microsoft.com/office/powerpoint/2010/main" val="253428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So now it’s time to look at what adult learning is actually taking place. </a:t>
            </a:r>
          </a:p>
          <a:p>
            <a:r>
              <a:rPr lang="en-GB" sz="1400" dirty="0" smtClean="0"/>
              <a:t>If we put together formal and non-formal learning, we can see that many people in the Survey of Adult Skills have participated in adult learning over the previous 12 months.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14</a:t>
            </a:fld>
            <a:endParaRPr lang="en-GB"/>
          </a:p>
        </p:txBody>
      </p:sp>
    </p:spTree>
    <p:extLst>
      <p:ext uri="{BB962C8B-B14F-4D97-AF65-F5344CB8AC3E}">
        <p14:creationId xmlns:p14="http://schemas.microsoft.com/office/powerpoint/2010/main" val="112910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But what we see very clearly is that those with higher education and higher skill levels are far more likely to be participating in adult learning. Nearly 80% of those with tertiary education and level4/5 skills had undertaken some form of adult education, but only 20% of those with the weakest skills and education did so. </a:t>
            </a:r>
          </a:p>
          <a:p>
            <a:r>
              <a:rPr lang="en-GB" sz="1400" dirty="0" smtClean="0"/>
              <a:t>This is not news – we have know about the so-called “</a:t>
            </a:r>
            <a:r>
              <a:rPr lang="en-GB" sz="1400" dirty="0" err="1" smtClean="0"/>
              <a:t>matthew</a:t>
            </a:r>
            <a:r>
              <a:rPr lang="en-GB" sz="1400" dirty="0" smtClean="0"/>
              <a:t> effect” for many years. But here you can really see it at work.</a:t>
            </a:r>
            <a:endParaRPr lang="en-GB" sz="1400" dirty="0"/>
          </a:p>
          <a:p>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15</a:t>
            </a:fld>
            <a:endParaRPr lang="en-GB"/>
          </a:p>
        </p:txBody>
      </p:sp>
    </p:spTree>
    <p:extLst>
      <p:ext uri="{BB962C8B-B14F-4D97-AF65-F5344CB8AC3E}">
        <p14:creationId xmlns:p14="http://schemas.microsoft.com/office/powerpoint/2010/main" val="103967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But what we can now go a bit further – we can see that those with higher levels of basic skills are also more “ready to learn”. </a:t>
            </a:r>
          </a:p>
          <a:p>
            <a:r>
              <a:rPr lang="en-GB" sz="1400" dirty="0" smtClean="0">
                <a:solidFill>
                  <a:schemeClr val="bg2">
                    <a:lumMod val="10000"/>
                  </a:schemeClr>
                </a:solidFill>
              </a:rPr>
              <a:t>Our Index </a:t>
            </a:r>
            <a:r>
              <a:rPr lang="en-GB" sz="1400" dirty="0">
                <a:solidFill>
                  <a:schemeClr val="bg2">
                    <a:lumMod val="10000"/>
                  </a:schemeClr>
                </a:solidFill>
              </a:rPr>
              <a:t>of readiness to learn is compiled from responses to questions </a:t>
            </a:r>
            <a:r>
              <a:rPr lang="en-GB" sz="1400" dirty="0" smtClean="0">
                <a:solidFill>
                  <a:schemeClr val="bg2">
                    <a:lumMod val="10000"/>
                  </a:schemeClr>
                </a:solidFill>
              </a:rPr>
              <a:t>in the Survey on </a:t>
            </a:r>
            <a:r>
              <a:rPr lang="en-GB" sz="1400" dirty="0">
                <a:solidFill>
                  <a:schemeClr val="bg2">
                    <a:lumMod val="10000"/>
                  </a:schemeClr>
                </a:solidFill>
              </a:rPr>
              <a:t>the intensity of how </a:t>
            </a:r>
            <a:r>
              <a:rPr lang="en-GB" sz="1400" dirty="0" smtClean="0">
                <a:solidFill>
                  <a:schemeClr val="bg2">
                    <a:lumMod val="10000"/>
                  </a:schemeClr>
                </a:solidFill>
              </a:rPr>
              <a:t>respondents:  </a:t>
            </a:r>
          </a:p>
          <a:p>
            <a:pPr marL="171450" indent="-171450">
              <a:buFont typeface="Arial" panose="020B0604020202020204" pitchFamily="34" charset="0"/>
              <a:buChar char="•"/>
            </a:pPr>
            <a:r>
              <a:rPr lang="en-GB" sz="1400" dirty="0" smtClean="0">
                <a:solidFill>
                  <a:schemeClr val="bg2">
                    <a:lumMod val="10000"/>
                  </a:schemeClr>
                </a:solidFill>
              </a:rPr>
              <a:t>relate </a:t>
            </a:r>
            <a:r>
              <a:rPr lang="en-GB" sz="1400" dirty="0">
                <a:solidFill>
                  <a:schemeClr val="bg2">
                    <a:lumMod val="10000"/>
                  </a:schemeClr>
                </a:solidFill>
              </a:rPr>
              <a:t>new ideas into </a:t>
            </a:r>
            <a:r>
              <a:rPr lang="en-GB" sz="1400" dirty="0" smtClean="0">
                <a:solidFill>
                  <a:schemeClr val="bg2">
                    <a:lumMod val="10000"/>
                  </a:schemeClr>
                </a:solidFill>
              </a:rPr>
              <a:t>real life </a:t>
            </a:r>
          </a:p>
          <a:p>
            <a:pPr marL="171450" indent="-171450">
              <a:buFont typeface="Arial" panose="020B0604020202020204" pitchFamily="34" charset="0"/>
              <a:buChar char="•"/>
            </a:pPr>
            <a:r>
              <a:rPr lang="en-GB" sz="1400" dirty="0" smtClean="0">
                <a:solidFill>
                  <a:schemeClr val="bg2">
                    <a:lumMod val="10000"/>
                  </a:schemeClr>
                </a:solidFill>
              </a:rPr>
              <a:t>like </a:t>
            </a:r>
            <a:r>
              <a:rPr lang="en-GB" sz="1400" dirty="0">
                <a:solidFill>
                  <a:schemeClr val="bg2">
                    <a:lumMod val="10000"/>
                  </a:schemeClr>
                </a:solidFill>
              </a:rPr>
              <a:t>learning new </a:t>
            </a:r>
            <a:r>
              <a:rPr lang="en-GB" sz="1400" dirty="0" smtClean="0">
                <a:solidFill>
                  <a:schemeClr val="bg2">
                    <a:lumMod val="10000"/>
                  </a:schemeClr>
                </a:solidFill>
              </a:rPr>
              <a:t>things </a:t>
            </a:r>
          </a:p>
          <a:p>
            <a:pPr marL="171450" indent="-171450">
              <a:buFont typeface="Arial" panose="020B0604020202020204" pitchFamily="34" charset="0"/>
              <a:buChar char="•"/>
            </a:pPr>
            <a:r>
              <a:rPr lang="en-GB" sz="1400" dirty="0" smtClean="0">
                <a:solidFill>
                  <a:schemeClr val="bg2">
                    <a:lumMod val="10000"/>
                  </a:schemeClr>
                </a:solidFill>
              </a:rPr>
              <a:t>relate </a:t>
            </a:r>
            <a:r>
              <a:rPr lang="en-GB" sz="1400" dirty="0">
                <a:solidFill>
                  <a:schemeClr val="bg2">
                    <a:lumMod val="10000"/>
                  </a:schemeClr>
                </a:solidFill>
              </a:rPr>
              <a:t>to existing knowledge when coming across something </a:t>
            </a:r>
            <a:r>
              <a:rPr lang="en-GB" sz="1400" dirty="0" smtClean="0">
                <a:solidFill>
                  <a:schemeClr val="bg2">
                    <a:lumMod val="10000"/>
                  </a:schemeClr>
                </a:solidFill>
              </a:rPr>
              <a:t>new </a:t>
            </a:r>
          </a:p>
          <a:p>
            <a:pPr marL="171450" indent="-171450">
              <a:buFont typeface="Arial" panose="020B0604020202020204" pitchFamily="34" charset="0"/>
              <a:buChar char="•"/>
            </a:pPr>
            <a:r>
              <a:rPr lang="en-GB" sz="1400" dirty="0" smtClean="0">
                <a:solidFill>
                  <a:schemeClr val="bg2">
                    <a:lumMod val="10000"/>
                  </a:schemeClr>
                </a:solidFill>
              </a:rPr>
              <a:t>get </a:t>
            </a:r>
            <a:r>
              <a:rPr lang="en-GB" sz="1400" dirty="0">
                <a:solidFill>
                  <a:schemeClr val="bg2">
                    <a:lumMod val="10000"/>
                  </a:schemeClr>
                </a:solidFill>
              </a:rPr>
              <a:t>to the bottom of difficult </a:t>
            </a:r>
            <a:r>
              <a:rPr lang="en-GB" sz="1400" dirty="0" smtClean="0">
                <a:solidFill>
                  <a:schemeClr val="bg2">
                    <a:lumMod val="10000"/>
                  </a:schemeClr>
                </a:solidFill>
              </a:rPr>
              <a:t>things </a:t>
            </a:r>
          </a:p>
          <a:p>
            <a:pPr marL="171450" indent="-171450">
              <a:buFont typeface="Arial" panose="020B0604020202020204" pitchFamily="34" charset="0"/>
              <a:buChar char="•"/>
            </a:pPr>
            <a:r>
              <a:rPr lang="en-GB" sz="1400" dirty="0" smtClean="0">
                <a:solidFill>
                  <a:schemeClr val="bg2">
                    <a:lumMod val="10000"/>
                  </a:schemeClr>
                </a:solidFill>
              </a:rPr>
              <a:t>figure </a:t>
            </a:r>
            <a:r>
              <a:rPr lang="en-GB" sz="1400" dirty="0">
                <a:solidFill>
                  <a:schemeClr val="bg2">
                    <a:lumMod val="10000"/>
                  </a:schemeClr>
                </a:solidFill>
              </a:rPr>
              <a:t>out how different ideas fit </a:t>
            </a:r>
            <a:r>
              <a:rPr lang="en-GB" sz="1400" dirty="0" smtClean="0">
                <a:solidFill>
                  <a:schemeClr val="bg2">
                    <a:lumMod val="10000"/>
                  </a:schemeClr>
                </a:solidFill>
              </a:rPr>
              <a:t>together; and </a:t>
            </a:r>
          </a:p>
          <a:p>
            <a:pPr marL="171450" indent="-171450">
              <a:buFont typeface="Arial" panose="020B0604020202020204" pitchFamily="34" charset="0"/>
              <a:buChar char="•"/>
            </a:pPr>
            <a:r>
              <a:rPr lang="en-GB" sz="1400" dirty="0" smtClean="0">
                <a:solidFill>
                  <a:schemeClr val="bg2">
                    <a:lumMod val="10000"/>
                  </a:schemeClr>
                </a:solidFill>
              </a:rPr>
              <a:t>look </a:t>
            </a:r>
            <a:r>
              <a:rPr lang="en-GB" sz="1400" dirty="0">
                <a:solidFill>
                  <a:schemeClr val="bg2">
                    <a:lumMod val="10000"/>
                  </a:schemeClr>
                </a:solidFill>
              </a:rPr>
              <a:t>for additional information.</a:t>
            </a:r>
            <a:endParaRPr lang="en-GB" sz="1400" dirty="0"/>
          </a:p>
          <a:p>
            <a:r>
              <a:rPr lang="en-GB" sz="1400" dirty="0" smtClean="0"/>
              <a:t>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16</a:t>
            </a:fld>
            <a:endParaRPr lang="en-GB"/>
          </a:p>
        </p:txBody>
      </p:sp>
    </p:spTree>
    <p:extLst>
      <p:ext uri="{BB962C8B-B14F-4D97-AF65-F5344CB8AC3E}">
        <p14:creationId xmlns:p14="http://schemas.microsoft.com/office/powerpoint/2010/main" val="199793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4" name="Slide Number Placeholder 3"/>
          <p:cNvSpPr>
            <a:spLocks noGrp="1"/>
          </p:cNvSpPr>
          <p:nvPr>
            <p:ph type="sldNum" sz="quarter" idx="10"/>
          </p:nvPr>
        </p:nvSpPr>
        <p:spPr/>
        <p:txBody>
          <a:bodyPr/>
          <a:lstStyle/>
          <a:p>
            <a:fld id="{2A2ABC95-0CE8-4C9E-BA05-68ADF15A1098}" type="slidenum">
              <a:rPr lang="en-GB" smtClean="0"/>
              <a:t>17</a:t>
            </a:fld>
            <a:endParaRPr lang="en-GB" dirty="0"/>
          </a:p>
        </p:txBody>
      </p:sp>
      <p:sp>
        <p:nvSpPr>
          <p:cNvPr id="5" name="Notes Placeholder 4"/>
          <p:cNvSpPr>
            <a:spLocks noGrp="1"/>
          </p:cNvSpPr>
          <p:nvPr>
            <p:ph type="body" sz="quarter" idx="11"/>
          </p:nvPr>
        </p:nvSpPr>
        <p:spPr/>
        <p:txBody>
          <a:bodyPr/>
          <a:lstStyle/>
          <a:p>
            <a:r>
              <a:rPr lang="en-GB" sz="1400" dirty="0" smtClean="0"/>
              <a:t>So to summarise the implications for adult learning from the small snapshot of our data, there are three major skills challenges: </a:t>
            </a:r>
          </a:p>
          <a:p>
            <a:r>
              <a:rPr lang="en-GB" sz="1400" dirty="0" smtClean="0"/>
              <a:t>[ read slide] </a:t>
            </a:r>
            <a:endParaRPr lang="en-GB" sz="1400" dirty="0"/>
          </a:p>
          <a:p>
            <a:r>
              <a:rPr lang="en-GB" sz="1400" dirty="0" smtClean="0"/>
              <a:t>And if we consider how well adult learning is doing in addressing these skills challenges today, then we can see that: </a:t>
            </a:r>
          </a:p>
          <a:p>
            <a:r>
              <a:rPr lang="en-GB" sz="1400" dirty="0" smtClean="0"/>
              <a:t>  [read slide]</a:t>
            </a:r>
            <a:endParaRPr lang="en-GB" sz="1400" dirty="0"/>
          </a:p>
        </p:txBody>
      </p:sp>
    </p:spTree>
    <p:extLst>
      <p:ext uri="{BB962C8B-B14F-4D97-AF65-F5344CB8AC3E}">
        <p14:creationId xmlns:p14="http://schemas.microsoft.com/office/powerpoint/2010/main" val="1051725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And if we think ahead to what the future might hold for adult learning – the digitalisation of economies and societies presents new challenges but also new opportunities for adult learning </a:t>
            </a:r>
          </a:p>
          <a:p>
            <a:r>
              <a:rPr lang="en-GB" sz="1400" dirty="0" smtClean="0"/>
              <a:t>[read slide]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18</a:t>
            </a:fld>
            <a:endParaRPr lang="en-GB"/>
          </a:p>
        </p:txBody>
      </p:sp>
    </p:spTree>
    <p:extLst>
      <p:ext uri="{BB962C8B-B14F-4D97-AF65-F5344CB8AC3E}">
        <p14:creationId xmlns:p14="http://schemas.microsoft.com/office/powerpoint/2010/main" val="366542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t>One thing is certain -- that the world will be different in future.  </a:t>
            </a:r>
            <a:r>
              <a:rPr lang="en-GB" sz="1400" dirty="0" smtClean="0"/>
              <a:t>So </a:t>
            </a:r>
            <a:r>
              <a:rPr lang="en-GB" sz="1400" dirty="0"/>
              <a:t>how best to prepare it? </a:t>
            </a:r>
            <a:endParaRPr lang="en-GB" sz="1400" dirty="0" smtClean="0"/>
          </a:p>
          <a:p>
            <a:pPr lvl="0"/>
            <a:r>
              <a:rPr lang="en-GB" sz="1400" dirty="0" smtClean="0"/>
              <a:t>Well we know that if we pursue the following goals, then whatever the future brings we won’t regret having made these investments in our societies and in our future: </a:t>
            </a:r>
            <a:endParaRPr lang="en-GB" sz="1400" dirty="0"/>
          </a:p>
          <a:p>
            <a:pPr marL="171450" indent="-171450">
              <a:buFont typeface="Arial" panose="020B0604020202020204" pitchFamily="34" charset="0"/>
              <a:buChar char="•"/>
            </a:pPr>
            <a:r>
              <a:rPr lang="en-GB" sz="1400" dirty="0"/>
              <a:t>Enable people to </a:t>
            </a:r>
            <a:r>
              <a:rPr lang="en-GB" sz="1400" dirty="0" smtClean="0"/>
              <a:t>easily reskill </a:t>
            </a:r>
            <a:r>
              <a:rPr lang="en-GB" sz="1400" dirty="0"/>
              <a:t>and upskill more easily throughout their </a:t>
            </a:r>
            <a:r>
              <a:rPr lang="en-GB" sz="1400" dirty="0" smtClean="0"/>
              <a:t>lives</a:t>
            </a:r>
          </a:p>
          <a:p>
            <a:pPr marL="171450" indent="-171450">
              <a:buFont typeface="Arial" panose="020B0604020202020204" pitchFamily="34" charset="0"/>
              <a:buChar char="•"/>
            </a:pPr>
            <a:r>
              <a:rPr lang="en-GB" sz="1400" dirty="0" smtClean="0"/>
              <a:t>Raise </a:t>
            </a:r>
            <a:r>
              <a:rPr lang="en-GB" sz="1400" dirty="0"/>
              <a:t>basic skills of low-skilled adults through a co-ordinated </a:t>
            </a:r>
            <a:r>
              <a:rPr lang="en-GB" sz="1400" dirty="0" smtClean="0"/>
              <a:t>effective policy approach. </a:t>
            </a:r>
            <a:r>
              <a:rPr lang="en-GB" sz="1400" dirty="0"/>
              <a:t> </a:t>
            </a:r>
          </a:p>
          <a:p>
            <a:pPr marL="171450" indent="-171450">
              <a:buFont typeface="Arial" panose="020B0604020202020204" pitchFamily="34" charset="0"/>
              <a:buChar char="•"/>
            </a:pPr>
            <a:r>
              <a:rPr lang="en-GB" sz="1400" dirty="0"/>
              <a:t>Emphasise and strengthen the socio-emotional skills that </a:t>
            </a:r>
            <a:r>
              <a:rPr lang="en-GB" sz="1400" dirty="0" smtClean="0"/>
              <a:t>underpin </a:t>
            </a:r>
            <a:r>
              <a:rPr lang="en-GB" sz="1400" dirty="0"/>
              <a:t>resilience and adaptability at the individual level and </a:t>
            </a:r>
            <a:r>
              <a:rPr lang="en-GB" sz="1400" dirty="0" smtClean="0"/>
              <a:t>foster </a:t>
            </a:r>
            <a:r>
              <a:rPr lang="en-GB" sz="1400" dirty="0"/>
              <a:t>innovation, cohesion and inclusion at the level of societies.       </a:t>
            </a:r>
          </a:p>
          <a:p>
            <a:pPr marL="357188" indent="-174625"/>
            <a:endParaRPr lang="en-GB" sz="1400" dirty="0" smtClean="0"/>
          </a:p>
          <a:p>
            <a:r>
              <a:rPr lang="en-GB" sz="1400" dirty="0" smtClean="0"/>
              <a:t>So I hope that this conference will help us all better understand how we can tackle these challenges and work together to achieve better outcomes for all. </a:t>
            </a:r>
          </a:p>
          <a:p>
            <a:r>
              <a:rPr lang="en-GB" sz="1400" dirty="0" smtClean="0"/>
              <a:t>Thank you </a:t>
            </a:r>
          </a:p>
          <a:p>
            <a:r>
              <a:rPr lang="en-GB" sz="1400" dirty="0" smtClean="0"/>
              <a:t>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19</a:t>
            </a:fld>
            <a:endParaRPr lang="en-GB"/>
          </a:p>
        </p:txBody>
      </p:sp>
    </p:spTree>
    <p:extLst>
      <p:ext uri="{BB962C8B-B14F-4D97-AF65-F5344CB8AC3E}">
        <p14:creationId xmlns:p14="http://schemas.microsoft.com/office/powerpoint/2010/main" val="236545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pPr lvl="0"/>
            <a:r>
              <a:rPr lang="en-GB" sz="1400" dirty="0" smtClean="0"/>
              <a:t>Back in 2012 we did a stocktake of what we knew about skills, drawing together the expertise of OECD across many different sectors. </a:t>
            </a:r>
          </a:p>
          <a:p>
            <a:pPr lvl="0"/>
            <a:r>
              <a:rPr lang="en-GB" sz="1400" dirty="0" smtClean="0"/>
              <a:t>This stocktake showed convincingly that skills transform lives and drive economies</a:t>
            </a:r>
            <a:r>
              <a:rPr lang="en-GB" sz="1400" dirty="0"/>
              <a:t>. </a:t>
            </a:r>
            <a:r>
              <a:rPr lang="en-GB" sz="1400" dirty="0" smtClean="0"/>
              <a:t>Skills </a:t>
            </a:r>
            <a:r>
              <a:rPr lang="en-GB" sz="1400" dirty="0"/>
              <a:t>matter for better economic and social outcomes </a:t>
            </a:r>
          </a:p>
          <a:p>
            <a:pPr lvl="1"/>
            <a:r>
              <a:rPr lang="en-GB" sz="1400" dirty="0"/>
              <a:t>For individuals </a:t>
            </a:r>
          </a:p>
          <a:p>
            <a:pPr lvl="1"/>
            <a:r>
              <a:rPr lang="en-GB" sz="1400" dirty="0"/>
              <a:t>For societies as a whole</a:t>
            </a:r>
          </a:p>
          <a:p>
            <a:pPr lvl="0"/>
            <a:r>
              <a:rPr lang="en-GB" sz="1400" dirty="0" smtClean="0"/>
              <a:t>Skills:  </a:t>
            </a:r>
          </a:p>
          <a:p>
            <a:pPr marL="171450" lvl="0" indent="-171450">
              <a:spcBef>
                <a:spcPts val="0"/>
              </a:spcBef>
              <a:buFont typeface="Arial" panose="020B0604020202020204" pitchFamily="34" charset="0"/>
              <a:buChar char="•"/>
            </a:pPr>
            <a:r>
              <a:rPr lang="en-GB" sz="1400" dirty="0" smtClean="0"/>
              <a:t>support improvement in productivity and growth, </a:t>
            </a:r>
          </a:p>
          <a:p>
            <a:pPr marL="171450" lvl="0" indent="-171450">
              <a:spcBef>
                <a:spcPts val="0"/>
              </a:spcBef>
              <a:buFont typeface="Arial" panose="020B0604020202020204" pitchFamily="34" charset="0"/>
              <a:buChar char="•"/>
            </a:pPr>
            <a:r>
              <a:rPr lang="en-GB" sz="1400" dirty="0" smtClean="0"/>
              <a:t>enable high levels of employment in good quality jobs, and </a:t>
            </a:r>
          </a:p>
          <a:p>
            <a:pPr marL="171450" lvl="0" indent="-171450">
              <a:spcBef>
                <a:spcPts val="0"/>
              </a:spcBef>
              <a:buFont typeface="Arial" panose="020B0604020202020204" pitchFamily="34" charset="0"/>
              <a:buChar char="•"/>
            </a:pPr>
            <a:r>
              <a:rPr lang="en-GB" sz="1400" dirty="0" smtClean="0"/>
              <a:t>contribute to social outcomes such as health, civil and social engagement. </a:t>
            </a:r>
          </a:p>
          <a:p>
            <a:pPr lvl="0"/>
            <a:r>
              <a:rPr lang="en-GB" sz="1400" dirty="0" smtClean="0"/>
              <a:t>These are not new findings in themselves and I suspect that everyone win this room is already convinced that skills matter, right?  </a:t>
            </a:r>
            <a:endParaRPr lang="en-GB" sz="1400" dirty="0"/>
          </a:p>
          <a:p>
            <a:pPr lvl="0"/>
            <a:r>
              <a:rPr lang="en-GB" sz="1400" dirty="0" smtClean="0"/>
              <a:t>hat is new is that we realised that improving skills outcomes are not just about getting education or labour markets </a:t>
            </a:r>
            <a:r>
              <a:rPr lang="en-GB" sz="1400" dirty="0"/>
              <a:t>or </a:t>
            </a:r>
            <a:r>
              <a:rPr lang="en-GB" sz="1400" dirty="0" smtClean="0"/>
              <a:t>economics or regional development policies to work better etc., </a:t>
            </a:r>
          </a:p>
          <a:p>
            <a:pPr lvl="0"/>
            <a:r>
              <a:rPr lang="en-GB" sz="1400" dirty="0" smtClean="0"/>
              <a:t>Instead it’s about getting all the different policies and perspectives working together across the whole of society.  </a:t>
            </a:r>
          </a:p>
          <a:p>
            <a:pPr lvl="0"/>
            <a:endParaRPr lang="en-GB" sz="1400" dirty="0"/>
          </a:p>
        </p:txBody>
      </p:sp>
      <p:sp>
        <p:nvSpPr>
          <p:cNvPr id="4" name="Slide Number Placeholder 3"/>
          <p:cNvSpPr>
            <a:spLocks noGrp="1"/>
          </p:cNvSpPr>
          <p:nvPr>
            <p:ph type="sldNum" sz="quarter" idx="10"/>
          </p:nvPr>
        </p:nvSpPr>
        <p:spPr/>
        <p:txBody>
          <a:bodyPr/>
          <a:lstStyle/>
          <a:p>
            <a:fld id="{A916AE7E-CD86-4B96-98A4-9E4F50781D8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21600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ABC95-0CE8-4C9E-BA05-68ADF15A1098}" type="slidenum">
              <a:rPr lang="en-GB" smtClean="0"/>
              <a:t>20</a:t>
            </a:fld>
            <a:endParaRPr lang="en-GB" dirty="0"/>
          </a:p>
        </p:txBody>
      </p:sp>
    </p:spTree>
    <p:extLst>
      <p:ext uri="{BB962C8B-B14F-4D97-AF65-F5344CB8AC3E}">
        <p14:creationId xmlns:p14="http://schemas.microsoft.com/office/powerpoint/2010/main" val="42658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The OECD Skills strategy framework helps us to take </a:t>
            </a:r>
            <a:r>
              <a:rPr lang="en-GB" sz="1400" dirty="0"/>
              <a:t>a comprehensive approach </a:t>
            </a:r>
            <a:r>
              <a:rPr lang="en-GB" sz="1400" dirty="0" smtClean="0"/>
              <a:t>to understand how skills contribute to better economic and social outcomes. </a:t>
            </a:r>
          </a:p>
          <a:p>
            <a:r>
              <a:rPr lang="en-GB" sz="1400" dirty="0" smtClean="0"/>
              <a:t>The OECD Skills Strategy emphasises that it’s not just about developing relevant skills. </a:t>
            </a:r>
          </a:p>
          <a:p>
            <a:r>
              <a:rPr lang="en-GB" sz="1400" dirty="0" smtClean="0"/>
              <a:t>Because if skills are left lying idle, because people aren’t working, then those skills can’t contribute towards better incomes and outcomes. </a:t>
            </a:r>
          </a:p>
          <a:p>
            <a:r>
              <a:rPr lang="en-GB" sz="1400" dirty="0" smtClean="0"/>
              <a:t>And even if skills are being used, they need to be used effectively to generate their full promise of economic prosperity. </a:t>
            </a:r>
          </a:p>
          <a:p>
            <a:r>
              <a:rPr lang="en-GB" sz="1400" dirty="0" smtClean="0"/>
              <a:t>So when we are looking at skills we need to look at the whole landscape of the skills system and </a:t>
            </a:r>
            <a:r>
              <a:rPr lang="en-GB" sz="1400" dirty="0"/>
              <a:t>make sure that </a:t>
            </a:r>
            <a:r>
              <a:rPr lang="en-GB" sz="1400" dirty="0" smtClean="0"/>
              <a:t>skills are leading </a:t>
            </a:r>
            <a:r>
              <a:rPr lang="en-GB" sz="1400" dirty="0"/>
              <a:t>to better outcomes. </a:t>
            </a:r>
            <a:endParaRPr lang="en-GB" sz="1400" dirty="0" smtClean="0"/>
          </a:p>
          <a:p>
            <a:r>
              <a:rPr lang="en-GB" sz="1400" dirty="0" smtClean="0"/>
              <a:t>And this is the lens that we use when looking at adult learning. </a:t>
            </a:r>
            <a:endParaRPr lang="en-GB" sz="1400" dirty="0"/>
          </a:p>
        </p:txBody>
      </p:sp>
      <p:sp>
        <p:nvSpPr>
          <p:cNvPr id="4" name="Slide Number Placeholder 3"/>
          <p:cNvSpPr>
            <a:spLocks noGrp="1"/>
          </p:cNvSpPr>
          <p:nvPr>
            <p:ph type="sldNum" sz="quarter" idx="10"/>
          </p:nvPr>
        </p:nvSpPr>
        <p:spPr/>
        <p:txBody>
          <a:bodyPr/>
          <a:lstStyle/>
          <a:p>
            <a:fld id="{0954A1CE-9004-4216-ABF2-BC6AEB393E45}" type="slidenum">
              <a:rPr lang="en-GB" smtClean="0">
                <a:solidFill>
                  <a:prstClr val="black"/>
                </a:solidFill>
              </a:rPr>
              <a:pPr/>
              <a:t>3</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smtClean="0"/>
              <a:t>Let me just be clear about what we mean by skills, before we go any further, to make sure that we are all on the same page. </a:t>
            </a:r>
          </a:p>
          <a:p>
            <a:pPr lvl="0"/>
            <a:r>
              <a:rPr lang="en-GB" sz="1400" dirty="0" smtClean="0"/>
              <a:t>There’s a high degree of consensus that a </a:t>
            </a:r>
            <a:r>
              <a:rPr lang="en-GB" sz="1400" dirty="0"/>
              <a:t>broad range of skills </a:t>
            </a:r>
            <a:r>
              <a:rPr lang="en-GB" sz="1400" dirty="0" smtClean="0"/>
              <a:t>matter for work and for everyday life.  </a:t>
            </a:r>
          </a:p>
          <a:p>
            <a:pPr marL="358775" lvl="1" indent="-271463">
              <a:spcBef>
                <a:spcPts val="600"/>
              </a:spcBef>
            </a:pPr>
            <a:r>
              <a:rPr lang="en-GB" sz="1400" dirty="0" smtClean="0"/>
              <a:t>First generic cognitive skills – not only foundation skills, such as literacy and numeracy, but also more advanced </a:t>
            </a:r>
            <a:r>
              <a:rPr lang="en-GB" sz="1400" dirty="0"/>
              <a:t>skills such as analytical reasoning, critical thinking and problem-solving.     </a:t>
            </a:r>
            <a:endParaRPr lang="en-GB" sz="1400" dirty="0" smtClean="0"/>
          </a:p>
          <a:p>
            <a:pPr marL="358775" lvl="1" indent="-271463">
              <a:spcBef>
                <a:spcPts val="600"/>
              </a:spcBef>
            </a:pPr>
            <a:r>
              <a:rPr lang="en-GB" sz="1400" dirty="0" smtClean="0"/>
              <a:t>Second,  technical, professional and sector-specific skills </a:t>
            </a:r>
            <a:r>
              <a:rPr lang="en-GB" sz="1400" dirty="0"/>
              <a:t>are needed for jobs today and also for the future (even though jobs and skills needed will evolve over time</a:t>
            </a:r>
            <a:r>
              <a:rPr lang="en-GB" sz="1400" dirty="0" smtClean="0"/>
              <a:t>).  </a:t>
            </a:r>
          </a:p>
          <a:p>
            <a:pPr marL="358775" lvl="1" indent="-271463">
              <a:spcBef>
                <a:spcPts val="600"/>
              </a:spcBef>
            </a:pPr>
            <a:r>
              <a:rPr lang="en-GB" sz="1400" dirty="0" smtClean="0"/>
              <a:t>Third, there are socio-emotional skills such as teamwork, communication, creativity, autonomy and self-management, perseverance, initiative, leadership, empathy, etc., etc.  </a:t>
            </a:r>
          </a:p>
          <a:p>
            <a:pPr indent="-171450"/>
            <a:r>
              <a:rPr lang="en-GB" sz="1400" dirty="0" smtClean="0"/>
              <a:t>Some people will group these skills differently. That’s ok, because what you call them doesn’t really matter, what matters is that people need a good mix of them. Because w</a:t>
            </a:r>
            <a:r>
              <a:rPr lang="en-GB" sz="1400" dirty="0" smtClean="0">
                <a:ea typeface="Calibri"/>
                <a:cs typeface="Times New Roman"/>
              </a:rPr>
              <a:t>eak skills undermine </a:t>
            </a:r>
            <a:r>
              <a:rPr lang="en-GB" sz="1400" dirty="0">
                <a:ea typeface="Calibri"/>
                <a:cs typeface="Times New Roman"/>
              </a:rPr>
              <a:t>inclusive </a:t>
            </a:r>
            <a:r>
              <a:rPr lang="en-GB" sz="1400" dirty="0" smtClean="0">
                <a:ea typeface="Calibri"/>
                <a:cs typeface="Times New Roman"/>
              </a:rPr>
              <a:t>growth:  </a:t>
            </a:r>
            <a:endParaRPr lang="en-GB" sz="1400" dirty="0">
              <a:ea typeface="Calibri"/>
              <a:cs typeface="Times New Roman"/>
            </a:endParaRPr>
          </a:p>
          <a:p>
            <a:pPr marL="373062" indent="-285750" algn="just">
              <a:buFont typeface="Arial" panose="020B0604020202020204" pitchFamily="34" charset="0"/>
              <a:buChar char="•"/>
              <a:tabLst>
                <a:tab pos="228600" algn="l"/>
                <a:tab pos="457200" algn="l"/>
              </a:tabLst>
            </a:pPr>
            <a:r>
              <a:rPr lang="en-GB" sz="1400" dirty="0">
                <a:ea typeface="Times New Roman"/>
                <a:cs typeface="Times New Roman"/>
              </a:rPr>
              <a:t>People with weak skills </a:t>
            </a:r>
            <a:r>
              <a:rPr lang="en-GB" sz="1400" dirty="0" smtClean="0">
                <a:ea typeface="Times New Roman"/>
                <a:cs typeface="Times New Roman"/>
              </a:rPr>
              <a:t>can’t </a:t>
            </a:r>
            <a:r>
              <a:rPr lang="en-GB" sz="1400" dirty="0">
                <a:ea typeface="Times New Roman"/>
                <a:cs typeface="Times New Roman"/>
              </a:rPr>
              <a:t>participate effectively in today’s labour market and society</a:t>
            </a:r>
          </a:p>
          <a:p>
            <a:pPr marL="285750" indent="-285750" algn="just">
              <a:buFont typeface="Arial" panose="020B0604020202020204" pitchFamily="34" charset="0"/>
              <a:buChar char="•"/>
              <a:tabLst>
                <a:tab pos="228600" algn="l"/>
                <a:tab pos="457200" algn="l"/>
              </a:tabLst>
            </a:pPr>
            <a:r>
              <a:rPr lang="en-GB" sz="1400" dirty="0" smtClean="0">
                <a:ea typeface="Times New Roman"/>
                <a:cs typeface="Times New Roman"/>
              </a:rPr>
              <a:t>Countries </a:t>
            </a:r>
            <a:r>
              <a:rPr lang="en-GB" sz="1400" dirty="0">
                <a:ea typeface="Times New Roman"/>
                <a:cs typeface="Times New Roman"/>
              </a:rPr>
              <a:t>with weak skills are held back </a:t>
            </a:r>
            <a:r>
              <a:rPr lang="en-GB" sz="1400" dirty="0" smtClean="0">
                <a:ea typeface="Times New Roman"/>
                <a:cs typeface="Times New Roman"/>
              </a:rPr>
              <a:t>from</a:t>
            </a:r>
            <a:r>
              <a:rPr lang="en-GB" sz="1400" dirty="0">
                <a:ea typeface="Times New Roman"/>
                <a:cs typeface="Times New Roman"/>
              </a:rPr>
              <a:t> </a:t>
            </a:r>
            <a:r>
              <a:rPr lang="en-GB" sz="1400" dirty="0" smtClean="0">
                <a:ea typeface="Times New Roman"/>
                <a:cs typeface="Times New Roman"/>
              </a:rPr>
              <a:t>making </a:t>
            </a:r>
            <a:r>
              <a:rPr lang="en-GB" sz="1400" dirty="0">
                <a:ea typeface="Times New Roman"/>
                <a:cs typeface="Times New Roman"/>
              </a:rPr>
              <a:t>productivity </a:t>
            </a:r>
            <a:r>
              <a:rPr lang="en-GB" sz="1400" dirty="0" smtClean="0">
                <a:ea typeface="Times New Roman"/>
                <a:cs typeface="Times New Roman"/>
              </a:rPr>
              <a:t>gains, adopting </a:t>
            </a:r>
            <a:r>
              <a:rPr lang="en-GB" sz="1400" dirty="0">
                <a:ea typeface="Times New Roman"/>
                <a:cs typeface="Times New Roman"/>
              </a:rPr>
              <a:t>more sophisticated technology </a:t>
            </a:r>
            <a:r>
              <a:rPr lang="en-GB" sz="1400" dirty="0" smtClean="0">
                <a:ea typeface="Times New Roman"/>
                <a:cs typeface="Times New Roman"/>
              </a:rPr>
              <a:t>and participating effectively </a:t>
            </a:r>
            <a:r>
              <a:rPr lang="en-GB" sz="1400" dirty="0">
                <a:ea typeface="Times New Roman"/>
                <a:cs typeface="Times New Roman"/>
              </a:rPr>
              <a:t>in </a:t>
            </a:r>
            <a:r>
              <a:rPr lang="en-GB" sz="1400" dirty="0" smtClean="0">
                <a:ea typeface="Times New Roman"/>
                <a:cs typeface="Times New Roman"/>
              </a:rPr>
              <a:t>Global Value Chains. </a:t>
            </a:r>
            <a:endParaRPr lang="en-GB" sz="1400" dirty="0">
              <a:ea typeface="Times New Roman"/>
              <a:cs typeface="Times New Roman"/>
            </a:endParaRPr>
          </a:p>
          <a:p>
            <a:pPr indent="-171450"/>
            <a:endParaRPr lang="en-GB" sz="1400" dirty="0" smtClean="0"/>
          </a:p>
        </p:txBody>
      </p:sp>
      <p:sp>
        <p:nvSpPr>
          <p:cNvPr id="4" name="Slide Number Placeholder 3"/>
          <p:cNvSpPr>
            <a:spLocks noGrp="1"/>
          </p:cNvSpPr>
          <p:nvPr>
            <p:ph type="sldNum" sz="quarter" idx="10"/>
          </p:nvPr>
        </p:nvSpPr>
        <p:spPr/>
        <p:txBody>
          <a:bodyPr/>
          <a:lstStyle/>
          <a:p>
            <a:pPr>
              <a:defRPr/>
            </a:pPr>
            <a:fld id="{A26FEA9D-4D40-4F42-B402-C06FCE78F9E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85713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So let’s take a look at the skills that adults have today. </a:t>
            </a:r>
          </a:p>
          <a:p>
            <a:r>
              <a:rPr lang="en-GB" sz="1400" dirty="0" smtClean="0"/>
              <a:t>Although a wide range of skills matter, I want to focus on the skills that are covered by the PIAAC Survey of Adult Skills which has now been conducted across 33 countries in either 2012 or 2015. </a:t>
            </a:r>
          </a:p>
          <a:p>
            <a:r>
              <a:rPr lang="en-GB" sz="1400" dirty="0" smtClean="0"/>
              <a:t>This graph shows the distribution of literacy skills across a range of European countries, ordered by the literacy scores of the median adult and showing the range of 80% of the adult population. </a:t>
            </a:r>
          </a:p>
          <a:p>
            <a:r>
              <a:rPr lang="en-GB" sz="1400" dirty="0" smtClean="0"/>
              <a:t>The countries on the left side – like Finland and Netherlands -- have much higher literacy skills than those on the right – Greece and Italy. </a:t>
            </a:r>
          </a:p>
          <a:p>
            <a:r>
              <a:rPr lang="en-GB" sz="1400" dirty="0" smtClean="0"/>
              <a:t>However it also shows something else that’s very important. Every country has a wide range of literacy skills and every country has some low skilled adults.  </a:t>
            </a:r>
          </a:p>
        </p:txBody>
      </p:sp>
      <p:sp>
        <p:nvSpPr>
          <p:cNvPr id="4" name="Slide Number Placeholder 3"/>
          <p:cNvSpPr>
            <a:spLocks noGrp="1"/>
          </p:cNvSpPr>
          <p:nvPr>
            <p:ph type="sldNum" sz="quarter" idx="10"/>
          </p:nvPr>
        </p:nvSpPr>
        <p:spPr/>
        <p:txBody>
          <a:bodyPr/>
          <a:lstStyle/>
          <a:p>
            <a:fld id="{46C9A569-9C91-42FA-8B10-4C7ED497EF9C}" type="slidenum">
              <a:rPr lang="en-GB" smtClean="0"/>
              <a:t>5</a:t>
            </a:fld>
            <a:endParaRPr lang="en-GB"/>
          </a:p>
        </p:txBody>
      </p:sp>
    </p:spTree>
    <p:extLst>
      <p:ext uri="{BB962C8B-B14F-4D97-AF65-F5344CB8AC3E}">
        <p14:creationId xmlns:p14="http://schemas.microsoft.com/office/powerpoint/2010/main" val="88726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This graph shows the same picture for numeracy skills. Again, all countries have a wide dispersion of numeracy skills and a share of the population with low skills. </a:t>
            </a:r>
          </a:p>
        </p:txBody>
      </p:sp>
      <p:sp>
        <p:nvSpPr>
          <p:cNvPr id="4" name="Slide Number Placeholder 3"/>
          <p:cNvSpPr>
            <a:spLocks noGrp="1"/>
          </p:cNvSpPr>
          <p:nvPr>
            <p:ph type="sldNum" sz="quarter" idx="10"/>
          </p:nvPr>
        </p:nvSpPr>
        <p:spPr/>
        <p:txBody>
          <a:bodyPr/>
          <a:lstStyle/>
          <a:p>
            <a:fld id="{46C9A569-9C91-42FA-8B10-4C7ED497EF9C}" type="slidenum">
              <a:rPr lang="en-GB" smtClean="0"/>
              <a:t>6</a:t>
            </a:fld>
            <a:endParaRPr lang="en-GB"/>
          </a:p>
        </p:txBody>
      </p:sp>
    </p:spTree>
    <p:extLst>
      <p:ext uri="{BB962C8B-B14F-4D97-AF65-F5344CB8AC3E}">
        <p14:creationId xmlns:p14="http://schemas.microsoft.com/office/powerpoint/2010/main" val="41042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So let’s look more closely at the first skills challenge that adult learning needs to address – how to help adults with low basic skills, literacy and numeracy to upgrade their skills.   </a:t>
            </a:r>
          </a:p>
          <a:p>
            <a:r>
              <a:rPr lang="en-GB" sz="1400" dirty="0" smtClean="0"/>
              <a:t>Now in the Survey of Adult Skills, we often also present literacy and numeracy according to proficiency levels that range from less than level 1 up to level 5. </a:t>
            </a:r>
          </a:p>
          <a:p>
            <a:r>
              <a:rPr lang="en-GB" sz="1400" dirty="0" smtClean="0"/>
              <a:t>This graph shows the proportion of adults who are at level 1 or less in either literacy or numeracy – or both. </a:t>
            </a:r>
          </a:p>
          <a:p>
            <a:r>
              <a:rPr lang="en-GB" sz="1400" dirty="0" smtClean="0"/>
              <a:t>So when we talk about low-skilled adults, we are first and foremost talking about these people. This gives you an idea of the size of the challenge facing countries – even in Finland and the Netherlands, more than 15% of adults have low basic skills.  </a:t>
            </a:r>
          </a:p>
          <a:p>
            <a:r>
              <a:rPr lang="en-GB" sz="1400" dirty="0" smtClean="0"/>
              <a:t>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7</a:t>
            </a:fld>
            <a:endParaRPr lang="en-GB"/>
          </a:p>
        </p:txBody>
      </p:sp>
    </p:spTree>
    <p:extLst>
      <p:ext uri="{BB962C8B-B14F-4D97-AF65-F5344CB8AC3E}">
        <p14:creationId xmlns:p14="http://schemas.microsoft.com/office/powerpoint/2010/main" val="2416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Now we know that there is a correlation between education and literacy and numeracy skills. </a:t>
            </a:r>
          </a:p>
          <a:p>
            <a:r>
              <a:rPr lang="en-GB" sz="1400" dirty="0" smtClean="0"/>
              <a:t>And many of those with low basic skills have not completed upper secondary school. </a:t>
            </a:r>
          </a:p>
          <a:p>
            <a:r>
              <a:rPr lang="en-GB" sz="1400" dirty="0" smtClean="0"/>
              <a:t>But it’s important to note that a significant share – even a majority of low-skilled in some countries – have actually completed upper secondary school.  </a:t>
            </a:r>
          </a:p>
          <a:p>
            <a:r>
              <a:rPr lang="en-GB" sz="1400" dirty="0" smtClean="0"/>
              <a:t>And some have even completed a tertiary level programme.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8</a:t>
            </a:fld>
            <a:endParaRPr lang="en-GB"/>
          </a:p>
        </p:txBody>
      </p:sp>
    </p:spTree>
    <p:extLst>
      <p:ext uri="{BB962C8B-B14F-4D97-AF65-F5344CB8AC3E}">
        <p14:creationId xmlns:p14="http://schemas.microsoft.com/office/powerpoint/2010/main" val="324151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738188"/>
            <a:ext cx="3400425" cy="2551112"/>
          </a:xfrm>
        </p:spPr>
      </p:sp>
      <p:sp>
        <p:nvSpPr>
          <p:cNvPr id="3" name="Notes Placeholder 2"/>
          <p:cNvSpPr>
            <a:spLocks noGrp="1"/>
          </p:cNvSpPr>
          <p:nvPr>
            <p:ph type="body" idx="1"/>
          </p:nvPr>
        </p:nvSpPr>
        <p:spPr/>
        <p:txBody>
          <a:bodyPr/>
          <a:lstStyle/>
          <a:p>
            <a:r>
              <a:rPr lang="en-GB" sz="1400" dirty="0" smtClean="0"/>
              <a:t>Of course it’s also possible to have good literacy and numeracy without having completed secondary school.  </a:t>
            </a:r>
          </a:p>
          <a:p>
            <a:r>
              <a:rPr lang="en-GB" sz="1400" dirty="0" smtClean="0"/>
              <a:t>As you can see here  on average for OECD countries, close to 60% of adults who didn’t complete upper secondary school have literacy skills at level 2 or higher.   </a:t>
            </a:r>
            <a:endParaRPr lang="en-GB" sz="1400" dirty="0"/>
          </a:p>
        </p:txBody>
      </p:sp>
      <p:sp>
        <p:nvSpPr>
          <p:cNvPr id="4" name="Slide Number Placeholder 3"/>
          <p:cNvSpPr>
            <a:spLocks noGrp="1"/>
          </p:cNvSpPr>
          <p:nvPr>
            <p:ph type="sldNum" sz="quarter" idx="10"/>
          </p:nvPr>
        </p:nvSpPr>
        <p:spPr/>
        <p:txBody>
          <a:bodyPr/>
          <a:lstStyle/>
          <a:p>
            <a:fld id="{46C9A569-9C91-42FA-8B10-4C7ED497EF9C}" type="slidenum">
              <a:rPr lang="en-GB" smtClean="0"/>
              <a:t>9</a:t>
            </a:fld>
            <a:endParaRPr lang="en-GB"/>
          </a:p>
        </p:txBody>
      </p:sp>
    </p:spTree>
    <p:extLst>
      <p:ext uri="{BB962C8B-B14F-4D97-AF65-F5344CB8AC3E}">
        <p14:creationId xmlns:p14="http://schemas.microsoft.com/office/powerpoint/2010/main" val="4292244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220225" y="2759586"/>
            <a:ext cx="7164440" cy="669414"/>
          </a:xfrm>
          <a:prstGeom prst="rect">
            <a:avLst/>
          </a:prstGeom>
        </p:spPr>
        <p:txBody>
          <a:bodyPr wrap="square" lIns="90000" rIns="90000" anchor="b">
            <a:spAutoFit/>
          </a:bodyPr>
          <a:lstStyle>
            <a:lvl1pPr>
              <a:lnSpc>
                <a:spcPts val="4500"/>
              </a:lnSpc>
              <a:defRPr sz="4000" cap="none"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476233" y="6019089"/>
            <a:ext cx="4751951" cy="839050"/>
          </a:xfrm>
        </p:spPr>
        <p:txBody>
          <a:bodyPr lIns="90000" rIns="90000">
            <a:noAutofit/>
          </a:bodyPr>
          <a:lstStyle>
            <a:lvl1pPr marL="0" indent="0" algn="l">
              <a:lnSpc>
                <a:spcPts val="2000"/>
              </a:lnSpc>
              <a:spcBef>
                <a:spcPts val="0"/>
              </a:spcBef>
              <a:buNone/>
              <a:defRPr sz="24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DF87ED3-A55C-4252-A84A-5C4C0CB0CA63}" type="datetimeFigureOut">
              <a:rPr lang="en-GB" smtClean="0"/>
              <a:t>16/02/2017</a:t>
            </a:fld>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pic>
        <p:nvPicPr>
          <p:cNvPr id="307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5499239"/>
            <a:ext cx="147002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124744"/>
            <a:ext cx="8676000" cy="5002456"/>
          </a:xfrm>
        </p:spPr>
        <p:txBody>
          <a:bodyPr>
            <a:noAutofit/>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5"/>
          <p:cNvSpPr>
            <a:spLocks noGrp="1"/>
          </p:cNvSpPr>
          <p:nvPr>
            <p:ph type="sldNum" sz="quarter" idx="4"/>
          </p:nvPr>
        </p:nvSpPr>
        <p:spPr>
          <a:xfrm>
            <a:off x="8748464" y="6453336"/>
            <a:ext cx="395536" cy="316808"/>
          </a:xfrm>
          <a:prstGeom prst="rect">
            <a:avLst/>
          </a:prstGeom>
        </p:spPr>
        <p:txBody>
          <a:bodyPr vert="horz" wrap="none" lIns="91440" tIns="45720" rIns="91440" bIns="45720" rtlCol="0" anchor="t" anchorCtr="0"/>
          <a:lstStyle>
            <a:lvl1pPr algn="r">
              <a:defRPr sz="1400" baseline="0">
                <a:solidFill>
                  <a:schemeClr val="bg1"/>
                </a:solidFill>
                <a:latin typeface="Arial"/>
              </a:defRPr>
            </a:lvl1pPr>
          </a:lstStyle>
          <a:p>
            <a:fld id="{0208F423-6DF3-4483-A2B1-33E90A868906}" type="slidenum">
              <a:rPr lang="en-GB" smtClean="0"/>
              <a:pPr/>
              <a:t>‹#›</a:t>
            </a:fld>
            <a:endParaRPr lang="en-GB"/>
          </a:p>
        </p:txBody>
      </p:sp>
      <p:sp>
        <p:nvSpPr>
          <p:cNvPr id="11" name="Title Placeholder 1"/>
          <p:cNvSpPr>
            <a:spLocks noGrp="1"/>
          </p:cNvSpPr>
          <p:nvPr>
            <p:ph type="title" hasCustomPrompt="1"/>
          </p:nvPr>
        </p:nvSpPr>
        <p:spPr>
          <a:xfrm>
            <a:off x="611560" y="15964"/>
            <a:ext cx="8064896" cy="905768"/>
          </a:xfrm>
          <a:prstGeom prst="rect">
            <a:avLst/>
          </a:prstGeom>
        </p:spPr>
        <p:txBody>
          <a:bodyPr vert="horz" lIns="91440" tIns="45720" rIns="91440" bIns="45720" rtlCol="0" anchor="ctr">
            <a:noAutofit/>
          </a:bodyPr>
          <a:lstStyle>
            <a:lvl1pPr>
              <a:defRPr sz="2400">
                <a:solidFill>
                  <a:srgbClr val="0070C0"/>
                </a:solidFill>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2"/>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579600" y="2276872"/>
            <a:ext cx="8384888" cy="1041311"/>
          </a:xfrm>
        </p:spPr>
        <p:txBody>
          <a:bodyPr anchor="ctr" anchorCtr="0">
            <a:noAutofit/>
          </a:bodyPr>
          <a:lstStyle>
            <a:lvl1pPr marL="571500" indent="-571500" algn="l">
              <a:lnSpc>
                <a:spcPct val="100000"/>
              </a:lnSpc>
              <a:spcBef>
                <a:spcPts val="2400"/>
              </a:spcBef>
              <a:buFont typeface="Arial" panose="020B0604020202020204" pitchFamily="34" charset="0"/>
              <a:buChar char="•"/>
              <a:defRPr sz="2800" b="0" i="0" cap="none" baseline="0">
                <a:solidFill>
                  <a:schemeClr val="tx1"/>
                </a:solidFill>
              </a:defRPr>
            </a:lvl1pPr>
          </a:lstStyle>
          <a:p>
            <a:r>
              <a:rPr lang="en-US" dirty="0" smtClean="0"/>
              <a:t>Click to edit section header title</a:t>
            </a:r>
            <a:br>
              <a:rPr lang="en-US" dirty="0" smtClean="0"/>
            </a:b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DF87ED3-A55C-4252-A84A-5C4C0CB0CA63}" type="datetimeFigureOut">
              <a:rPr lang="en-GB" smtClean="0"/>
              <a:t>16/02/2017</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208F423-6DF3-4483-A2B1-33E90A868906}"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965163"/>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7553" y="11163"/>
            <a:ext cx="458653" cy="954000"/>
          </a:xfrm>
          <a:prstGeom prst="rect">
            <a:avLst/>
          </a:prstGeom>
        </p:spPr>
      </p:pic>
      <p:sp>
        <p:nvSpPr>
          <p:cNvPr id="13" name="Text Placeholder 12"/>
          <p:cNvSpPr>
            <a:spLocks noGrp="1"/>
          </p:cNvSpPr>
          <p:nvPr>
            <p:ph type="body" idx="1"/>
          </p:nvPr>
        </p:nvSpPr>
        <p:spPr>
          <a:xfrm>
            <a:off x="468000" y="1052736"/>
            <a:ext cx="8218800" cy="5074464"/>
          </a:xfrm>
          <a:prstGeom prst="rect">
            <a:avLst/>
          </a:prstGeom>
        </p:spPr>
        <p:txBody>
          <a:bodyPr vert="horz">
            <a:no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611561" y="105811"/>
            <a:ext cx="6912767" cy="764704"/>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DF87ED3-A55C-4252-A84A-5C4C0CB0CA63}" type="datetimeFigureOut">
              <a:rPr lang="en-GB" smtClean="0"/>
              <a:t>16/02/2017</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208F423-6DF3-4483-A2B1-33E90A868906}" type="slidenum">
              <a:rPr lang="en-GB" smtClean="0"/>
              <a:t>‹#›</a:t>
            </a:fld>
            <a:endParaRPr lang="en-GB"/>
          </a:p>
        </p:txBody>
      </p:sp>
      <p:pic>
        <p:nvPicPr>
          <p:cNvPr id="2050"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20188" y="0"/>
            <a:ext cx="1044090" cy="9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rtl="0" eaLnBrk="1" latinLnBrk="0" hangingPunct="1">
        <a:spcBef>
          <a:spcPct val="0"/>
        </a:spcBef>
        <a:buNone/>
        <a:defRPr kumimoji="0" sz="2400" kern="1200">
          <a:solidFill>
            <a:srgbClr val="0070C0"/>
          </a:solidFill>
          <a:latin typeface="+mj-lt"/>
          <a:ea typeface="+mj-ea"/>
          <a:cs typeface="+mj-cs"/>
        </a:defRPr>
      </a:lvl1pPr>
    </p:titleStyle>
    <p:bodyStyle>
      <a:lvl1pPr marL="342000" indent="-342000" algn="l" rtl="0" eaLnBrk="1" latinLnBrk="0" hangingPunct="1">
        <a:spcBef>
          <a:spcPts val="1200"/>
        </a:spcBef>
        <a:buClr>
          <a:srgbClr val="0070C0"/>
        </a:buClr>
        <a:buFont typeface="Wingdings" panose="05000000000000000000" pitchFamily="2" charset="2"/>
        <a:buChar char="§"/>
        <a:defRPr kumimoji="0" sz="2000" kern="1200">
          <a:solidFill>
            <a:srgbClr val="0070C0"/>
          </a:solidFill>
          <a:latin typeface="+mj-lt"/>
          <a:ea typeface="+mn-ea"/>
          <a:cs typeface="+mn-cs"/>
        </a:defRPr>
      </a:lvl1pPr>
      <a:lvl2pPr marL="741600" indent="-284400" algn="l" rtl="0" eaLnBrk="1" latinLnBrk="0" hangingPunct="1">
        <a:spcBef>
          <a:spcPts val="0"/>
        </a:spcBef>
        <a:buClr>
          <a:srgbClr val="0070C0"/>
        </a:buClr>
        <a:buFont typeface="Arial" pitchFamily="34" charset="0"/>
        <a:buChar char="–"/>
        <a:defRPr kumimoji="0" sz="2000" kern="1200">
          <a:solidFill>
            <a:srgbClr val="0070C0"/>
          </a:solidFill>
          <a:latin typeface="+mj-lt"/>
          <a:ea typeface="+mn-ea"/>
          <a:cs typeface="+mn-cs"/>
        </a:defRPr>
      </a:lvl2pPr>
      <a:lvl3pPr marL="1144800" indent="-230400" algn="l" rtl="0" eaLnBrk="1" latinLnBrk="0" hangingPunct="1">
        <a:spcBef>
          <a:spcPts val="0"/>
        </a:spcBef>
        <a:buClr>
          <a:schemeClr val="tx1"/>
        </a:buClr>
        <a:buFont typeface="Arial" pitchFamily="34" charset="0"/>
        <a:buChar char="•"/>
        <a:defRPr kumimoji="0" sz="2000" kern="1200">
          <a:solidFill>
            <a:srgbClr val="0070C0"/>
          </a:solidFill>
          <a:latin typeface="+mj-lt"/>
          <a:ea typeface="+mn-ea"/>
          <a:cs typeface="+mn-cs"/>
        </a:defRPr>
      </a:lvl3pPr>
      <a:lvl4pPr marL="1602000" indent="-230400" algn="l" rtl="0" eaLnBrk="1" latinLnBrk="0" hangingPunct="1">
        <a:spcBef>
          <a:spcPts val="0"/>
        </a:spcBef>
        <a:buClr>
          <a:schemeClr val="tx1"/>
        </a:buClr>
        <a:buFont typeface="Arial" pitchFamily="34" charset="0"/>
        <a:buChar char="–"/>
        <a:defRPr kumimoji="0" sz="2000" kern="1200">
          <a:solidFill>
            <a:srgbClr val="0070C0"/>
          </a:solidFill>
          <a:latin typeface="+mj-lt"/>
          <a:ea typeface="+mn-ea"/>
          <a:cs typeface="+mn-cs"/>
        </a:defRPr>
      </a:lvl4pPr>
      <a:lvl5pPr marL="2059200" indent="-230400" algn="l" rtl="0" eaLnBrk="1" latinLnBrk="0" hangingPunct="1">
        <a:spcBef>
          <a:spcPts val="0"/>
        </a:spcBef>
        <a:buClr>
          <a:schemeClr val="tx1"/>
        </a:buClr>
        <a:buFont typeface="Arial" pitchFamily="34" charset="0"/>
        <a:buChar char="»"/>
        <a:defRPr kumimoji="0" sz="2000" kern="1200">
          <a:solidFill>
            <a:srgbClr val="0070C0"/>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Deborah.Roseveare@oecd.org" TargetMode="External"/><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oecd.org/edu/skills-beyond-school/oecdpolicyreviewsofvocationaleducationandtrainingvet.htm" TargetMode="External"/><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7902" y="2772652"/>
            <a:ext cx="6848196" cy="669414"/>
          </a:xfrm>
        </p:spPr>
        <p:txBody>
          <a:bodyPr/>
          <a:lstStyle/>
          <a:p>
            <a:pPr algn="ctr"/>
            <a:r>
              <a:rPr lang="en-GB" dirty="0" smtClean="0"/>
              <a:t>Why do skills matter? </a:t>
            </a:r>
            <a:endParaRPr lang="en-GB" dirty="0"/>
          </a:p>
        </p:txBody>
      </p:sp>
      <p:sp>
        <p:nvSpPr>
          <p:cNvPr id="3" name="Subtitle 2"/>
          <p:cNvSpPr>
            <a:spLocks noGrp="1"/>
          </p:cNvSpPr>
          <p:nvPr>
            <p:ph type="subTitle" idx="1"/>
          </p:nvPr>
        </p:nvSpPr>
        <p:spPr>
          <a:xfrm>
            <a:off x="1475656" y="5517232"/>
            <a:ext cx="5328015" cy="1340768"/>
          </a:xfrm>
        </p:spPr>
        <p:txBody>
          <a:bodyPr anchor="ctr"/>
          <a:lstStyle/>
          <a:p>
            <a:pPr>
              <a:lnSpc>
                <a:spcPct val="100000"/>
              </a:lnSpc>
            </a:pPr>
            <a:r>
              <a:rPr lang="en-GB" sz="1800" dirty="0" smtClean="0"/>
              <a:t>Deborah Roseveare</a:t>
            </a:r>
          </a:p>
          <a:p>
            <a:pPr>
              <a:lnSpc>
                <a:spcPct val="100000"/>
              </a:lnSpc>
            </a:pPr>
            <a:r>
              <a:rPr lang="en-GB" sz="1800" dirty="0" smtClean="0"/>
              <a:t>Head, Skills beyond School Division</a:t>
            </a:r>
          </a:p>
          <a:p>
            <a:pPr>
              <a:lnSpc>
                <a:spcPct val="100000"/>
              </a:lnSpc>
            </a:pPr>
            <a:endParaRPr lang="en-GB" sz="1800" dirty="0" smtClean="0"/>
          </a:p>
          <a:p>
            <a:pPr>
              <a:lnSpc>
                <a:spcPct val="100000"/>
              </a:lnSpc>
            </a:pPr>
            <a:r>
              <a:rPr lang="en-GB" sz="1800" dirty="0" smtClean="0"/>
              <a:t>6 December 2016 </a:t>
            </a:r>
            <a:endParaRPr lang="en-GB"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975" y="0"/>
            <a:ext cx="1358026"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73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Youth NEET rates are especially high for those </a:t>
            </a:r>
            <a:br>
              <a:rPr lang="en-GB" dirty="0" smtClean="0"/>
            </a:br>
            <a:r>
              <a:rPr lang="en-GB" dirty="0" smtClean="0"/>
              <a:t>with low education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9523258"/>
              </p:ext>
            </p:extLst>
          </p:nvPr>
        </p:nvGraphicFramePr>
        <p:xfrm>
          <a:off x="179513" y="1211194"/>
          <a:ext cx="8856983" cy="48589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9512" y="6545410"/>
            <a:ext cx="7056784" cy="276999"/>
          </a:xfrm>
          <a:prstGeom prst="rect">
            <a:avLst/>
          </a:prstGeom>
          <a:noFill/>
        </p:spPr>
        <p:txBody>
          <a:bodyPr wrap="square" rtlCol="0">
            <a:spAutoFit/>
          </a:bodyPr>
          <a:lstStyle/>
          <a:p>
            <a:r>
              <a:rPr lang="en-GB" sz="1200" dirty="0" smtClean="0">
                <a:solidFill>
                  <a:schemeClr val="bg1">
                    <a:lumMod val="50000"/>
                  </a:schemeClr>
                </a:solidFill>
                <a:latin typeface="Arial" panose="020B0604020202020204" pitchFamily="34" charset="0"/>
                <a:cs typeface="Arial" panose="020B0604020202020204" pitchFamily="34" charset="0"/>
              </a:rPr>
              <a:t>Source: </a:t>
            </a:r>
            <a:r>
              <a:rPr lang="en-GB" sz="1200" i="1" dirty="0" smtClean="0">
                <a:solidFill>
                  <a:schemeClr val="bg1">
                    <a:lumMod val="50000"/>
                  </a:schemeClr>
                </a:solidFill>
                <a:latin typeface="Arial" panose="020B0604020202020204" pitchFamily="34" charset="0"/>
                <a:cs typeface="Arial" panose="020B0604020202020204" pitchFamily="34" charset="0"/>
              </a:rPr>
              <a:t>OECD Society at a Glance 2016 </a:t>
            </a:r>
            <a:endParaRPr lang="en-GB" sz="1200" i="1" dirty="0">
              <a:solidFill>
                <a:schemeClr val="bg1">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1403648" y="980728"/>
            <a:ext cx="6840760" cy="369332"/>
          </a:xfrm>
          <a:prstGeom prst="rect">
            <a:avLst/>
          </a:prstGeom>
        </p:spPr>
        <p:txBody>
          <a:bodyPr wrap="square">
            <a:spAutoFit/>
          </a:bodyPr>
          <a:lstStyle/>
          <a:p>
            <a:pPr algn="ctr"/>
            <a:r>
              <a:rPr lang="en-GB" dirty="0">
                <a:solidFill>
                  <a:schemeClr val="tx1">
                    <a:lumMod val="50000"/>
                  </a:schemeClr>
                </a:solidFill>
                <a:latin typeface="Arial" panose="020B0604020202020204" pitchFamily="34" charset="0"/>
                <a:cs typeface="Arial" panose="020B0604020202020204" pitchFamily="34" charset="0"/>
              </a:rPr>
              <a:t>NEETs (</a:t>
            </a:r>
            <a:r>
              <a:rPr lang="en-GB" dirty="0" smtClean="0">
                <a:solidFill>
                  <a:schemeClr val="tx1">
                    <a:lumMod val="50000"/>
                  </a:schemeClr>
                </a:solidFill>
                <a:latin typeface="Arial" panose="020B0604020202020204" pitchFamily="34" charset="0"/>
                <a:cs typeface="Arial" panose="020B0604020202020204" pitchFamily="34" charset="0"/>
              </a:rPr>
              <a:t>15-29 years) </a:t>
            </a:r>
            <a:r>
              <a:rPr lang="en-GB" dirty="0">
                <a:solidFill>
                  <a:schemeClr val="tx1">
                    <a:lumMod val="50000"/>
                  </a:schemeClr>
                </a:solidFill>
                <a:latin typeface="Arial" panose="020B0604020202020204" pitchFamily="34" charset="0"/>
                <a:cs typeface="Arial" panose="020B0604020202020204" pitchFamily="34" charset="0"/>
              </a:rPr>
              <a:t>by level of education, as percentages</a:t>
            </a:r>
            <a:endParaRPr lang="en-GB" dirty="0">
              <a:solidFill>
                <a:schemeClr val="tx1">
                  <a:lumMod val="50000"/>
                </a:schemeClr>
              </a:solidFill>
            </a:endParaRPr>
          </a:p>
        </p:txBody>
      </p:sp>
      <p:sp>
        <p:nvSpPr>
          <p:cNvPr id="7" name="Rectangle 6"/>
          <p:cNvSpPr/>
          <p:nvPr/>
        </p:nvSpPr>
        <p:spPr>
          <a:xfrm>
            <a:off x="266923" y="6206856"/>
            <a:ext cx="8316924" cy="338554"/>
          </a:xfrm>
          <a:prstGeom prst="rect">
            <a:avLst/>
          </a:prstGeom>
        </p:spPr>
        <p:txBody>
          <a:bodyPr wrap="square">
            <a:spAutoFit/>
          </a:bodyPr>
          <a:lstStyle/>
          <a:p>
            <a:r>
              <a:rPr lang="en-GB" sz="1600" i="1" dirty="0">
                <a:latin typeface="Arial" panose="020B0604020202020204" pitchFamily="34" charset="0"/>
                <a:cs typeface="Arial" panose="020B0604020202020204" pitchFamily="34" charset="0"/>
              </a:rPr>
              <a:t>NEETs </a:t>
            </a:r>
            <a:r>
              <a:rPr lang="en-GB" sz="1600" i="1" dirty="0" smtClean="0">
                <a:latin typeface="Arial" panose="020B0604020202020204" pitchFamily="34" charset="0"/>
                <a:cs typeface="Arial" panose="020B0604020202020204" pitchFamily="34" charset="0"/>
              </a:rPr>
              <a:t>are those Not in Employment, Education or Training </a:t>
            </a:r>
          </a:p>
        </p:txBody>
      </p:sp>
    </p:spTree>
    <p:extLst>
      <p:ext uri="{BB962C8B-B14F-4D97-AF65-F5344CB8AC3E}">
        <p14:creationId xmlns:p14="http://schemas.microsoft.com/office/powerpoint/2010/main" val="614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Skills in demand </a:t>
            </a:r>
            <a:endParaRPr lang="en-GB" dirty="0"/>
          </a:p>
        </p:txBody>
      </p:sp>
      <p:sp>
        <p:nvSpPr>
          <p:cNvPr id="9" name="Freeform 8"/>
          <p:cNvSpPr/>
          <p:nvPr/>
        </p:nvSpPr>
        <p:spPr>
          <a:xfrm>
            <a:off x="323528" y="1535684"/>
            <a:ext cx="6096000" cy="5205684"/>
          </a:xfrm>
          <a:custGeom>
            <a:avLst/>
            <a:gdLst>
              <a:gd name="connsiteX0" fmla="*/ 0 w 6096000"/>
              <a:gd name="connsiteY0" fmla="*/ 0 h 963900"/>
              <a:gd name="connsiteX1" fmla="*/ 6096000 w 6096000"/>
              <a:gd name="connsiteY1" fmla="*/ 0 h 963900"/>
              <a:gd name="connsiteX2" fmla="*/ 6096000 w 6096000"/>
              <a:gd name="connsiteY2" fmla="*/ 963900 h 963900"/>
              <a:gd name="connsiteX3" fmla="*/ 0 w 6096000"/>
              <a:gd name="connsiteY3" fmla="*/ 963900 h 963900"/>
              <a:gd name="connsiteX4" fmla="*/ 0 w 6096000"/>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63900">
                <a:moveTo>
                  <a:pt x="0" y="0"/>
                </a:moveTo>
                <a:lnTo>
                  <a:pt x="6096000" y="0"/>
                </a:lnTo>
                <a:lnTo>
                  <a:pt x="6096000" y="963900"/>
                </a:lnTo>
                <a:lnTo>
                  <a:pt x="0" y="963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indent="-457200" defTabSz="311150">
              <a:spcBef>
                <a:spcPts val="300"/>
              </a:spcBef>
            </a:pPr>
            <a:r>
              <a:rPr lang="en-GB" sz="1600" kern="1200" dirty="0" smtClean="0">
                <a:solidFill>
                  <a:schemeClr val="bg2">
                    <a:lumMod val="10000"/>
                  </a:schemeClr>
                </a:solidFill>
                <a:latin typeface="Arial" panose="020B0604020202020204" pitchFamily="34" charset="0"/>
                <a:cs typeface="Arial" panose="020B0604020202020204" pitchFamily="34" charset="0"/>
              </a:rPr>
              <a:t>  1.  Software and applications developers and analysts</a:t>
            </a:r>
          </a:p>
          <a:p>
            <a:pPr defTabSz="311150">
              <a:spcBef>
                <a:spcPts val="300"/>
              </a:spcBef>
            </a:pPr>
            <a:r>
              <a:rPr lang="en-GB" sz="1600" kern="1200" dirty="0" smtClean="0">
                <a:solidFill>
                  <a:schemeClr val="bg2">
                    <a:lumMod val="10000"/>
                  </a:schemeClr>
                </a:solidFill>
                <a:latin typeface="Arial" panose="020B0604020202020204" pitchFamily="34" charset="0"/>
                <a:cs typeface="Arial" panose="020B0604020202020204" pitchFamily="34" charset="0"/>
              </a:rPr>
              <a:t>  3.  </a:t>
            </a:r>
            <a:r>
              <a:rPr lang="en-US" sz="1600" dirty="0" smtClean="0">
                <a:solidFill>
                  <a:schemeClr val="bg2">
                    <a:lumMod val="10000"/>
                  </a:schemeClr>
                </a:solidFill>
                <a:latin typeface="Arial" panose="020B0604020202020204" pitchFamily="34" charset="0"/>
                <a:cs typeface="Arial" panose="020B0604020202020204" pitchFamily="34" charset="0"/>
              </a:rPr>
              <a:t>Sales</a:t>
            </a:r>
            <a:r>
              <a:rPr lang="en-US" sz="1600" dirty="0">
                <a:solidFill>
                  <a:schemeClr val="bg2">
                    <a:lumMod val="10000"/>
                  </a:schemeClr>
                </a:solidFill>
                <a:latin typeface="Arial" panose="020B0604020202020204" pitchFamily="34" charset="0"/>
                <a:cs typeface="Arial" panose="020B0604020202020204" pitchFamily="34" charset="0"/>
              </a:rPr>
              <a:t>, marketing and </a:t>
            </a:r>
            <a:r>
              <a:rPr lang="en-US" sz="1600" dirty="0" smtClean="0">
                <a:solidFill>
                  <a:schemeClr val="bg2">
                    <a:lumMod val="10000"/>
                  </a:schemeClr>
                </a:solidFill>
                <a:latin typeface="Arial" panose="020B0604020202020204" pitchFamily="34" charset="0"/>
                <a:cs typeface="Arial" panose="020B0604020202020204" pitchFamily="34" charset="0"/>
              </a:rPr>
              <a:t>public relations professionals</a:t>
            </a:r>
          </a:p>
          <a:p>
            <a:pPr defTabSz="311150">
              <a:spcBef>
                <a:spcPts val="300"/>
              </a:spcBef>
            </a:pPr>
            <a:r>
              <a:rPr lang="en-GB" sz="1600" dirty="0" smtClean="0">
                <a:solidFill>
                  <a:schemeClr val="bg2">
                    <a:lumMod val="10000"/>
                  </a:schemeClr>
                </a:solidFill>
                <a:latin typeface="+mj-lt"/>
              </a:rPr>
              <a:t>  4</a:t>
            </a:r>
            <a:r>
              <a:rPr lang="en-GB" sz="1600" dirty="0">
                <a:solidFill>
                  <a:schemeClr val="bg2">
                    <a:lumMod val="10000"/>
                  </a:schemeClr>
                </a:solidFill>
                <a:latin typeface="+mj-lt"/>
              </a:rPr>
              <a:t>. </a:t>
            </a:r>
            <a:r>
              <a:rPr lang="en-GB" sz="1600" dirty="0" smtClean="0">
                <a:solidFill>
                  <a:schemeClr val="bg2">
                    <a:lumMod val="10000"/>
                  </a:schemeClr>
                </a:solidFill>
                <a:latin typeface="+mj-lt"/>
              </a:rPr>
              <a:t> Nursing </a:t>
            </a:r>
            <a:r>
              <a:rPr lang="en-GB" sz="1600" dirty="0">
                <a:solidFill>
                  <a:schemeClr val="bg2">
                    <a:lumMod val="10000"/>
                  </a:schemeClr>
                </a:solidFill>
                <a:latin typeface="+mj-lt"/>
              </a:rPr>
              <a:t>and midwifery professionals </a:t>
            </a:r>
            <a:endParaRPr lang="en-GB" sz="1600" dirty="0" smtClean="0">
              <a:solidFill>
                <a:schemeClr val="bg2">
                  <a:lumMod val="10000"/>
                </a:schemeClr>
              </a:solidFill>
              <a:latin typeface="+mj-lt"/>
            </a:endParaRPr>
          </a:p>
          <a:p>
            <a:pPr defTabSz="311150">
              <a:spcBef>
                <a:spcPts val="300"/>
              </a:spcBef>
            </a:pPr>
            <a:r>
              <a:rPr lang="en-GB" sz="1600" dirty="0" smtClean="0">
                <a:solidFill>
                  <a:schemeClr val="bg2">
                    <a:lumMod val="10000"/>
                  </a:schemeClr>
                </a:solidFill>
                <a:latin typeface="+mj-lt"/>
              </a:rPr>
              <a:t>  5</a:t>
            </a:r>
            <a:r>
              <a:rPr lang="en-GB" sz="1600" dirty="0">
                <a:solidFill>
                  <a:schemeClr val="bg2">
                    <a:lumMod val="10000"/>
                  </a:schemeClr>
                </a:solidFill>
                <a:latin typeface="+mj-lt"/>
              </a:rPr>
              <a:t>. </a:t>
            </a:r>
            <a:r>
              <a:rPr lang="en-GB" sz="1600" dirty="0" smtClean="0">
                <a:solidFill>
                  <a:schemeClr val="bg2">
                    <a:lumMod val="10000"/>
                  </a:schemeClr>
                </a:solidFill>
                <a:latin typeface="+mj-lt"/>
              </a:rPr>
              <a:t> Administration </a:t>
            </a:r>
            <a:r>
              <a:rPr lang="en-GB" sz="1600" dirty="0">
                <a:solidFill>
                  <a:schemeClr val="bg2">
                    <a:lumMod val="10000"/>
                  </a:schemeClr>
                </a:solidFill>
                <a:latin typeface="+mj-lt"/>
              </a:rPr>
              <a:t>professionals </a:t>
            </a:r>
          </a:p>
          <a:p>
            <a:pPr>
              <a:spcBef>
                <a:spcPts val="300"/>
              </a:spcBef>
            </a:pPr>
            <a:r>
              <a:rPr lang="en-GB" sz="1600" dirty="0" smtClean="0">
                <a:solidFill>
                  <a:schemeClr val="bg2">
                    <a:lumMod val="10000"/>
                  </a:schemeClr>
                </a:solidFill>
                <a:latin typeface="+mj-lt"/>
              </a:rPr>
              <a:t>  6</a:t>
            </a:r>
            <a:r>
              <a:rPr lang="en-GB" sz="1600" dirty="0">
                <a:solidFill>
                  <a:schemeClr val="bg2">
                    <a:lumMod val="10000"/>
                  </a:schemeClr>
                </a:solidFill>
                <a:latin typeface="+mj-lt"/>
              </a:rPr>
              <a:t>. </a:t>
            </a:r>
            <a:r>
              <a:rPr lang="en-GB" sz="1600" dirty="0" smtClean="0">
                <a:solidFill>
                  <a:schemeClr val="bg2">
                    <a:lumMod val="10000"/>
                  </a:schemeClr>
                </a:solidFill>
                <a:latin typeface="+mj-lt"/>
              </a:rPr>
              <a:t> Engineering </a:t>
            </a:r>
            <a:r>
              <a:rPr lang="en-GB" sz="1600" dirty="0">
                <a:solidFill>
                  <a:schemeClr val="bg2">
                    <a:lumMod val="10000"/>
                  </a:schemeClr>
                </a:solidFill>
                <a:latin typeface="+mj-lt"/>
              </a:rPr>
              <a:t>professionals (excluding </a:t>
            </a:r>
            <a:r>
              <a:rPr lang="en-GB" sz="1600" dirty="0" err="1">
                <a:solidFill>
                  <a:schemeClr val="bg2">
                    <a:lumMod val="10000"/>
                  </a:schemeClr>
                </a:solidFill>
                <a:latin typeface="+mj-lt"/>
              </a:rPr>
              <a:t>electrotechnology</a:t>
            </a:r>
            <a:r>
              <a:rPr lang="en-GB" sz="1600" dirty="0">
                <a:solidFill>
                  <a:schemeClr val="bg2">
                    <a:lumMod val="10000"/>
                  </a:schemeClr>
                </a:solidFill>
                <a:latin typeface="+mj-lt"/>
              </a:rPr>
              <a:t>)</a:t>
            </a:r>
          </a:p>
          <a:p>
            <a:pPr>
              <a:spcBef>
                <a:spcPts val="300"/>
              </a:spcBef>
            </a:pPr>
            <a:r>
              <a:rPr lang="en-GB" sz="1600" dirty="0" smtClean="0">
                <a:solidFill>
                  <a:schemeClr val="bg2">
                    <a:lumMod val="10000"/>
                  </a:schemeClr>
                </a:solidFill>
                <a:latin typeface="+mj-lt"/>
              </a:rPr>
              <a:t>  7</a:t>
            </a:r>
            <a:r>
              <a:rPr lang="en-GB" sz="1600" dirty="0">
                <a:solidFill>
                  <a:schemeClr val="bg2">
                    <a:lumMod val="10000"/>
                  </a:schemeClr>
                </a:solidFill>
                <a:latin typeface="+mj-lt"/>
              </a:rPr>
              <a:t>. </a:t>
            </a:r>
            <a:r>
              <a:rPr lang="en-GB" sz="1600" dirty="0" smtClean="0">
                <a:solidFill>
                  <a:schemeClr val="bg2">
                    <a:lumMod val="10000"/>
                  </a:schemeClr>
                </a:solidFill>
                <a:latin typeface="+mj-lt"/>
              </a:rPr>
              <a:t> Mining</a:t>
            </a:r>
            <a:r>
              <a:rPr lang="en-GB" sz="1600" dirty="0">
                <a:solidFill>
                  <a:schemeClr val="bg2">
                    <a:lumMod val="10000"/>
                  </a:schemeClr>
                </a:solidFill>
                <a:latin typeface="+mj-lt"/>
              </a:rPr>
              <a:t>, manufacturing and construction supervisors </a:t>
            </a:r>
          </a:p>
          <a:p>
            <a:pPr>
              <a:spcBef>
                <a:spcPts val="300"/>
              </a:spcBef>
            </a:pPr>
            <a:r>
              <a:rPr lang="en-GB" sz="1600" dirty="0" smtClean="0">
                <a:solidFill>
                  <a:schemeClr val="bg2">
                    <a:lumMod val="10000"/>
                  </a:schemeClr>
                </a:solidFill>
                <a:latin typeface="+mj-lt"/>
              </a:rPr>
              <a:t>  9</a:t>
            </a:r>
            <a:r>
              <a:rPr lang="en-GB" sz="1600" dirty="0">
                <a:solidFill>
                  <a:schemeClr val="bg2">
                    <a:lumMod val="10000"/>
                  </a:schemeClr>
                </a:solidFill>
                <a:latin typeface="+mj-lt"/>
              </a:rPr>
              <a:t>. </a:t>
            </a:r>
            <a:r>
              <a:rPr lang="en-GB" sz="1600" dirty="0" smtClean="0">
                <a:solidFill>
                  <a:schemeClr val="bg2">
                    <a:lumMod val="10000"/>
                  </a:schemeClr>
                </a:solidFill>
                <a:latin typeface="+mj-lt"/>
              </a:rPr>
              <a:t> University </a:t>
            </a:r>
            <a:r>
              <a:rPr lang="en-GB" sz="1600" dirty="0">
                <a:solidFill>
                  <a:schemeClr val="bg2">
                    <a:lumMod val="10000"/>
                  </a:schemeClr>
                </a:solidFill>
                <a:latin typeface="+mj-lt"/>
              </a:rPr>
              <a:t>and higher education teachers </a:t>
            </a:r>
          </a:p>
          <a:p>
            <a:pPr>
              <a:spcBef>
                <a:spcPts val="300"/>
              </a:spcBef>
            </a:pPr>
            <a:r>
              <a:rPr lang="en-GB" sz="1600" dirty="0">
                <a:solidFill>
                  <a:schemeClr val="bg2">
                    <a:lumMod val="10000"/>
                  </a:schemeClr>
                </a:solidFill>
                <a:latin typeface="+mj-lt"/>
              </a:rPr>
              <a:t>10. Other teaching professionals </a:t>
            </a:r>
          </a:p>
          <a:p>
            <a:pPr>
              <a:spcBef>
                <a:spcPts val="300"/>
              </a:spcBef>
            </a:pPr>
            <a:r>
              <a:rPr lang="en-GB" sz="1600" dirty="0" smtClean="0">
                <a:solidFill>
                  <a:schemeClr val="bg2">
                    <a:lumMod val="10000"/>
                  </a:schemeClr>
                </a:solidFill>
                <a:latin typeface="+mj-lt"/>
              </a:rPr>
              <a:t>12</a:t>
            </a:r>
            <a:r>
              <a:rPr lang="en-GB" sz="1600" dirty="0">
                <a:solidFill>
                  <a:schemeClr val="bg2">
                    <a:lumMod val="10000"/>
                  </a:schemeClr>
                </a:solidFill>
                <a:latin typeface="+mj-lt"/>
              </a:rPr>
              <a:t>. Business services and administration managers</a:t>
            </a:r>
          </a:p>
          <a:p>
            <a:pPr>
              <a:spcBef>
                <a:spcPts val="300"/>
              </a:spcBef>
            </a:pPr>
            <a:r>
              <a:rPr lang="en-GB" sz="1600" dirty="0">
                <a:solidFill>
                  <a:schemeClr val="bg2">
                    <a:lumMod val="10000"/>
                  </a:schemeClr>
                </a:solidFill>
                <a:latin typeface="+mj-lt"/>
              </a:rPr>
              <a:t>13. Finance professionals </a:t>
            </a:r>
          </a:p>
          <a:p>
            <a:pPr>
              <a:spcBef>
                <a:spcPts val="300"/>
              </a:spcBef>
            </a:pPr>
            <a:r>
              <a:rPr lang="en-GB" sz="1600" dirty="0">
                <a:solidFill>
                  <a:schemeClr val="bg2">
                    <a:lumMod val="10000"/>
                  </a:schemeClr>
                </a:solidFill>
                <a:latin typeface="+mj-lt"/>
              </a:rPr>
              <a:t>14. Artistic, cultural and culinary </a:t>
            </a:r>
            <a:r>
              <a:rPr lang="en-GB" sz="1600" dirty="0" smtClean="0">
                <a:solidFill>
                  <a:schemeClr val="bg2">
                    <a:lumMod val="10000"/>
                  </a:schemeClr>
                </a:solidFill>
                <a:latin typeface="+mj-lt"/>
              </a:rPr>
              <a:t>associate </a:t>
            </a:r>
            <a:r>
              <a:rPr lang="en-GB" sz="1600" dirty="0">
                <a:solidFill>
                  <a:schemeClr val="bg2">
                    <a:lumMod val="10000"/>
                  </a:schemeClr>
                </a:solidFill>
                <a:latin typeface="+mj-lt"/>
              </a:rPr>
              <a:t>professionals </a:t>
            </a:r>
          </a:p>
          <a:p>
            <a:pPr>
              <a:spcBef>
                <a:spcPts val="300"/>
              </a:spcBef>
            </a:pPr>
            <a:r>
              <a:rPr lang="en-GB" sz="1600" dirty="0">
                <a:solidFill>
                  <a:schemeClr val="bg2">
                    <a:lumMod val="10000"/>
                  </a:schemeClr>
                </a:solidFill>
                <a:latin typeface="+mj-lt"/>
              </a:rPr>
              <a:t>15. Legal professionals </a:t>
            </a:r>
          </a:p>
          <a:p>
            <a:pPr>
              <a:spcBef>
                <a:spcPts val="300"/>
              </a:spcBef>
            </a:pPr>
            <a:r>
              <a:rPr lang="en-GB" sz="1600" dirty="0">
                <a:solidFill>
                  <a:schemeClr val="bg2">
                    <a:lumMod val="10000"/>
                  </a:schemeClr>
                </a:solidFill>
                <a:latin typeface="+mj-lt"/>
              </a:rPr>
              <a:t>17. Medical and pharmaceutical technicians</a:t>
            </a:r>
          </a:p>
          <a:p>
            <a:pPr>
              <a:spcBef>
                <a:spcPts val="300"/>
              </a:spcBef>
            </a:pPr>
            <a:r>
              <a:rPr lang="en-GB" sz="1600" dirty="0">
                <a:solidFill>
                  <a:schemeClr val="bg2">
                    <a:lumMod val="10000"/>
                  </a:schemeClr>
                </a:solidFill>
                <a:latin typeface="+mj-lt"/>
              </a:rPr>
              <a:t>18. </a:t>
            </a:r>
            <a:r>
              <a:rPr lang="en-GB" sz="1600" dirty="0" smtClean="0">
                <a:solidFill>
                  <a:schemeClr val="bg2">
                    <a:lumMod val="10000"/>
                  </a:schemeClr>
                </a:solidFill>
                <a:latin typeface="+mj-lt"/>
              </a:rPr>
              <a:t> Administrative </a:t>
            </a:r>
            <a:r>
              <a:rPr lang="en-GB" sz="1600" dirty="0">
                <a:solidFill>
                  <a:schemeClr val="bg2">
                    <a:lumMod val="10000"/>
                  </a:schemeClr>
                </a:solidFill>
                <a:latin typeface="+mj-lt"/>
              </a:rPr>
              <a:t>and specialised secretaries    </a:t>
            </a:r>
          </a:p>
          <a:p>
            <a:pPr>
              <a:spcBef>
                <a:spcPts val="300"/>
              </a:spcBef>
            </a:pPr>
            <a:r>
              <a:rPr lang="en-GB" sz="1600" dirty="0" smtClean="0">
                <a:solidFill>
                  <a:schemeClr val="bg2">
                    <a:lumMod val="10000"/>
                  </a:schemeClr>
                </a:solidFill>
                <a:latin typeface="+mj-lt"/>
              </a:rPr>
              <a:t>19. </a:t>
            </a:r>
            <a:r>
              <a:rPr lang="en-GB" sz="1600" dirty="0">
                <a:solidFill>
                  <a:schemeClr val="bg2">
                    <a:lumMod val="10000"/>
                  </a:schemeClr>
                </a:solidFill>
                <a:latin typeface="+mj-lt"/>
              </a:rPr>
              <a:t>Other health associate professionals</a:t>
            </a:r>
          </a:p>
          <a:p>
            <a:pPr>
              <a:spcBef>
                <a:spcPts val="300"/>
              </a:spcBef>
            </a:pPr>
            <a:r>
              <a:rPr lang="en-GB" sz="1600" dirty="0" smtClean="0">
                <a:solidFill>
                  <a:schemeClr val="bg2">
                    <a:lumMod val="10000"/>
                  </a:schemeClr>
                </a:solidFill>
                <a:latin typeface="+mj-lt"/>
              </a:rPr>
              <a:t>22. </a:t>
            </a:r>
            <a:r>
              <a:rPr lang="en-GB" sz="1600" dirty="0">
                <a:solidFill>
                  <a:schemeClr val="bg2">
                    <a:lumMod val="10000"/>
                  </a:schemeClr>
                </a:solidFill>
                <a:latin typeface="+mj-lt"/>
              </a:rPr>
              <a:t>Other health professionals</a:t>
            </a:r>
          </a:p>
          <a:p>
            <a:pPr>
              <a:spcBef>
                <a:spcPts val="300"/>
              </a:spcBef>
            </a:pPr>
            <a:r>
              <a:rPr lang="en-GB" sz="1600" dirty="0" smtClean="0">
                <a:solidFill>
                  <a:schemeClr val="bg2">
                    <a:lumMod val="10000"/>
                  </a:schemeClr>
                </a:solidFill>
                <a:latin typeface="+mj-lt"/>
              </a:rPr>
              <a:t>23. </a:t>
            </a:r>
            <a:r>
              <a:rPr lang="en-GB" sz="1600" dirty="0">
                <a:solidFill>
                  <a:schemeClr val="bg2">
                    <a:lumMod val="10000"/>
                  </a:schemeClr>
                </a:solidFill>
                <a:latin typeface="+mj-lt"/>
              </a:rPr>
              <a:t>Architects, planners, surveyors and designers</a:t>
            </a:r>
          </a:p>
          <a:p>
            <a:pPr>
              <a:spcBef>
                <a:spcPts val="300"/>
              </a:spcBef>
            </a:pPr>
            <a:r>
              <a:rPr lang="en-GB" sz="1600" dirty="0">
                <a:solidFill>
                  <a:schemeClr val="bg2">
                    <a:lumMod val="10000"/>
                  </a:schemeClr>
                </a:solidFill>
                <a:latin typeface="+mj-lt"/>
              </a:rPr>
              <a:t>24. </a:t>
            </a:r>
            <a:r>
              <a:rPr lang="en-GB" sz="1600" dirty="0" smtClean="0">
                <a:solidFill>
                  <a:schemeClr val="bg2">
                    <a:lumMod val="10000"/>
                  </a:schemeClr>
                </a:solidFill>
                <a:latin typeface="+mj-lt"/>
              </a:rPr>
              <a:t>Process </a:t>
            </a:r>
            <a:r>
              <a:rPr lang="en-GB" sz="1600" dirty="0">
                <a:solidFill>
                  <a:schemeClr val="bg2">
                    <a:lumMod val="10000"/>
                  </a:schemeClr>
                </a:solidFill>
                <a:latin typeface="+mj-lt"/>
              </a:rPr>
              <a:t>control technicians </a:t>
            </a:r>
          </a:p>
          <a:p>
            <a:pPr>
              <a:spcBef>
                <a:spcPts val="300"/>
              </a:spcBef>
            </a:pPr>
            <a:endParaRPr lang="en-GB" sz="1600" dirty="0">
              <a:solidFill>
                <a:schemeClr val="bg2">
                  <a:lumMod val="10000"/>
                </a:schemeClr>
              </a:solidFill>
              <a:latin typeface="+mj-lt"/>
            </a:endParaRPr>
          </a:p>
          <a:p>
            <a:pPr>
              <a:spcBef>
                <a:spcPts val="300"/>
              </a:spcBef>
            </a:pPr>
            <a:endParaRPr lang="en-GB" sz="1600" dirty="0">
              <a:solidFill>
                <a:schemeClr val="bg2">
                  <a:lumMod val="10000"/>
                </a:schemeClr>
              </a:solidFill>
              <a:latin typeface="+mj-lt"/>
            </a:endParaRPr>
          </a:p>
          <a:p>
            <a:pPr defTabSz="311150">
              <a:spcBef>
                <a:spcPts val="300"/>
              </a:spcBef>
            </a:pPr>
            <a:endParaRPr lang="en-GB" sz="1600" dirty="0">
              <a:solidFill>
                <a:schemeClr val="bg2">
                  <a:lumMod val="10000"/>
                </a:schemeClr>
              </a:solidFill>
              <a:latin typeface="+mj-lt"/>
            </a:endParaRPr>
          </a:p>
          <a:p>
            <a:pPr defTabSz="311150">
              <a:spcBef>
                <a:spcPts val="300"/>
              </a:spcBef>
            </a:pPr>
            <a:endParaRPr lang="en-US" sz="1600" dirty="0">
              <a:solidFill>
                <a:schemeClr val="bg2">
                  <a:lumMod val="10000"/>
                </a:schemeClr>
              </a:solidFill>
              <a:latin typeface="Arial" panose="020B0604020202020204" pitchFamily="34" charset="0"/>
              <a:cs typeface="Arial" panose="020B0604020202020204" pitchFamily="34" charset="0"/>
            </a:endParaRPr>
          </a:p>
          <a:p>
            <a:pPr defTabSz="311150">
              <a:spcBef>
                <a:spcPts val="300"/>
              </a:spcBef>
            </a:pPr>
            <a:endParaRPr lang="en-GB" sz="1600" kern="1200" dirty="0" smtClean="0">
              <a:solidFill>
                <a:schemeClr val="bg2">
                  <a:lumMod val="10000"/>
                </a:schemeClr>
              </a:solidFill>
              <a:latin typeface="Arial" panose="020B0604020202020204" pitchFamily="34" charset="0"/>
              <a:cs typeface="Arial" panose="020B0604020202020204" pitchFamily="34" charset="0"/>
            </a:endParaRPr>
          </a:p>
          <a:p>
            <a:pPr marL="57150" lvl="1" indent="-57150" algn="l" defTabSz="311150">
              <a:spcBef>
                <a:spcPts val="300"/>
              </a:spcBef>
              <a:buChar char="••"/>
            </a:pPr>
            <a:endParaRPr lang="en-GB" sz="700" kern="1200" dirty="0">
              <a:solidFill>
                <a:schemeClr val="bg2">
                  <a:lumMod val="10000"/>
                </a:schemeClr>
              </a:solidFill>
            </a:endParaRPr>
          </a:p>
        </p:txBody>
      </p:sp>
      <p:sp>
        <p:nvSpPr>
          <p:cNvPr id="10" name="Freeform 9"/>
          <p:cNvSpPr/>
          <p:nvPr/>
        </p:nvSpPr>
        <p:spPr>
          <a:xfrm>
            <a:off x="304800" y="1052736"/>
            <a:ext cx="4267200" cy="501840"/>
          </a:xfrm>
          <a:custGeom>
            <a:avLst/>
            <a:gdLst>
              <a:gd name="connsiteX0" fmla="*/ 0 w 4267200"/>
              <a:gd name="connsiteY0" fmla="*/ 83642 h 501840"/>
              <a:gd name="connsiteX1" fmla="*/ 83642 w 4267200"/>
              <a:gd name="connsiteY1" fmla="*/ 0 h 501840"/>
              <a:gd name="connsiteX2" fmla="*/ 4183558 w 4267200"/>
              <a:gd name="connsiteY2" fmla="*/ 0 h 501840"/>
              <a:gd name="connsiteX3" fmla="*/ 4267200 w 4267200"/>
              <a:gd name="connsiteY3" fmla="*/ 83642 h 501840"/>
              <a:gd name="connsiteX4" fmla="*/ 4267200 w 4267200"/>
              <a:gd name="connsiteY4" fmla="*/ 418198 h 501840"/>
              <a:gd name="connsiteX5" fmla="*/ 4183558 w 4267200"/>
              <a:gd name="connsiteY5" fmla="*/ 501840 h 501840"/>
              <a:gd name="connsiteX6" fmla="*/ 83642 w 4267200"/>
              <a:gd name="connsiteY6" fmla="*/ 501840 h 501840"/>
              <a:gd name="connsiteX7" fmla="*/ 0 w 4267200"/>
              <a:gd name="connsiteY7" fmla="*/ 418198 h 501840"/>
              <a:gd name="connsiteX8" fmla="*/ 0 w 426720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01840">
                <a:moveTo>
                  <a:pt x="0" y="83642"/>
                </a:moveTo>
                <a:cubicBezTo>
                  <a:pt x="0" y="37448"/>
                  <a:pt x="37448" y="0"/>
                  <a:pt x="83642" y="0"/>
                </a:cubicBezTo>
                <a:lnTo>
                  <a:pt x="4183558" y="0"/>
                </a:lnTo>
                <a:cubicBezTo>
                  <a:pt x="4229752" y="0"/>
                  <a:pt x="4267200" y="37448"/>
                  <a:pt x="4267200" y="83642"/>
                </a:cubicBezTo>
                <a:lnTo>
                  <a:pt x="4267200" y="418198"/>
                </a:lnTo>
                <a:cubicBezTo>
                  <a:pt x="4267200" y="464392"/>
                  <a:pt x="4229752" y="501840"/>
                  <a:pt x="418355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88" tIns="24498" rIns="185788" bIns="24498" numCol="1" spcCol="1270" anchor="ctr" anchorCtr="0">
            <a:noAutofit/>
          </a:bodyPr>
          <a:lstStyle/>
          <a:p>
            <a:pPr lvl="0" algn="l" defTabSz="31115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High skilled</a:t>
            </a:r>
            <a:endParaRPr lang="en-GB" sz="2000" kern="1200" dirty="0">
              <a:latin typeface="Arial" panose="020B0604020202020204" pitchFamily="34" charset="0"/>
              <a:cs typeface="Arial" panose="020B0604020202020204" pitchFamily="34" charset="0"/>
            </a:endParaRPr>
          </a:p>
        </p:txBody>
      </p:sp>
      <p:sp>
        <p:nvSpPr>
          <p:cNvPr id="15" name="Rectangle 14"/>
          <p:cNvSpPr/>
          <p:nvPr/>
        </p:nvSpPr>
        <p:spPr>
          <a:xfrm>
            <a:off x="6988738" y="1535684"/>
            <a:ext cx="20162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25 occupations with largest employee growth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6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50"/>
                                        <p:tgtEl>
                                          <p:spTgt spid="9">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50"/>
                                        <p:tgtEl>
                                          <p:spTgt spid="9">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50"/>
                                        <p:tgtEl>
                                          <p:spTgt spid="9">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250"/>
                                        <p:tgtEl>
                                          <p:spTgt spid="9">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50"/>
                                        <p:tgtEl>
                                          <p:spTgt spid="9">
                                            <p:txEl>
                                              <p:pRg st="4" end="4"/>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250"/>
                                        <p:tgtEl>
                                          <p:spTgt spid="9">
                                            <p:txEl>
                                              <p:pRg st="5" end="5"/>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250"/>
                                        <p:tgtEl>
                                          <p:spTgt spid="9">
                                            <p:txEl>
                                              <p:pRg st="6" end="6"/>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250"/>
                                        <p:tgtEl>
                                          <p:spTgt spid="9">
                                            <p:txEl>
                                              <p:pRg st="7" end="7"/>
                                            </p:tx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fade">
                                      <p:cBhvr>
                                        <p:cTn id="43" dur="250"/>
                                        <p:tgtEl>
                                          <p:spTgt spid="9">
                                            <p:txEl>
                                              <p:pRg st="8" end="8"/>
                                            </p:tx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250"/>
                                        <p:tgtEl>
                                          <p:spTgt spid="9">
                                            <p:txEl>
                                              <p:pRg st="9" end="9"/>
                                            </p:txEl>
                                          </p:spTgt>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Effect transition="in" filter="fade">
                                      <p:cBhvr>
                                        <p:cTn id="51" dur="250"/>
                                        <p:tgtEl>
                                          <p:spTgt spid="9">
                                            <p:txEl>
                                              <p:pRg st="10" end="10"/>
                                            </p:tx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9">
                                            <p:txEl>
                                              <p:pRg st="11" end="11"/>
                                            </p:txEl>
                                          </p:spTgt>
                                        </p:tgtEl>
                                        <p:attrNameLst>
                                          <p:attrName>style.visibility</p:attrName>
                                        </p:attrNameLst>
                                      </p:cBhvr>
                                      <p:to>
                                        <p:strVal val="visible"/>
                                      </p:to>
                                    </p:set>
                                    <p:animEffect transition="in" filter="fade">
                                      <p:cBhvr>
                                        <p:cTn id="55" dur="250"/>
                                        <p:tgtEl>
                                          <p:spTgt spid="9">
                                            <p:txEl>
                                              <p:pRg st="11" end="11"/>
                                            </p:txEl>
                                          </p:spTgt>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9">
                                            <p:txEl>
                                              <p:pRg st="12" end="12"/>
                                            </p:txEl>
                                          </p:spTgt>
                                        </p:tgtEl>
                                        <p:attrNameLst>
                                          <p:attrName>style.visibility</p:attrName>
                                        </p:attrNameLst>
                                      </p:cBhvr>
                                      <p:to>
                                        <p:strVal val="visible"/>
                                      </p:to>
                                    </p:set>
                                    <p:animEffect transition="in" filter="fade">
                                      <p:cBhvr>
                                        <p:cTn id="59" dur="250"/>
                                        <p:tgtEl>
                                          <p:spTgt spid="9">
                                            <p:txEl>
                                              <p:pRg st="12" end="12"/>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9">
                                            <p:txEl>
                                              <p:pRg st="13" end="13"/>
                                            </p:txEl>
                                          </p:spTgt>
                                        </p:tgtEl>
                                        <p:attrNameLst>
                                          <p:attrName>style.visibility</p:attrName>
                                        </p:attrNameLst>
                                      </p:cBhvr>
                                      <p:to>
                                        <p:strVal val="visible"/>
                                      </p:to>
                                    </p:set>
                                    <p:animEffect transition="in" filter="fade">
                                      <p:cBhvr>
                                        <p:cTn id="63" dur="250"/>
                                        <p:tgtEl>
                                          <p:spTgt spid="9">
                                            <p:txEl>
                                              <p:pRg st="13" end="13"/>
                                            </p:txEl>
                                          </p:spTgt>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9">
                                            <p:txEl>
                                              <p:pRg st="14" end="14"/>
                                            </p:txEl>
                                          </p:spTgt>
                                        </p:tgtEl>
                                        <p:attrNameLst>
                                          <p:attrName>style.visibility</p:attrName>
                                        </p:attrNameLst>
                                      </p:cBhvr>
                                      <p:to>
                                        <p:strVal val="visible"/>
                                      </p:to>
                                    </p:set>
                                    <p:animEffect transition="in" filter="fade">
                                      <p:cBhvr>
                                        <p:cTn id="67" dur="250"/>
                                        <p:tgtEl>
                                          <p:spTgt spid="9">
                                            <p:txEl>
                                              <p:pRg st="14" end="14"/>
                                            </p:txEl>
                                          </p:spTgt>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9">
                                            <p:txEl>
                                              <p:pRg st="15" end="15"/>
                                            </p:txEl>
                                          </p:spTgt>
                                        </p:tgtEl>
                                        <p:attrNameLst>
                                          <p:attrName>style.visibility</p:attrName>
                                        </p:attrNameLst>
                                      </p:cBhvr>
                                      <p:to>
                                        <p:strVal val="visible"/>
                                      </p:to>
                                    </p:set>
                                    <p:animEffect transition="in" filter="fade">
                                      <p:cBhvr>
                                        <p:cTn id="71" dur="250"/>
                                        <p:tgtEl>
                                          <p:spTgt spid="9">
                                            <p:txEl>
                                              <p:pRg st="15" end="15"/>
                                            </p:txEl>
                                          </p:spTgt>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9">
                                            <p:txEl>
                                              <p:pRg st="16" end="16"/>
                                            </p:txEl>
                                          </p:spTgt>
                                        </p:tgtEl>
                                        <p:attrNameLst>
                                          <p:attrName>style.visibility</p:attrName>
                                        </p:attrNameLst>
                                      </p:cBhvr>
                                      <p:to>
                                        <p:strVal val="visible"/>
                                      </p:to>
                                    </p:set>
                                    <p:animEffect transition="in" filter="fade">
                                      <p:cBhvr>
                                        <p:cTn id="75" dur="250"/>
                                        <p:tgtEl>
                                          <p:spTgt spid="9">
                                            <p:txEl>
                                              <p:pRg st="16" end="16"/>
                                            </p:txEl>
                                          </p:spTgt>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9">
                                            <p:txEl>
                                              <p:pRg st="17" end="17"/>
                                            </p:txEl>
                                          </p:spTgt>
                                        </p:tgtEl>
                                        <p:attrNameLst>
                                          <p:attrName>style.visibility</p:attrName>
                                        </p:attrNameLst>
                                      </p:cBhvr>
                                      <p:to>
                                        <p:strVal val="visible"/>
                                      </p:to>
                                    </p:set>
                                    <p:animEffect transition="in" filter="fade">
                                      <p:cBhvr>
                                        <p:cTn id="79" dur="25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Skills in demand </a:t>
            </a:r>
            <a:endParaRPr lang="en-GB" dirty="0"/>
          </a:p>
        </p:txBody>
      </p:sp>
      <p:sp>
        <p:nvSpPr>
          <p:cNvPr id="9" name="Freeform 8"/>
          <p:cNvSpPr/>
          <p:nvPr/>
        </p:nvSpPr>
        <p:spPr>
          <a:xfrm>
            <a:off x="290623" y="1524660"/>
            <a:ext cx="6096000" cy="712336"/>
          </a:xfrm>
          <a:custGeom>
            <a:avLst/>
            <a:gdLst>
              <a:gd name="connsiteX0" fmla="*/ 0 w 6096000"/>
              <a:gd name="connsiteY0" fmla="*/ 0 h 963900"/>
              <a:gd name="connsiteX1" fmla="*/ 6096000 w 6096000"/>
              <a:gd name="connsiteY1" fmla="*/ 0 h 963900"/>
              <a:gd name="connsiteX2" fmla="*/ 6096000 w 6096000"/>
              <a:gd name="connsiteY2" fmla="*/ 963900 h 963900"/>
              <a:gd name="connsiteX3" fmla="*/ 0 w 6096000"/>
              <a:gd name="connsiteY3" fmla="*/ 963900 h 963900"/>
              <a:gd name="connsiteX4" fmla="*/ 0 w 6096000"/>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63900">
                <a:moveTo>
                  <a:pt x="0" y="0"/>
                </a:moveTo>
                <a:lnTo>
                  <a:pt x="6096000" y="0"/>
                </a:lnTo>
                <a:lnTo>
                  <a:pt x="6096000" y="963900"/>
                </a:lnTo>
                <a:lnTo>
                  <a:pt x="0" y="963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indent="-457200" defTabSz="311150">
              <a:spcBef>
                <a:spcPts val="300"/>
              </a:spcBef>
            </a:pPr>
            <a:r>
              <a:rPr lang="en-GB" sz="1600" dirty="0">
                <a:solidFill>
                  <a:schemeClr val="bg2">
                    <a:lumMod val="10000"/>
                  </a:schemeClr>
                </a:solidFill>
                <a:latin typeface="Arial" panose="020B0604020202020204" pitchFamily="34" charset="0"/>
                <a:cs typeface="Arial" panose="020B0604020202020204" pitchFamily="34" charset="0"/>
              </a:rPr>
              <a:t>20. Animal producers </a:t>
            </a:r>
            <a:endParaRPr lang="en-GB" sz="1600" dirty="0" smtClean="0">
              <a:solidFill>
                <a:schemeClr val="bg2">
                  <a:lumMod val="10000"/>
                </a:schemeClr>
              </a:solidFill>
              <a:latin typeface="Arial" panose="020B0604020202020204" pitchFamily="34" charset="0"/>
              <a:cs typeface="Arial" panose="020B0604020202020204" pitchFamily="34" charset="0"/>
            </a:endParaRPr>
          </a:p>
          <a:p>
            <a:pPr marL="0" lvl="1" indent="-457200" defTabSz="311150">
              <a:spcBef>
                <a:spcPts val="300"/>
              </a:spcBef>
            </a:pPr>
            <a:r>
              <a:rPr lang="en-GB" sz="1600" dirty="0">
                <a:solidFill>
                  <a:schemeClr val="bg2">
                    <a:lumMod val="10000"/>
                  </a:schemeClr>
                </a:solidFill>
                <a:latin typeface="Arial" panose="020B0604020202020204" pitchFamily="34" charset="0"/>
                <a:cs typeface="Arial" panose="020B0604020202020204" pitchFamily="34" charset="0"/>
              </a:rPr>
              <a:t>25. Electronics and telecommunications installers and repairers</a:t>
            </a:r>
          </a:p>
          <a:p>
            <a:pPr marL="0" lvl="1"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US"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marL="57150" lvl="1" indent="-57150" defTabSz="311150">
              <a:spcBef>
                <a:spcPts val="300"/>
              </a:spcBef>
              <a:buChar char="••"/>
            </a:pP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10" name="Freeform 9"/>
          <p:cNvSpPr/>
          <p:nvPr/>
        </p:nvSpPr>
        <p:spPr>
          <a:xfrm>
            <a:off x="304800" y="1052736"/>
            <a:ext cx="4267200" cy="501840"/>
          </a:xfrm>
          <a:custGeom>
            <a:avLst/>
            <a:gdLst>
              <a:gd name="connsiteX0" fmla="*/ 0 w 4267200"/>
              <a:gd name="connsiteY0" fmla="*/ 83642 h 501840"/>
              <a:gd name="connsiteX1" fmla="*/ 83642 w 4267200"/>
              <a:gd name="connsiteY1" fmla="*/ 0 h 501840"/>
              <a:gd name="connsiteX2" fmla="*/ 4183558 w 4267200"/>
              <a:gd name="connsiteY2" fmla="*/ 0 h 501840"/>
              <a:gd name="connsiteX3" fmla="*/ 4267200 w 4267200"/>
              <a:gd name="connsiteY3" fmla="*/ 83642 h 501840"/>
              <a:gd name="connsiteX4" fmla="*/ 4267200 w 4267200"/>
              <a:gd name="connsiteY4" fmla="*/ 418198 h 501840"/>
              <a:gd name="connsiteX5" fmla="*/ 4183558 w 4267200"/>
              <a:gd name="connsiteY5" fmla="*/ 501840 h 501840"/>
              <a:gd name="connsiteX6" fmla="*/ 83642 w 4267200"/>
              <a:gd name="connsiteY6" fmla="*/ 501840 h 501840"/>
              <a:gd name="connsiteX7" fmla="*/ 0 w 4267200"/>
              <a:gd name="connsiteY7" fmla="*/ 418198 h 501840"/>
              <a:gd name="connsiteX8" fmla="*/ 0 w 426720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01840">
                <a:moveTo>
                  <a:pt x="0" y="83642"/>
                </a:moveTo>
                <a:cubicBezTo>
                  <a:pt x="0" y="37448"/>
                  <a:pt x="37448" y="0"/>
                  <a:pt x="83642" y="0"/>
                </a:cubicBezTo>
                <a:lnTo>
                  <a:pt x="4183558" y="0"/>
                </a:lnTo>
                <a:cubicBezTo>
                  <a:pt x="4229752" y="0"/>
                  <a:pt x="4267200" y="37448"/>
                  <a:pt x="4267200" y="83642"/>
                </a:cubicBezTo>
                <a:lnTo>
                  <a:pt x="4267200" y="418198"/>
                </a:lnTo>
                <a:cubicBezTo>
                  <a:pt x="4267200" y="464392"/>
                  <a:pt x="4229752" y="501840"/>
                  <a:pt x="418355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88" tIns="24498" rIns="185788" bIns="24498" numCol="1" spcCol="1270" anchor="ctr" anchorCtr="0">
            <a:noAutofit/>
          </a:bodyPr>
          <a:lstStyle/>
          <a:p>
            <a:pPr lvl="0" algn="l" defTabSz="31115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Skilled manual</a:t>
            </a:r>
            <a:endParaRPr lang="en-GB" sz="2000" kern="1200" dirty="0">
              <a:latin typeface="Arial" panose="020B0604020202020204" pitchFamily="34" charset="0"/>
              <a:cs typeface="Arial" panose="020B0604020202020204" pitchFamily="34" charset="0"/>
            </a:endParaRPr>
          </a:p>
        </p:txBody>
      </p:sp>
      <p:sp>
        <p:nvSpPr>
          <p:cNvPr id="6" name="Freeform 5"/>
          <p:cNvSpPr/>
          <p:nvPr/>
        </p:nvSpPr>
        <p:spPr>
          <a:xfrm>
            <a:off x="290623" y="3068960"/>
            <a:ext cx="6096000" cy="936104"/>
          </a:xfrm>
          <a:custGeom>
            <a:avLst/>
            <a:gdLst>
              <a:gd name="connsiteX0" fmla="*/ 0 w 6096000"/>
              <a:gd name="connsiteY0" fmla="*/ 0 h 963900"/>
              <a:gd name="connsiteX1" fmla="*/ 6096000 w 6096000"/>
              <a:gd name="connsiteY1" fmla="*/ 0 h 963900"/>
              <a:gd name="connsiteX2" fmla="*/ 6096000 w 6096000"/>
              <a:gd name="connsiteY2" fmla="*/ 963900 h 963900"/>
              <a:gd name="connsiteX3" fmla="*/ 0 w 6096000"/>
              <a:gd name="connsiteY3" fmla="*/ 963900 h 963900"/>
              <a:gd name="connsiteX4" fmla="*/ 0 w 6096000"/>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63900">
                <a:moveTo>
                  <a:pt x="0" y="0"/>
                </a:moveTo>
                <a:lnTo>
                  <a:pt x="6096000" y="0"/>
                </a:lnTo>
                <a:lnTo>
                  <a:pt x="6096000" y="963900"/>
                </a:lnTo>
                <a:lnTo>
                  <a:pt x="0" y="963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0" lvl="1" indent="-457200" defTabSz="311150">
              <a:spcBef>
                <a:spcPts val="300"/>
              </a:spcBef>
            </a:pPr>
            <a:r>
              <a:rPr lang="en-GB" sz="1600" dirty="0" smtClean="0">
                <a:solidFill>
                  <a:schemeClr val="bg2">
                    <a:lumMod val="10000"/>
                  </a:schemeClr>
                </a:solidFill>
                <a:latin typeface="+mj-lt"/>
              </a:rPr>
              <a:t>  2</a:t>
            </a:r>
            <a:r>
              <a:rPr lang="en-GB" sz="1600" dirty="0">
                <a:solidFill>
                  <a:schemeClr val="bg2">
                    <a:lumMod val="10000"/>
                  </a:schemeClr>
                </a:solidFill>
                <a:latin typeface="+mj-lt"/>
              </a:rPr>
              <a:t>. Personal care workers in health </a:t>
            </a:r>
            <a:r>
              <a:rPr lang="en-GB" sz="1600" dirty="0" smtClean="0">
                <a:solidFill>
                  <a:schemeClr val="bg2">
                    <a:lumMod val="10000"/>
                  </a:schemeClr>
                </a:solidFill>
                <a:latin typeface="+mj-lt"/>
              </a:rPr>
              <a:t>services</a:t>
            </a:r>
          </a:p>
          <a:p>
            <a:pPr marL="0" lvl="1" indent="-457200" defTabSz="311150">
              <a:spcBef>
                <a:spcPts val="300"/>
              </a:spcBef>
            </a:pPr>
            <a:r>
              <a:rPr lang="en-GB" sz="1600" dirty="0">
                <a:solidFill>
                  <a:schemeClr val="bg2">
                    <a:lumMod val="10000"/>
                  </a:schemeClr>
                </a:solidFill>
                <a:latin typeface="+mj-lt"/>
              </a:rPr>
              <a:t> </a:t>
            </a:r>
            <a:r>
              <a:rPr lang="en-GB" sz="1600" dirty="0" smtClean="0">
                <a:solidFill>
                  <a:schemeClr val="bg2">
                    <a:lumMod val="10000"/>
                  </a:schemeClr>
                </a:solidFill>
                <a:latin typeface="+mj-lt"/>
              </a:rPr>
              <a:t> 8</a:t>
            </a:r>
            <a:r>
              <a:rPr lang="en-GB" sz="1600" dirty="0">
                <a:solidFill>
                  <a:schemeClr val="bg2">
                    <a:lumMod val="10000"/>
                  </a:schemeClr>
                </a:solidFill>
                <a:latin typeface="+mj-lt"/>
              </a:rPr>
              <a:t>. Material-recording and transport clerks</a:t>
            </a:r>
          </a:p>
          <a:p>
            <a:pPr marL="0" lvl="1" indent="-457200" defTabSz="311150">
              <a:spcBef>
                <a:spcPts val="300"/>
              </a:spcBef>
            </a:pPr>
            <a:r>
              <a:rPr lang="en-GB" sz="1600" dirty="0">
                <a:solidFill>
                  <a:schemeClr val="bg2">
                    <a:lumMod val="10000"/>
                  </a:schemeClr>
                </a:solidFill>
                <a:latin typeface="+mj-lt"/>
              </a:rPr>
              <a:t>21. Childcare workers and teachers’ aides</a:t>
            </a:r>
          </a:p>
          <a:p>
            <a:pPr marL="0" lvl="1" indent="-457200" defTabSz="311150">
              <a:spcBef>
                <a:spcPts val="300"/>
              </a:spcBef>
            </a:pPr>
            <a:endParaRPr lang="en-GB" sz="1600" dirty="0">
              <a:solidFill>
                <a:schemeClr val="bg2">
                  <a:lumMod val="10000"/>
                </a:schemeClr>
              </a:solidFill>
              <a:latin typeface="+mj-lt"/>
            </a:endParaRPr>
          </a:p>
          <a:p>
            <a:pPr marL="0" lvl="1"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US" sz="1600" dirty="0">
              <a:solidFill>
                <a:schemeClr val="bg2">
                  <a:lumMod val="10000"/>
                </a:schemeClr>
              </a:solidFill>
              <a:latin typeface="Arial" panose="020B0604020202020204" pitchFamily="34" charset="0"/>
              <a:cs typeface="Arial" panose="020B0604020202020204" pitchFamily="34" charset="0"/>
            </a:endParaRPr>
          </a:p>
          <a:p>
            <a:pPr indent="-457200" defTabSz="311150">
              <a:spcBef>
                <a:spcPts val="300"/>
              </a:spcBef>
            </a:pPr>
            <a:endParaRPr lang="en-GB" sz="1600" dirty="0">
              <a:solidFill>
                <a:schemeClr val="bg2">
                  <a:lumMod val="10000"/>
                </a:schemeClr>
              </a:solidFill>
              <a:latin typeface="Arial" panose="020B0604020202020204" pitchFamily="34" charset="0"/>
              <a:cs typeface="Arial" panose="020B0604020202020204" pitchFamily="34" charset="0"/>
            </a:endParaRPr>
          </a:p>
          <a:p>
            <a:pPr marL="57150" lvl="1" indent="-57150" defTabSz="311150">
              <a:spcBef>
                <a:spcPts val="300"/>
              </a:spcBef>
              <a:buChar char="••"/>
            </a:pP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7" name="Freeform 6"/>
          <p:cNvSpPr/>
          <p:nvPr/>
        </p:nvSpPr>
        <p:spPr>
          <a:xfrm>
            <a:off x="304800" y="2597036"/>
            <a:ext cx="4267200" cy="501840"/>
          </a:xfrm>
          <a:custGeom>
            <a:avLst/>
            <a:gdLst>
              <a:gd name="connsiteX0" fmla="*/ 0 w 4267200"/>
              <a:gd name="connsiteY0" fmla="*/ 83642 h 501840"/>
              <a:gd name="connsiteX1" fmla="*/ 83642 w 4267200"/>
              <a:gd name="connsiteY1" fmla="*/ 0 h 501840"/>
              <a:gd name="connsiteX2" fmla="*/ 4183558 w 4267200"/>
              <a:gd name="connsiteY2" fmla="*/ 0 h 501840"/>
              <a:gd name="connsiteX3" fmla="*/ 4267200 w 4267200"/>
              <a:gd name="connsiteY3" fmla="*/ 83642 h 501840"/>
              <a:gd name="connsiteX4" fmla="*/ 4267200 w 4267200"/>
              <a:gd name="connsiteY4" fmla="*/ 418198 h 501840"/>
              <a:gd name="connsiteX5" fmla="*/ 4183558 w 4267200"/>
              <a:gd name="connsiteY5" fmla="*/ 501840 h 501840"/>
              <a:gd name="connsiteX6" fmla="*/ 83642 w 4267200"/>
              <a:gd name="connsiteY6" fmla="*/ 501840 h 501840"/>
              <a:gd name="connsiteX7" fmla="*/ 0 w 4267200"/>
              <a:gd name="connsiteY7" fmla="*/ 418198 h 501840"/>
              <a:gd name="connsiteX8" fmla="*/ 0 w 426720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01840">
                <a:moveTo>
                  <a:pt x="0" y="83642"/>
                </a:moveTo>
                <a:cubicBezTo>
                  <a:pt x="0" y="37448"/>
                  <a:pt x="37448" y="0"/>
                  <a:pt x="83642" y="0"/>
                </a:cubicBezTo>
                <a:lnTo>
                  <a:pt x="4183558" y="0"/>
                </a:lnTo>
                <a:cubicBezTo>
                  <a:pt x="4229752" y="0"/>
                  <a:pt x="4267200" y="37448"/>
                  <a:pt x="4267200" y="83642"/>
                </a:cubicBezTo>
                <a:lnTo>
                  <a:pt x="4267200" y="418198"/>
                </a:lnTo>
                <a:cubicBezTo>
                  <a:pt x="4267200" y="464392"/>
                  <a:pt x="4229752" y="501840"/>
                  <a:pt x="418355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88" tIns="24498" rIns="185788" bIns="24498" numCol="1" spcCol="1270" anchor="ctr" anchorCtr="0">
            <a:noAutofit/>
          </a:bodyPr>
          <a:lstStyle/>
          <a:p>
            <a:pPr lvl="0" algn="l" defTabSz="31115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Skilled non-manual</a:t>
            </a:r>
            <a:endParaRPr lang="en-GB" sz="2000" kern="1200" dirty="0">
              <a:latin typeface="Arial" panose="020B0604020202020204" pitchFamily="34" charset="0"/>
              <a:cs typeface="Arial" panose="020B0604020202020204" pitchFamily="34" charset="0"/>
            </a:endParaRPr>
          </a:p>
        </p:txBody>
      </p:sp>
      <p:sp>
        <p:nvSpPr>
          <p:cNvPr id="8" name="Freeform 7"/>
          <p:cNvSpPr/>
          <p:nvPr/>
        </p:nvSpPr>
        <p:spPr>
          <a:xfrm>
            <a:off x="304800" y="4990486"/>
            <a:ext cx="6096000" cy="742770"/>
          </a:xfrm>
          <a:custGeom>
            <a:avLst/>
            <a:gdLst>
              <a:gd name="connsiteX0" fmla="*/ 0 w 6096000"/>
              <a:gd name="connsiteY0" fmla="*/ 0 h 963900"/>
              <a:gd name="connsiteX1" fmla="*/ 6096000 w 6096000"/>
              <a:gd name="connsiteY1" fmla="*/ 0 h 963900"/>
              <a:gd name="connsiteX2" fmla="*/ 6096000 w 6096000"/>
              <a:gd name="connsiteY2" fmla="*/ 963900 h 963900"/>
              <a:gd name="connsiteX3" fmla="*/ 0 w 6096000"/>
              <a:gd name="connsiteY3" fmla="*/ 963900 h 963900"/>
              <a:gd name="connsiteX4" fmla="*/ 0 w 6096000"/>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63900">
                <a:moveTo>
                  <a:pt x="0" y="0"/>
                </a:moveTo>
                <a:lnTo>
                  <a:pt x="6096000" y="0"/>
                </a:lnTo>
                <a:lnTo>
                  <a:pt x="6096000" y="963900"/>
                </a:lnTo>
                <a:lnTo>
                  <a:pt x="0" y="9639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r>
              <a:rPr lang="en-GB" sz="1600" dirty="0" smtClean="0">
                <a:solidFill>
                  <a:schemeClr val="bg2">
                    <a:lumMod val="10000"/>
                  </a:schemeClr>
                </a:solidFill>
                <a:latin typeface="+mj-lt"/>
              </a:rPr>
              <a:t>11</a:t>
            </a:r>
            <a:r>
              <a:rPr lang="en-GB" sz="1600" dirty="0">
                <a:solidFill>
                  <a:schemeClr val="bg2">
                    <a:lumMod val="10000"/>
                  </a:schemeClr>
                </a:solidFill>
                <a:latin typeface="+mj-lt"/>
              </a:rPr>
              <a:t>. </a:t>
            </a:r>
            <a:r>
              <a:rPr lang="en-GB" sz="1600" dirty="0" smtClean="0">
                <a:solidFill>
                  <a:schemeClr val="bg2">
                    <a:lumMod val="10000"/>
                  </a:schemeClr>
                </a:solidFill>
                <a:latin typeface="+mj-lt"/>
              </a:rPr>
              <a:t> Agricultural</a:t>
            </a:r>
            <a:r>
              <a:rPr lang="en-GB" sz="1600" dirty="0">
                <a:solidFill>
                  <a:schemeClr val="bg2">
                    <a:lumMod val="10000"/>
                  </a:schemeClr>
                </a:solidFill>
                <a:latin typeface="+mj-lt"/>
              </a:rPr>
              <a:t>, forestry and fishery labourers</a:t>
            </a:r>
          </a:p>
          <a:p>
            <a:r>
              <a:rPr lang="en-GB" sz="1600" dirty="0">
                <a:solidFill>
                  <a:schemeClr val="bg2">
                    <a:lumMod val="10000"/>
                  </a:schemeClr>
                </a:solidFill>
                <a:latin typeface="+mj-lt"/>
              </a:rPr>
              <a:t>16. Other elementary </a:t>
            </a:r>
            <a:r>
              <a:rPr lang="en-GB" sz="1600" dirty="0" smtClean="0">
                <a:solidFill>
                  <a:schemeClr val="bg2">
                    <a:lumMod val="10000"/>
                  </a:schemeClr>
                </a:solidFill>
                <a:latin typeface="+mj-lt"/>
              </a:rPr>
              <a:t>workers </a:t>
            </a:r>
            <a:endParaRPr lang="en-GB" sz="1600" dirty="0">
              <a:solidFill>
                <a:schemeClr val="bg2">
                  <a:lumMod val="10000"/>
                </a:schemeClr>
              </a:solidFill>
              <a:latin typeface="+mj-lt"/>
            </a:endParaRPr>
          </a:p>
          <a:p>
            <a:pPr marL="0" lvl="1" indent="-457200" defTabSz="311150">
              <a:spcBef>
                <a:spcPts val="300"/>
              </a:spcBef>
            </a:pPr>
            <a:endParaRPr lang="en-GB" sz="1600" dirty="0">
              <a:solidFill>
                <a:schemeClr val="bg2">
                  <a:lumMod val="10000"/>
                </a:schemeClr>
              </a:solidFill>
              <a:latin typeface="+mj-lt"/>
              <a:cs typeface="Arial" panose="020B0604020202020204" pitchFamily="34" charset="0"/>
            </a:endParaRPr>
          </a:p>
          <a:p>
            <a:pPr indent="-457200" defTabSz="311150">
              <a:spcBef>
                <a:spcPts val="300"/>
              </a:spcBef>
            </a:pPr>
            <a:endParaRPr lang="en-GB" sz="1600" dirty="0">
              <a:solidFill>
                <a:schemeClr val="bg2">
                  <a:lumMod val="10000"/>
                </a:schemeClr>
              </a:solidFill>
              <a:latin typeface="+mj-lt"/>
              <a:cs typeface="Arial" panose="020B0604020202020204" pitchFamily="34" charset="0"/>
            </a:endParaRPr>
          </a:p>
          <a:p>
            <a:pPr indent="-457200" defTabSz="311150">
              <a:spcBef>
                <a:spcPts val="300"/>
              </a:spcBef>
            </a:pPr>
            <a:endParaRPr lang="en-GB" sz="1600" dirty="0">
              <a:solidFill>
                <a:schemeClr val="bg2">
                  <a:lumMod val="10000"/>
                </a:schemeClr>
              </a:solidFill>
              <a:latin typeface="+mj-lt"/>
              <a:cs typeface="Arial" panose="020B0604020202020204" pitchFamily="34" charset="0"/>
            </a:endParaRPr>
          </a:p>
          <a:p>
            <a:pPr indent="-457200" defTabSz="311150">
              <a:spcBef>
                <a:spcPts val="300"/>
              </a:spcBef>
            </a:pPr>
            <a:endParaRPr lang="en-GB" sz="1600" dirty="0">
              <a:solidFill>
                <a:schemeClr val="bg2">
                  <a:lumMod val="10000"/>
                </a:schemeClr>
              </a:solidFill>
              <a:latin typeface="+mj-lt"/>
              <a:cs typeface="Arial" panose="020B0604020202020204" pitchFamily="34" charset="0"/>
            </a:endParaRPr>
          </a:p>
          <a:p>
            <a:pPr indent="-457200" defTabSz="311150">
              <a:spcBef>
                <a:spcPts val="300"/>
              </a:spcBef>
            </a:pPr>
            <a:endParaRPr lang="en-US" sz="1600" dirty="0">
              <a:solidFill>
                <a:schemeClr val="bg2">
                  <a:lumMod val="10000"/>
                </a:schemeClr>
              </a:solidFill>
              <a:latin typeface="+mj-lt"/>
              <a:cs typeface="Arial" panose="020B0604020202020204" pitchFamily="34" charset="0"/>
            </a:endParaRPr>
          </a:p>
          <a:p>
            <a:pPr indent="-457200" defTabSz="311150">
              <a:spcBef>
                <a:spcPts val="300"/>
              </a:spcBef>
            </a:pPr>
            <a:endParaRPr lang="en-GB" sz="1600" dirty="0">
              <a:solidFill>
                <a:schemeClr val="bg2">
                  <a:lumMod val="10000"/>
                </a:schemeClr>
              </a:solidFill>
              <a:latin typeface="+mj-lt"/>
              <a:cs typeface="Arial" panose="020B0604020202020204" pitchFamily="34" charset="0"/>
            </a:endParaRPr>
          </a:p>
          <a:p>
            <a:pPr marL="57150" lvl="1" indent="-57150" defTabSz="311150">
              <a:spcBef>
                <a:spcPts val="300"/>
              </a:spcBef>
              <a:buChar char="••"/>
            </a:pPr>
            <a:endParaRPr lang="en-GB" sz="1600" dirty="0">
              <a:solidFill>
                <a:schemeClr val="bg2">
                  <a:lumMod val="10000"/>
                </a:schemeClr>
              </a:solidFill>
              <a:latin typeface="+mj-lt"/>
              <a:cs typeface="Arial" panose="020B0604020202020204" pitchFamily="34" charset="0"/>
            </a:endParaRPr>
          </a:p>
        </p:txBody>
      </p:sp>
      <p:sp>
        <p:nvSpPr>
          <p:cNvPr id="11" name="Freeform 10"/>
          <p:cNvSpPr/>
          <p:nvPr/>
        </p:nvSpPr>
        <p:spPr>
          <a:xfrm>
            <a:off x="318977" y="4518562"/>
            <a:ext cx="4267200" cy="501840"/>
          </a:xfrm>
          <a:custGeom>
            <a:avLst/>
            <a:gdLst>
              <a:gd name="connsiteX0" fmla="*/ 0 w 4267200"/>
              <a:gd name="connsiteY0" fmla="*/ 83642 h 501840"/>
              <a:gd name="connsiteX1" fmla="*/ 83642 w 4267200"/>
              <a:gd name="connsiteY1" fmla="*/ 0 h 501840"/>
              <a:gd name="connsiteX2" fmla="*/ 4183558 w 4267200"/>
              <a:gd name="connsiteY2" fmla="*/ 0 h 501840"/>
              <a:gd name="connsiteX3" fmla="*/ 4267200 w 4267200"/>
              <a:gd name="connsiteY3" fmla="*/ 83642 h 501840"/>
              <a:gd name="connsiteX4" fmla="*/ 4267200 w 4267200"/>
              <a:gd name="connsiteY4" fmla="*/ 418198 h 501840"/>
              <a:gd name="connsiteX5" fmla="*/ 4183558 w 4267200"/>
              <a:gd name="connsiteY5" fmla="*/ 501840 h 501840"/>
              <a:gd name="connsiteX6" fmla="*/ 83642 w 4267200"/>
              <a:gd name="connsiteY6" fmla="*/ 501840 h 501840"/>
              <a:gd name="connsiteX7" fmla="*/ 0 w 4267200"/>
              <a:gd name="connsiteY7" fmla="*/ 418198 h 501840"/>
              <a:gd name="connsiteX8" fmla="*/ 0 w 426720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01840">
                <a:moveTo>
                  <a:pt x="0" y="83642"/>
                </a:moveTo>
                <a:cubicBezTo>
                  <a:pt x="0" y="37448"/>
                  <a:pt x="37448" y="0"/>
                  <a:pt x="83642" y="0"/>
                </a:cubicBezTo>
                <a:lnTo>
                  <a:pt x="4183558" y="0"/>
                </a:lnTo>
                <a:cubicBezTo>
                  <a:pt x="4229752" y="0"/>
                  <a:pt x="4267200" y="37448"/>
                  <a:pt x="4267200" y="83642"/>
                </a:cubicBezTo>
                <a:lnTo>
                  <a:pt x="4267200" y="418198"/>
                </a:lnTo>
                <a:cubicBezTo>
                  <a:pt x="4267200" y="464392"/>
                  <a:pt x="4229752" y="501840"/>
                  <a:pt x="418355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88" tIns="24498" rIns="185788" bIns="24498" numCol="1" spcCol="1270" anchor="ctr" anchorCtr="0">
            <a:noAutofit/>
          </a:bodyPr>
          <a:lstStyle/>
          <a:p>
            <a:pPr lvl="0" algn="l" defTabSz="31115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Manual</a:t>
            </a:r>
            <a:endParaRPr lang="en-GB" sz="2000" kern="1200" dirty="0">
              <a:latin typeface="Arial" panose="020B0604020202020204" pitchFamily="34" charset="0"/>
              <a:cs typeface="Arial" panose="020B0604020202020204" pitchFamily="34" charset="0"/>
            </a:endParaRPr>
          </a:p>
        </p:txBody>
      </p:sp>
      <p:sp>
        <p:nvSpPr>
          <p:cNvPr id="12" name="Rectangle 11"/>
          <p:cNvSpPr/>
          <p:nvPr/>
        </p:nvSpPr>
        <p:spPr>
          <a:xfrm>
            <a:off x="6988738" y="1535684"/>
            <a:ext cx="20162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25 occupations with largest employee growth </a:t>
            </a:r>
            <a:endParaRPr lang="en-GB" dirty="0">
              <a:latin typeface="Arial" panose="020B0604020202020204" pitchFamily="34" charset="0"/>
              <a:cs typeface="Arial" panose="020B0604020202020204" pitchFamily="34" charset="0"/>
            </a:endParaRPr>
          </a:p>
        </p:txBody>
      </p:sp>
      <p:sp>
        <p:nvSpPr>
          <p:cNvPr id="2" name="TextBox 1"/>
          <p:cNvSpPr txBox="1"/>
          <p:nvPr/>
        </p:nvSpPr>
        <p:spPr>
          <a:xfrm>
            <a:off x="290623" y="6509955"/>
            <a:ext cx="8285471"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a:t>
            </a:r>
            <a:r>
              <a:rPr lang="en-GB" sz="1400" i="1" dirty="0">
                <a:latin typeface="Arial" panose="020B0604020202020204" pitchFamily="34" charset="0"/>
                <a:cs typeface="Arial" panose="020B0604020202020204" pitchFamily="34" charset="0"/>
              </a:rPr>
              <a:t>European Vacancy </a:t>
            </a:r>
            <a:r>
              <a:rPr lang="en-GB" sz="1400" i="1" dirty="0" smtClean="0">
                <a:latin typeface="Arial" panose="020B0604020202020204" pitchFamily="34" charset="0"/>
                <a:cs typeface="Arial" panose="020B0604020202020204" pitchFamily="34" charset="0"/>
              </a:rPr>
              <a:t>and Recruitment </a:t>
            </a:r>
            <a:r>
              <a:rPr lang="en-GB" sz="1400" i="1" dirty="0">
                <a:latin typeface="Arial" panose="020B0604020202020204" pitchFamily="34" charset="0"/>
                <a:cs typeface="Arial" panose="020B0604020202020204" pitchFamily="34" charset="0"/>
              </a:rPr>
              <a:t>Report </a:t>
            </a:r>
            <a:r>
              <a:rPr lang="en-GB" sz="1400" i="1" dirty="0" smtClean="0">
                <a:latin typeface="Arial" panose="020B0604020202020204" pitchFamily="34" charset="0"/>
                <a:cs typeface="Arial" panose="020B0604020202020204" pitchFamily="34" charset="0"/>
              </a:rPr>
              <a:t>2014,  European Commission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9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500"/>
                                        <p:tgtEl>
                                          <p:spTgt spid="6">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500"/>
                                        <p:tgtEl>
                                          <p:spTgt spid="8">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uiExpand="1" build="p" animBg="1"/>
      <p:bldP spid="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Evolving skill demand </a:t>
            </a:r>
            <a:endParaRPr lang="en-GB" dirty="0"/>
          </a:p>
        </p:txBody>
      </p:sp>
      <p:sp>
        <p:nvSpPr>
          <p:cNvPr id="4" name="Rectangle 3"/>
          <p:cNvSpPr/>
          <p:nvPr/>
        </p:nvSpPr>
        <p:spPr>
          <a:xfrm>
            <a:off x="385403" y="2996952"/>
            <a:ext cx="30243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buClr>
                <a:srgbClr val="0070C0"/>
              </a:buClr>
            </a:pPr>
            <a:r>
              <a:rPr lang="en-GB" sz="2000" dirty="0">
                <a:solidFill>
                  <a:schemeClr val="bg1"/>
                </a:solidFill>
                <a:latin typeface="Arial"/>
              </a:rPr>
              <a:t>Changing </a:t>
            </a:r>
            <a:r>
              <a:rPr lang="en-GB" sz="2000" dirty="0" smtClean="0">
                <a:solidFill>
                  <a:schemeClr val="bg1"/>
                </a:solidFill>
                <a:latin typeface="Arial"/>
              </a:rPr>
              <a:t>demand </a:t>
            </a:r>
            <a:br>
              <a:rPr lang="en-GB" sz="2000" dirty="0" smtClean="0">
                <a:solidFill>
                  <a:schemeClr val="bg1"/>
                </a:solidFill>
                <a:latin typeface="Arial"/>
              </a:rPr>
            </a:br>
            <a:r>
              <a:rPr lang="en-GB" sz="2000" dirty="0" smtClean="0">
                <a:solidFill>
                  <a:schemeClr val="bg1"/>
                </a:solidFill>
                <a:latin typeface="Arial"/>
              </a:rPr>
              <a:t>for occupations </a:t>
            </a:r>
          </a:p>
        </p:txBody>
      </p:sp>
      <p:sp>
        <p:nvSpPr>
          <p:cNvPr id="5" name="Rectangle 4"/>
          <p:cNvSpPr/>
          <p:nvPr/>
        </p:nvSpPr>
        <p:spPr>
          <a:xfrm>
            <a:off x="5858011" y="2996952"/>
            <a:ext cx="30243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buClr>
                <a:srgbClr val="0070C0"/>
              </a:buClr>
            </a:pPr>
            <a:r>
              <a:rPr lang="en-GB" sz="2000" dirty="0" smtClean="0">
                <a:solidFill>
                  <a:schemeClr val="bg1"/>
                </a:solidFill>
                <a:latin typeface="Arial"/>
              </a:rPr>
              <a:t>New jobs, </a:t>
            </a:r>
            <a:br>
              <a:rPr lang="en-GB" sz="2000" dirty="0" smtClean="0">
                <a:solidFill>
                  <a:schemeClr val="bg1"/>
                </a:solidFill>
                <a:latin typeface="Arial"/>
              </a:rPr>
            </a:br>
            <a:r>
              <a:rPr lang="en-GB" sz="2000" dirty="0" smtClean="0">
                <a:solidFill>
                  <a:schemeClr val="bg1"/>
                </a:solidFill>
                <a:latin typeface="Arial"/>
              </a:rPr>
              <a:t>new occupations </a:t>
            </a:r>
            <a:endParaRPr lang="en-GB" sz="2000" dirty="0">
              <a:solidFill>
                <a:schemeClr val="bg1"/>
              </a:solidFill>
              <a:latin typeface="Arial"/>
            </a:endParaRPr>
          </a:p>
        </p:txBody>
      </p:sp>
      <p:sp>
        <p:nvSpPr>
          <p:cNvPr id="6" name="Rectangle 5"/>
          <p:cNvSpPr/>
          <p:nvPr/>
        </p:nvSpPr>
        <p:spPr>
          <a:xfrm>
            <a:off x="3093183" y="2996952"/>
            <a:ext cx="30243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1200"/>
              </a:spcBef>
              <a:buClr>
                <a:srgbClr val="0070C0"/>
              </a:buClr>
            </a:pPr>
            <a:r>
              <a:rPr lang="en-GB" sz="2000" dirty="0">
                <a:solidFill>
                  <a:schemeClr val="bg1"/>
                </a:solidFill>
                <a:latin typeface="Arial"/>
              </a:rPr>
              <a:t>Changing </a:t>
            </a:r>
            <a:r>
              <a:rPr lang="en-GB" sz="2000" dirty="0" smtClean="0">
                <a:solidFill>
                  <a:schemeClr val="bg1"/>
                </a:solidFill>
                <a:latin typeface="Arial"/>
              </a:rPr>
              <a:t>skills needed within occupations </a:t>
            </a:r>
          </a:p>
        </p:txBody>
      </p:sp>
      <p:sp>
        <p:nvSpPr>
          <p:cNvPr id="8" name="Down Arrow Callout 7"/>
          <p:cNvSpPr/>
          <p:nvPr/>
        </p:nvSpPr>
        <p:spPr>
          <a:xfrm>
            <a:off x="539552" y="1340768"/>
            <a:ext cx="2520280" cy="1138272"/>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smtClean="0">
                <a:solidFill>
                  <a:schemeClr val="bg1"/>
                </a:solidFill>
                <a:latin typeface="Arial"/>
              </a:rPr>
              <a:t>Technology</a:t>
            </a:r>
            <a:endParaRPr lang="en-GB" dirty="0">
              <a:solidFill>
                <a:schemeClr val="bg1"/>
              </a:solidFill>
            </a:endParaRPr>
          </a:p>
        </p:txBody>
      </p:sp>
      <p:sp>
        <p:nvSpPr>
          <p:cNvPr id="9" name="Down Arrow Callout 8"/>
          <p:cNvSpPr/>
          <p:nvPr/>
        </p:nvSpPr>
        <p:spPr>
          <a:xfrm>
            <a:off x="6070450" y="1340768"/>
            <a:ext cx="2461989" cy="1138272"/>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smtClean="0">
                <a:solidFill>
                  <a:schemeClr val="bg1"/>
                </a:solidFill>
                <a:latin typeface="Arial"/>
              </a:rPr>
              <a:t>Global value chains</a:t>
            </a:r>
            <a:endParaRPr lang="en-GB" dirty="0">
              <a:solidFill>
                <a:schemeClr val="bg1"/>
              </a:solidFill>
            </a:endParaRPr>
          </a:p>
        </p:txBody>
      </p:sp>
      <p:sp>
        <p:nvSpPr>
          <p:cNvPr id="10" name="Down Arrow Callout 9"/>
          <p:cNvSpPr/>
          <p:nvPr/>
        </p:nvSpPr>
        <p:spPr>
          <a:xfrm>
            <a:off x="3344014" y="1340768"/>
            <a:ext cx="2455971" cy="1138272"/>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smtClean="0">
                <a:solidFill>
                  <a:schemeClr val="bg1"/>
                </a:solidFill>
                <a:latin typeface="Arial"/>
              </a:rPr>
              <a:t>Demographics</a:t>
            </a:r>
            <a:endParaRPr lang="en-GB" dirty="0">
              <a:solidFill>
                <a:schemeClr val="bg1"/>
              </a:solidFill>
            </a:endParaRPr>
          </a:p>
        </p:txBody>
      </p:sp>
      <p:sp>
        <p:nvSpPr>
          <p:cNvPr id="13" name="Oval 12"/>
          <p:cNvSpPr/>
          <p:nvPr/>
        </p:nvSpPr>
        <p:spPr>
          <a:xfrm>
            <a:off x="5773178" y="5373216"/>
            <a:ext cx="3060000" cy="869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latin typeface="Arial Narrow" panose="020B0606020202030204" pitchFamily="34" charset="0"/>
              </a:rPr>
              <a:t>Strong meta-cognitive skills</a:t>
            </a:r>
            <a:endParaRPr lang="en-GB" sz="2400" dirty="0">
              <a:latin typeface="Arial Narrow" panose="020B0606020202030204" pitchFamily="34" charset="0"/>
            </a:endParaRPr>
          </a:p>
        </p:txBody>
      </p:sp>
      <p:sp>
        <p:nvSpPr>
          <p:cNvPr id="14" name="Oval 13"/>
          <p:cNvSpPr/>
          <p:nvPr/>
        </p:nvSpPr>
        <p:spPr>
          <a:xfrm>
            <a:off x="3075351" y="5373216"/>
            <a:ext cx="3060000" cy="869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latin typeface="Arial Narrow" panose="020B0606020202030204" pitchFamily="34" charset="0"/>
              </a:rPr>
              <a:t>Strong socio-emotional skills</a:t>
            </a:r>
            <a:endParaRPr lang="en-GB" sz="2400" dirty="0">
              <a:latin typeface="Arial Narrow" panose="020B0606020202030204" pitchFamily="34" charset="0"/>
            </a:endParaRPr>
          </a:p>
        </p:txBody>
      </p:sp>
      <p:sp>
        <p:nvSpPr>
          <p:cNvPr id="15" name="Oval 14"/>
          <p:cNvSpPr/>
          <p:nvPr/>
        </p:nvSpPr>
        <p:spPr>
          <a:xfrm>
            <a:off x="313620" y="5414694"/>
            <a:ext cx="3060000" cy="8697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latin typeface="Arial Narrow" panose="020B0606020202030204" pitchFamily="34" charset="0"/>
              </a:rPr>
              <a:t>Strong foundation skills</a:t>
            </a:r>
            <a:endParaRPr lang="en-GB" sz="2400" dirty="0">
              <a:latin typeface="Arial Narrow" panose="020B0606020202030204" pitchFamily="34" charset="0"/>
            </a:endParaRPr>
          </a:p>
        </p:txBody>
      </p:sp>
      <p:sp>
        <p:nvSpPr>
          <p:cNvPr id="16" name="Rectangle 15"/>
          <p:cNvSpPr/>
          <p:nvPr/>
        </p:nvSpPr>
        <p:spPr>
          <a:xfrm>
            <a:off x="1400995" y="4005064"/>
            <a:ext cx="6408712" cy="576064"/>
          </a:xfrm>
          <a:prstGeom prst="rect">
            <a:avLst/>
          </a:prstGeom>
          <a:ln>
            <a:solidFill>
              <a:schemeClr val="accent1">
                <a:shade val="50000"/>
                <a:alpha val="39000"/>
              </a:schemeClr>
            </a:solidFill>
          </a:ln>
          <a:effectLst>
            <a:glow rad="228600">
              <a:srgbClr val="0070C0">
                <a:alpha val="40000"/>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New modes of work</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1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fade">
                                      <p:cBhvr>
                                        <p:cTn id="14" dur="500"/>
                                        <p:tgtEl>
                                          <p:spTgt spid="10">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fade">
                                      <p:cBhvr>
                                        <p:cTn id="21" dur="500"/>
                                        <p:tgtEl>
                                          <p:spTgt spid="9">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fade">
                                      <p:cBhvr>
                                        <p:cTn id="29" dur="500"/>
                                        <p:tgtEl>
                                          <p:spTgt spid="4">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bg/>
                                          </p:spTgt>
                                        </p:tgtEl>
                                        <p:attrNameLst>
                                          <p:attrName>style.visibility</p:attrName>
                                        </p:attrNameLst>
                                      </p:cBhvr>
                                      <p:to>
                                        <p:strVal val="visible"/>
                                      </p:to>
                                    </p:set>
                                    <p:animEffect transition="in" filter="fade">
                                      <p:cBhvr>
                                        <p:cTn id="36" dur="500"/>
                                        <p:tgtEl>
                                          <p:spTgt spid="6">
                                            <p:bg/>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5">
                                            <p:bg/>
                                          </p:spTgt>
                                        </p:tgtEl>
                                        <p:attrNameLst>
                                          <p:attrName>style.visibility</p:attrName>
                                        </p:attrNameLst>
                                      </p:cBhvr>
                                      <p:to>
                                        <p:strVal val="visible"/>
                                      </p:to>
                                    </p:set>
                                    <p:animEffect transition="in" filter="fade">
                                      <p:cBhvr>
                                        <p:cTn id="43" dur="500"/>
                                        <p:tgtEl>
                                          <p:spTgt spid="5">
                                            <p:bg/>
                                          </p:spTgt>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P spid="8" grpId="0" uiExpand="1" build="p" animBg="1"/>
      <p:bldP spid="9" grpId="0" uiExpand="1" build="p" animBg="1"/>
      <p:bldP spid="10" grpId="0" uiExpand="1" build="p"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Adult learning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060670"/>
              </p:ext>
            </p:extLst>
          </p:nvPr>
        </p:nvGraphicFramePr>
        <p:xfrm>
          <a:off x="179513" y="1125538"/>
          <a:ext cx="8964488" cy="53277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9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6" dur="500"/>
                                        <p:tgtEl>
                                          <p:spTgt spid="4">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1"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Participation in formal and/or non-formal </a:t>
            </a:r>
            <a:r>
              <a:rPr lang="en-US" dirty="0" smtClean="0"/>
              <a:t>education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16621"/>
              </p:ext>
            </p:extLst>
          </p:nvPr>
        </p:nvGraphicFramePr>
        <p:xfrm>
          <a:off x="234156" y="1113124"/>
          <a:ext cx="8675687" cy="5002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
        <p:nvSpPr>
          <p:cNvPr id="2" name="TextBox 1"/>
          <p:cNvSpPr txBox="1"/>
          <p:nvPr/>
        </p:nvSpPr>
        <p:spPr>
          <a:xfrm>
            <a:off x="3419872" y="6085053"/>
            <a:ext cx="2520280" cy="369332"/>
          </a:xfrm>
          <a:prstGeom prst="rect">
            <a:avLst/>
          </a:prstGeom>
          <a:noFill/>
        </p:spPr>
        <p:txBody>
          <a:bodyPr wrap="square" rtlCol="0">
            <a:spAutoFit/>
          </a:bodyPr>
          <a:lstStyle/>
          <a:p>
            <a:pPr algn="ctr"/>
            <a:r>
              <a:rPr lang="en-GB" dirty="0" smtClean="0">
                <a:solidFill>
                  <a:schemeClr val="bg2">
                    <a:lumMod val="10000"/>
                  </a:schemeClr>
                </a:solidFill>
                <a:latin typeface="Arial" panose="020B0604020202020204" pitchFamily="34" charset="0"/>
                <a:cs typeface="Arial" panose="020B0604020202020204" pitchFamily="34" charset="0"/>
              </a:rPr>
              <a:t>Literacy </a:t>
            </a:r>
            <a:endParaRPr lang="en-GB"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1" dur="500"/>
                                        <p:tgtEl>
                                          <p:spTgt spid="4">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5" dur="500"/>
                                        <p:tgtEl>
                                          <p:spTgt spid="4">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19" dur="500"/>
                                        <p:tgtEl>
                                          <p:spTgt spid="4">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3" dur="5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Readiness to learn </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709776594"/>
              </p:ext>
            </p:extLst>
          </p:nvPr>
        </p:nvGraphicFramePr>
        <p:xfrm>
          <a:off x="341530" y="1540104"/>
          <a:ext cx="846094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55576" y="1135903"/>
            <a:ext cx="7632848" cy="369332"/>
          </a:xfrm>
          <a:prstGeom prst="rect">
            <a:avLst/>
          </a:prstGeom>
          <a:noFill/>
        </p:spPr>
        <p:txBody>
          <a:bodyPr wrap="square" rtlCol="0">
            <a:spAutoFit/>
          </a:bodyPr>
          <a:lstStyle/>
          <a:p>
            <a:pPr algn="ctr"/>
            <a:r>
              <a:rPr lang="en-GB" dirty="0" smtClean="0">
                <a:solidFill>
                  <a:schemeClr val="bg2">
                    <a:lumMod val="10000"/>
                  </a:schemeClr>
                </a:solidFill>
                <a:latin typeface="+mj-lt"/>
              </a:rPr>
              <a:t>Average index of readiness to learn* for people each literacy level </a:t>
            </a:r>
            <a:endParaRPr lang="en-GB" dirty="0">
              <a:solidFill>
                <a:schemeClr val="bg2">
                  <a:lumMod val="10000"/>
                </a:schemeClr>
              </a:solidFill>
              <a:latin typeface="+mj-lt"/>
            </a:endParaRPr>
          </a:p>
        </p:txBody>
      </p:sp>
      <p:sp>
        <p:nvSpPr>
          <p:cNvPr id="8" name="TextBox 7"/>
          <p:cNvSpPr txBox="1"/>
          <p:nvPr/>
        </p:nvSpPr>
        <p:spPr>
          <a:xfrm>
            <a:off x="203861" y="5949280"/>
            <a:ext cx="8472595" cy="646331"/>
          </a:xfrm>
          <a:prstGeom prst="rect">
            <a:avLst/>
          </a:prstGeom>
          <a:noFill/>
        </p:spPr>
        <p:txBody>
          <a:bodyPr wrap="square" rtlCol="0">
            <a:spAutoFit/>
          </a:bodyPr>
          <a:lstStyle/>
          <a:p>
            <a:pPr marL="171450" indent="-171450">
              <a:buFont typeface="Arial" charset="0"/>
              <a:buChar char="•"/>
            </a:pPr>
            <a:r>
              <a:rPr lang="en-GB" sz="1200" dirty="0" smtClean="0">
                <a:solidFill>
                  <a:schemeClr val="bg2">
                    <a:lumMod val="10000"/>
                  </a:schemeClr>
                </a:solidFill>
                <a:latin typeface="+mj-lt"/>
              </a:rPr>
              <a:t>Index of readiness to learn is compiled from responses to questions on the intensity of how they relate new ideas into </a:t>
            </a:r>
            <a:br>
              <a:rPr lang="en-GB" sz="1200" dirty="0" smtClean="0">
                <a:solidFill>
                  <a:schemeClr val="bg2">
                    <a:lumMod val="10000"/>
                  </a:schemeClr>
                </a:solidFill>
                <a:latin typeface="+mj-lt"/>
              </a:rPr>
            </a:br>
            <a:r>
              <a:rPr lang="en-GB" sz="1200" dirty="0" smtClean="0">
                <a:solidFill>
                  <a:schemeClr val="bg2">
                    <a:lumMod val="10000"/>
                  </a:schemeClr>
                </a:solidFill>
                <a:latin typeface="+mj-lt"/>
              </a:rPr>
              <a:t>real life, like learning new things, relate to existing knowledge when coming across something new, get to the bottom of difficult things, figure out how different ideas fit together and look for additional information.</a:t>
            </a:r>
            <a:endParaRPr lang="en-GB" sz="1200" dirty="0">
              <a:solidFill>
                <a:schemeClr val="bg2">
                  <a:lumMod val="10000"/>
                </a:schemeClr>
              </a:solidFill>
              <a:latin typeface="+mj-lt"/>
            </a:endParaRPr>
          </a:p>
        </p:txBody>
      </p:sp>
      <p:sp>
        <p:nvSpPr>
          <p:cNvPr id="9" name="TextBox 8"/>
          <p:cNvSpPr txBox="1"/>
          <p:nvPr/>
        </p:nvSpPr>
        <p:spPr>
          <a:xfrm>
            <a:off x="0" y="6563663"/>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Education at a Glance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1" dur="500"/>
                                        <p:tgtEl>
                                          <p:spTgt spid="6">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5" dur="500"/>
                                        <p:tgtEl>
                                          <p:spTgt spid="6">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9" dur="500"/>
                                        <p:tgtEl>
                                          <p:spTgt spid="6">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3"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17</a:t>
            </a:fld>
            <a:endParaRPr lang="en-GB" dirty="0">
              <a:solidFill>
                <a:prstClr val="white"/>
              </a:solidFill>
            </a:endParaRPr>
          </a:p>
        </p:txBody>
      </p:sp>
      <p:sp>
        <p:nvSpPr>
          <p:cNvPr id="4" name="Title 3"/>
          <p:cNvSpPr>
            <a:spLocks noGrp="1"/>
          </p:cNvSpPr>
          <p:nvPr>
            <p:ph type="title"/>
          </p:nvPr>
        </p:nvSpPr>
        <p:spPr/>
        <p:txBody>
          <a:bodyPr/>
          <a:lstStyle/>
          <a:p>
            <a:r>
              <a:rPr lang="en-GB" dirty="0" smtClean="0"/>
              <a:t>Some implications for adult learning</a:t>
            </a:r>
            <a:endParaRPr lang="en-GB" dirty="0"/>
          </a:p>
        </p:txBody>
      </p:sp>
      <p:sp>
        <p:nvSpPr>
          <p:cNvPr id="5" name="Rectangle 4"/>
          <p:cNvSpPr/>
          <p:nvPr/>
        </p:nvSpPr>
        <p:spPr>
          <a:xfrm>
            <a:off x="575556" y="1484784"/>
            <a:ext cx="7992888" cy="16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smtClean="0">
                <a:latin typeface="Calibri" panose="020F0502020204030204" pitchFamily="34" charset="0"/>
              </a:rPr>
              <a:t>Major skills challenges : </a:t>
            </a:r>
          </a:p>
          <a:p>
            <a:pPr marL="342900" indent="-342900">
              <a:spcBef>
                <a:spcPts val="600"/>
              </a:spcBef>
              <a:buFont typeface="Calibri" panose="020F0502020204030204" pitchFamily="34" charset="0"/>
              <a:buChar char="→"/>
            </a:pPr>
            <a:r>
              <a:rPr lang="en-GB" sz="2000" dirty="0" smtClean="0">
                <a:latin typeface="Calibri" panose="020F0502020204030204" pitchFamily="34" charset="0"/>
              </a:rPr>
              <a:t>Raising basic skills for adults</a:t>
            </a:r>
          </a:p>
          <a:p>
            <a:pPr marL="342900" indent="-342900">
              <a:spcBef>
                <a:spcPts val="600"/>
              </a:spcBef>
              <a:buFont typeface="Calibri" panose="020F0502020204030204" pitchFamily="34" charset="0"/>
              <a:buChar char="→"/>
            </a:pPr>
            <a:r>
              <a:rPr lang="en-GB" sz="2000" dirty="0" smtClean="0">
                <a:latin typeface="Calibri" panose="020F0502020204030204" pitchFamily="34" charset="0"/>
              </a:rPr>
              <a:t>Providing youth who are NEET with skills to succeed </a:t>
            </a:r>
          </a:p>
          <a:p>
            <a:pPr marL="342900" indent="-342900">
              <a:spcBef>
                <a:spcPts val="600"/>
              </a:spcBef>
              <a:buFont typeface="Calibri" panose="020F0502020204030204" pitchFamily="34" charset="0"/>
              <a:buChar char="→"/>
            </a:pPr>
            <a:r>
              <a:rPr lang="en-GB" sz="2000" dirty="0" smtClean="0">
                <a:latin typeface="Calibri" panose="020F0502020204030204" pitchFamily="34" charset="0"/>
              </a:rPr>
              <a:t>Responding to evolving skill demand  </a:t>
            </a:r>
          </a:p>
        </p:txBody>
      </p:sp>
      <p:sp>
        <p:nvSpPr>
          <p:cNvPr id="6" name="Rectangle 5"/>
          <p:cNvSpPr/>
          <p:nvPr/>
        </p:nvSpPr>
        <p:spPr>
          <a:xfrm>
            <a:off x="575556" y="3789040"/>
            <a:ext cx="7992888" cy="1656184"/>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GB" sz="2000" dirty="0" smtClean="0">
                <a:solidFill>
                  <a:schemeClr val="bg2">
                    <a:lumMod val="10000"/>
                  </a:schemeClr>
                </a:solidFill>
                <a:latin typeface="Calibri" panose="020F0502020204030204" pitchFamily="34" charset="0"/>
              </a:rPr>
              <a:t>How well is adult learning addressing these skills challenges today?</a:t>
            </a:r>
          </a:p>
          <a:p>
            <a:pPr marL="342900" indent="-342900">
              <a:spcBef>
                <a:spcPts val="600"/>
              </a:spcBef>
              <a:buFont typeface="Calibri" panose="020F0502020204030204" pitchFamily="34" charset="0"/>
              <a:buChar char="→"/>
            </a:pPr>
            <a:r>
              <a:rPr lang="en-GB" sz="2000" dirty="0" smtClean="0">
                <a:solidFill>
                  <a:schemeClr val="bg2">
                    <a:lumMod val="10000"/>
                  </a:schemeClr>
                </a:solidFill>
                <a:latin typeface="Calibri" panose="020F0502020204030204" pitchFamily="34" charset="0"/>
              </a:rPr>
              <a:t>Lifelong Learning is not yet a reality for most</a:t>
            </a:r>
          </a:p>
          <a:p>
            <a:pPr marL="342900" indent="-342900">
              <a:spcBef>
                <a:spcPts val="600"/>
              </a:spcBef>
              <a:buFont typeface="Calibri" panose="020F0502020204030204" pitchFamily="34" charset="0"/>
              <a:buChar char="→"/>
            </a:pPr>
            <a:r>
              <a:rPr lang="en-GB" sz="2000" dirty="0" smtClean="0">
                <a:solidFill>
                  <a:schemeClr val="bg2">
                    <a:lumMod val="10000"/>
                  </a:schemeClr>
                </a:solidFill>
                <a:latin typeface="Calibri" panose="020F0502020204030204" pitchFamily="34" charset="0"/>
              </a:rPr>
              <a:t>Adult learning is reinforcing the skills divide  </a:t>
            </a:r>
            <a:endParaRPr lang="en-GB" sz="2000" dirty="0">
              <a:solidFill>
                <a:schemeClr val="bg2">
                  <a:lumMod val="10000"/>
                </a:schemeClr>
              </a:solidFill>
              <a:latin typeface="Calibri" panose="020F0502020204030204" pitchFamily="34" charset="0"/>
            </a:endParaRPr>
          </a:p>
          <a:p>
            <a:pPr marL="342900" indent="-342900">
              <a:spcBef>
                <a:spcPts val="600"/>
              </a:spcBef>
              <a:buFont typeface="Calibri" panose="020F0502020204030204" pitchFamily="34" charset="0"/>
              <a:buChar char="→"/>
            </a:pPr>
            <a:r>
              <a:rPr lang="en-GB" sz="2000" dirty="0" smtClean="0">
                <a:solidFill>
                  <a:schemeClr val="bg2">
                    <a:lumMod val="10000"/>
                  </a:schemeClr>
                </a:solidFill>
                <a:latin typeface="Calibri" panose="020F0502020204030204" pitchFamily="34" charset="0"/>
              </a:rPr>
              <a:t>Scale of the challenges suggest new approaches are needed   </a:t>
            </a:r>
            <a:endParaRPr lang="en-GB" sz="2000" dirty="0">
              <a:solidFill>
                <a:schemeClr val="bg2">
                  <a:lumMod val="10000"/>
                </a:schemeClr>
              </a:solidFill>
              <a:latin typeface="Calibri" panose="020F0502020204030204" pitchFamily="34" charset="0"/>
            </a:endParaRPr>
          </a:p>
          <a:p>
            <a:endParaRPr lang="en-GB" sz="20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14747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500"/>
                                        <p:tgtEl>
                                          <p:spTgt spid="6">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the future might hold for adult learning </a:t>
            </a:r>
            <a:endParaRPr lang="en-GB" dirty="0"/>
          </a:p>
        </p:txBody>
      </p:sp>
      <p:sp>
        <p:nvSpPr>
          <p:cNvPr id="4" name="Rectangle 3"/>
          <p:cNvSpPr/>
          <p:nvPr/>
        </p:nvSpPr>
        <p:spPr>
          <a:xfrm>
            <a:off x="575556" y="1196752"/>
            <a:ext cx="79928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smtClean="0">
                <a:latin typeface="Calibri" panose="020F0502020204030204" pitchFamily="34" charset="0"/>
              </a:rPr>
              <a:t>Impact of digitalisation on economies presents even more challenges </a:t>
            </a:r>
            <a:br>
              <a:rPr lang="en-GB" sz="2000" dirty="0" smtClean="0">
                <a:latin typeface="Calibri" panose="020F0502020204030204" pitchFamily="34" charset="0"/>
              </a:rPr>
            </a:br>
            <a:r>
              <a:rPr lang="en-GB" sz="2000" dirty="0" smtClean="0">
                <a:latin typeface="Calibri" panose="020F0502020204030204" pitchFamily="34" charset="0"/>
              </a:rPr>
              <a:t>– and opportunities  -- for adult learning</a:t>
            </a:r>
          </a:p>
        </p:txBody>
      </p:sp>
      <p:sp>
        <p:nvSpPr>
          <p:cNvPr id="7" name="Pentagon 6"/>
          <p:cNvSpPr/>
          <p:nvPr/>
        </p:nvSpPr>
        <p:spPr>
          <a:xfrm>
            <a:off x="566051" y="2132856"/>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GB" sz="2000" dirty="0">
                <a:solidFill>
                  <a:schemeClr val="bg2">
                    <a:lumMod val="10000"/>
                  </a:schemeClr>
                </a:solidFill>
                <a:latin typeface="Calibri" panose="020F0502020204030204" pitchFamily="34" charset="0"/>
              </a:rPr>
              <a:t>Individuals will take more responsibility for their skills development</a:t>
            </a:r>
          </a:p>
        </p:txBody>
      </p:sp>
      <p:sp>
        <p:nvSpPr>
          <p:cNvPr id="8" name="Pentagon 7"/>
          <p:cNvSpPr/>
          <p:nvPr/>
        </p:nvSpPr>
        <p:spPr>
          <a:xfrm>
            <a:off x="566051" y="3068960"/>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000" dirty="0">
                <a:solidFill>
                  <a:schemeClr val="bg2">
                    <a:lumMod val="10000"/>
                  </a:schemeClr>
                </a:solidFill>
                <a:latin typeface="Calibri" panose="020F0502020204030204" pitchFamily="34" charset="0"/>
              </a:rPr>
              <a:t>Skills may become unbundled with more “just in time”, “just enough”</a:t>
            </a:r>
          </a:p>
        </p:txBody>
      </p:sp>
      <p:sp>
        <p:nvSpPr>
          <p:cNvPr id="10" name="Pentagon 9"/>
          <p:cNvSpPr/>
          <p:nvPr/>
        </p:nvSpPr>
        <p:spPr>
          <a:xfrm>
            <a:off x="566051" y="3987134"/>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000" dirty="0">
                <a:solidFill>
                  <a:schemeClr val="bg2">
                    <a:lumMod val="10000"/>
                  </a:schemeClr>
                </a:solidFill>
                <a:latin typeface="Calibri" panose="020F0502020204030204" pitchFamily="34" charset="0"/>
              </a:rPr>
              <a:t>More emphasis on competencies rather than education  </a:t>
            </a:r>
          </a:p>
        </p:txBody>
      </p:sp>
      <p:sp>
        <p:nvSpPr>
          <p:cNvPr id="11" name="Pentagon 10"/>
          <p:cNvSpPr/>
          <p:nvPr/>
        </p:nvSpPr>
        <p:spPr>
          <a:xfrm>
            <a:off x="566051" y="4852241"/>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000" dirty="0">
                <a:solidFill>
                  <a:schemeClr val="bg2">
                    <a:lumMod val="10000"/>
                  </a:schemeClr>
                </a:solidFill>
                <a:latin typeface="Calibri" panose="020F0502020204030204" pitchFamily="34" charset="0"/>
              </a:rPr>
              <a:t>New ways to learn </a:t>
            </a:r>
            <a:r>
              <a:rPr lang="en-GB" sz="2000" dirty="0" smtClean="0">
                <a:solidFill>
                  <a:schemeClr val="bg2">
                    <a:lumMod val="10000"/>
                  </a:schemeClr>
                </a:solidFill>
                <a:latin typeface="Calibri" panose="020F0502020204030204" pitchFamily="34" charset="0"/>
              </a:rPr>
              <a:t>(projects, games, simulation)</a:t>
            </a:r>
            <a:endParaRPr lang="en-GB" sz="2000" dirty="0">
              <a:solidFill>
                <a:schemeClr val="bg2">
                  <a:lumMod val="10000"/>
                </a:schemeClr>
              </a:solidFill>
              <a:latin typeface="Calibri" panose="020F0502020204030204" pitchFamily="34" charset="0"/>
            </a:endParaRPr>
          </a:p>
        </p:txBody>
      </p:sp>
      <p:sp>
        <p:nvSpPr>
          <p:cNvPr id="12" name="Pentagon 11"/>
          <p:cNvSpPr/>
          <p:nvPr/>
        </p:nvSpPr>
        <p:spPr>
          <a:xfrm>
            <a:off x="566051" y="5733256"/>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2000" dirty="0">
                <a:solidFill>
                  <a:schemeClr val="bg2">
                    <a:lumMod val="10000"/>
                  </a:schemeClr>
                </a:solidFill>
                <a:latin typeface="Calibri" panose="020F0502020204030204" pitchFamily="34" charset="0"/>
              </a:rPr>
              <a:t>More focus on skills for life and for well-being </a:t>
            </a:r>
          </a:p>
        </p:txBody>
      </p:sp>
    </p:spTree>
    <p:extLst>
      <p:ext uri="{BB962C8B-B14F-4D97-AF65-F5344CB8AC3E}">
        <p14:creationId xmlns:p14="http://schemas.microsoft.com/office/powerpoint/2010/main" val="5817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“No-regrets” approaches for an uncertain future</a:t>
            </a:r>
            <a:endParaRPr lang="en-GB" dirty="0"/>
          </a:p>
        </p:txBody>
      </p:sp>
      <p:sp>
        <p:nvSpPr>
          <p:cNvPr id="4" name="Pentagon 3"/>
          <p:cNvSpPr/>
          <p:nvPr/>
        </p:nvSpPr>
        <p:spPr>
          <a:xfrm>
            <a:off x="555569" y="1484784"/>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GB" sz="2000" dirty="0" smtClean="0">
                <a:solidFill>
                  <a:schemeClr val="bg2">
                    <a:lumMod val="10000"/>
                  </a:schemeClr>
                </a:solidFill>
                <a:latin typeface="Calibri" panose="020F0502020204030204" pitchFamily="34" charset="0"/>
              </a:rPr>
              <a:t>Enable people to easily reskill and upskill throughout their lives </a:t>
            </a:r>
            <a:endParaRPr lang="en-GB" sz="2000" dirty="0">
              <a:solidFill>
                <a:schemeClr val="bg2">
                  <a:lumMod val="10000"/>
                </a:schemeClr>
              </a:solidFill>
              <a:latin typeface="Calibri" panose="020F0502020204030204" pitchFamily="34" charset="0"/>
            </a:endParaRPr>
          </a:p>
        </p:txBody>
      </p:sp>
      <p:sp>
        <p:nvSpPr>
          <p:cNvPr id="5" name="Pentagon 4"/>
          <p:cNvSpPr/>
          <p:nvPr/>
        </p:nvSpPr>
        <p:spPr>
          <a:xfrm>
            <a:off x="575556" y="3068960"/>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GB" sz="2000" dirty="0" smtClean="0">
                <a:solidFill>
                  <a:schemeClr val="bg2">
                    <a:lumMod val="10000"/>
                  </a:schemeClr>
                </a:solidFill>
                <a:latin typeface="Calibri" panose="020F0502020204030204" pitchFamily="34" charset="0"/>
              </a:rPr>
              <a:t>Raise basic skills through a co-ordinated, effective policy approach </a:t>
            </a:r>
            <a:endParaRPr lang="en-GB" sz="2000" dirty="0">
              <a:solidFill>
                <a:schemeClr val="bg2">
                  <a:lumMod val="10000"/>
                </a:schemeClr>
              </a:solidFill>
              <a:latin typeface="Calibri" panose="020F0502020204030204" pitchFamily="34" charset="0"/>
            </a:endParaRPr>
          </a:p>
        </p:txBody>
      </p:sp>
      <p:sp>
        <p:nvSpPr>
          <p:cNvPr id="6" name="Pentagon 5"/>
          <p:cNvSpPr/>
          <p:nvPr/>
        </p:nvSpPr>
        <p:spPr>
          <a:xfrm>
            <a:off x="555569" y="4869160"/>
            <a:ext cx="7992888" cy="72008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GB" sz="2000" dirty="0" smtClean="0">
                <a:solidFill>
                  <a:schemeClr val="bg2">
                    <a:lumMod val="10000"/>
                  </a:schemeClr>
                </a:solidFill>
                <a:latin typeface="Calibri" panose="020F0502020204030204" pitchFamily="34" charset="0"/>
              </a:rPr>
              <a:t>Strengthen socio-emotional skills for resilience, adaptability, innovation and inclusion</a:t>
            </a:r>
            <a:endParaRPr lang="en-GB" sz="20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9277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03232" cy="622719"/>
          </a:xfrm>
        </p:spPr>
        <p:txBody>
          <a:bodyPr/>
          <a:lstStyle/>
          <a:p>
            <a:r>
              <a:rPr lang="en-US" dirty="0"/>
              <a:t>Skills transform lives and drive </a:t>
            </a:r>
            <a:r>
              <a:rPr lang="en-US" dirty="0" smtClean="0"/>
              <a:t>economies</a:t>
            </a:r>
            <a:endParaRPr lang="en-GB" b="1" dirty="0">
              <a:solidFill>
                <a:srgbClr val="0070C0"/>
              </a:solidFill>
            </a:endParaRPr>
          </a:p>
        </p:txBody>
      </p:sp>
      <p:sp>
        <p:nvSpPr>
          <p:cNvPr id="4" name="Slide Number Placeholder 3"/>
          <p:cNvSpPr>
            <a:spLocks noGrp="1"/>
          </p:cNvSpPr>
          <p:nvPr>
            <p:ph type="sldNum" sz="quarter" idx="4294967295"/>
          </p:nvPr>
        </p:nvSpPr>
        <p:spPr>
          <a:xfrm>
            <a:off x="8676456" y="6569968"/>
            <a:ext cx="467544" cy="288032"/>
          </a:xfrm>
          <a:prstGeom prst="rect">
            <a:avLst/>
          </a:prstGeom>
        </p:spPr>
        <p:txBody>
          <a:bodyPr/>
          <a:lstStyle/>
          <a:p>
            <a:fld id="{BDEBB3E9-AE79-4C1E-AB43-19CAFC38B905}" type="slidenum">
              <a:rPr lang="en-US" smtClean="0">
                <a:solidFill>
                  <a:prstClr val="white"/>
                </a:solidFill>
              </a:rPr>
              <a:pPr/>
              <a:t>2</a:t>
            </a:fld>
            <a:endParaRPr lang="en-US" dirty="0">
              <a:solidFill>
                <a:prstClr val="white"/>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2" y="2060985"/>
            <a:ext cx="2577303" cy="34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9433" y="1340768"/>
            <a:ext cx="8388424" cy="5278368"/>
          </a:xfrm>
          <a:prstGeom prst="rect">
            <a:avLst/>
          </a:prstGeom>
        </p:spPr>
        <p:txBody>
          <a:bodyPr wrap="square">
            <a:spAutoFit/>
          </a:bodyPr>
          <a:lstStyle/>
          <a:p>
            <a:pPr marL="2506663" indent="-536575">
              <a:spcBef>
                <a:spcPts val="1200"/>
              </a:spcBef>
              <a:buFont typeface="Wingdings" panose="05000000000000000000" pitchFamily="2" charset="2"/>
              <a:buChar char="q"/>
            </a:pPr>
            <a:r>
              <a:rPr lang="en-US" sz="2400" dirty="0" smtClean="0">
                <a:solidFill>
                  <a:srgbClr val="0070C0"/>
                </a:solidFill>
                <a:latin typeface="Calibri" panose="020F0502020204030204" pitchFamily="34" charset="0"/>
              </a:rPr>
              <a:t>What </a:t>
            </a:r>
            <a:r>
              <a:rPr lang="en-US" sz="2400" dirty="0">
                <a:solidFill>
                  <a:srgbClr val="0070C0"/>
                </a:solidFill>
                <a:latin typeface="Calibri" panose="020F0502020204030204" pitchFamily="34" charset="0"/>
              </a:rPr>
              <a:t>people know and what they can do </a:t>
            </a:r>
            <a:r>
              <a:rPr lang="en-US" sz="2400" dirty="0" smtClean="0">
                <a:solidFill>
                  <a:srgbClr val="0070C0"/>
                </a:solidFill>
                <a:latin typeface="Calibri" panose="020F0502020204030204" pitchFamily="34" charset="0"/>
              </a:rPr>
              <a:t/>
            </a:r>
            <a:br>
              <a:rPr lang="en-US" sz="2400" dirty="0" smtClean="0">
                <a:solidFill>
                  <a:srgbClr val="0070C0"/>
                </a:solidFill>
                <a:latin typeface="Calibri" panose="020F0502020204030204" pitchFamily="34" charset="0"/>
              </a:rPr>
            </a:br>
            <a:r>
              <a:rPr lang="en-US" sz="2400" dirty="0" smtClean="0">
                <a:solidFill>
                  <a:srgbClr val="0070C0"/>
                </a:solidFill>
                <a:latin typeface="Calibri" panose="020F0502020204030204" pitchFamily="34" charset="0"/>
              </a:rPr>
              <a:t>has </a:t>
            </a:r>
            <a:r>
              <a:rPr lang="en-US" sz="2400" dirty="0">
                <a:solidFill>
                  <a:srgbClr val="0070C0"/>
                </a:solidFill>
                <a:latin typeface="Calibri" panose="020F0502020204030204" pitchFamily="34" charset="0"/>
              </a:rPr>
              <a:t>a major impact on their life chances</a:t>
            </a:r>
          </a:p>
          <a:p>
            <a:pPr marL="2506663" indent="-536575">
              <a:spcBef>
                <a:spcPts val="1200"/>
              </a:spcBef>
              <a:buFont typeface="Wingdings" panose="05000000000000000000" pitchFamily="2" charset="2"/>
              <a:buChar char="q"/>
            </a:pPr>
            <a:r>
              <a:rPr lang="en-US" sz="2400" dirty="0">
                <a:solidFill>
                  <a:srgbClr val="0070C0"/>
                </a:solidFill>
                <a:latin typeface="Calibri" panose="020F0502020204030204" pitchFamily="34" charset="0"/>
              </a:rPr>
              <a:t>Building the right skills can help countries improve economic prosperity </a:t>
            </a:r>
            <a:r>
              <a:rPr lang="en-US" sz="2400" u="sng" dirty="0">
                <a:solidFill>
                  <a:srgbClr val="0070C0"/>
                </a:solidFill>
                <a:latin typeface="Calibri" panose="020F0502020204030204" pitchFamily="34" charset="0"/>
              </a:rPr>
              <a:t>and</a:t>
            </a:r>
            <a:r>
              <a:rPr lang="en-US" sz="2400" dirty="0">
                <a:solidFill>
                  <a:srgbClr val="0070C0"/>
                </a:solidFill>
                <a:latin typeface="Calibri" panose="020F0502020204030204" pitchFamily="34" charset="0"/>
              </a:rPr>
              <a:t> social cohesion by supporting:</a:t>
            </a:r>
          </a:p>
          <a:p>
            <a:pPr marL="2963863" lvl="1" indent="-457200">
              <a:spcBef>
                <a:spcPts val="600"/>
              </a:spcBef>
              <a:buFont typeface="Wingdings" panose="05000000000000000000" pitchFamily="2" charset="2"/>
              <a:buChar char="ü"/>
            </a:pPr>
            <a:r>
              <a:rPr lang="en-US" sz="2400" dirty="0">
                <a:solidFill>
                  <a:srgbClr val="0070C0"/>
                </a:solidFill>
                <a:latin typeface="Calibri" panose="020F0502020204030204" pitchFamily="34" charset="0"/>
              </a:rPr>
              <a:t>improvement in productivity and growth</a:t>
            </a:r>
          </a:p>
          <a:p>
            <a:pPr marL="2963863" lvl="1" indent="-457200">
              <a:spcBef>
                <a:spcPts val="600"/>
              </a:spcBef>
              <a:buFont typeface="Wingdings" panose="05000000000000000000" pitchFamily="2" charset="2"/>
              <a:buChar char="ü"/>
            </a:pPr>
            <a:r>
              <a:rPr lang="en-US" sz="2400" dirty="0">
                <a:solidFill>
                  <a:srgbClr val="0070C0"/>
                </a:solidFill>
                <a:latin typeface="Calibri" panose="020F0502020204030204" pitchFamily="34" charset="0"/>
              </a:rPr>
              <a:t>high levels of employment in good </a:t>
            </a:r>
            <a:r>
              <a:rPr lang="en-US" sz="2400" dirty="0" smtClean="0">
                <a:solidFill>
                  <a:srgbClr val="0070C0"/>
                </a:solidFill>
                <a:latin typeface="Calibri" panose="020F0502020204030204" pitchFamily="34" charset="0"/>
              </a:rPr>
              <a:t/>
            </a:r>
            <a:br>
              <a:rPr lang="en-US" sz="2400" dirty="0" smtClean="0">
                <a:solidFill>
                  <a:srgbClr val="0070C0"/>
                </a:solidFill>
                <a:latin typeface="Calibri" panose="020F0502020204030204" pitchFamily="34" charset="0"/>
              </a:rPr>
            </a:br>
            <a:r>
              <a:rPr lang="en-US" sz="2400" dirty="0" smtClean="0">
                <a:solidFill>
                  <a:srgbClr val="0070C0"/>
                </a:solidFill>
                <a:latin typeface="Calibri" panose="020F0502020204030204" pitchFamily="34" charset="0"/>
              </a:rPr>
              <a:t>quality </a:t>
            </a:r>
            <a:r>
              <a:rPr lang="en-US" sz="2400" dirty="0">
                <a:solidFill>
                  <a:srgbClr val="0070C0"/>
                </a:solidFill>
                <a:latin typeface="Calibri" panose="020F0502020204030204" pitchFamily="34" charset="0"/>
              </a:rPr>
              <a:t>jobs</a:t>
            </a:r>
          </a:p>
          <a:p>
            <a:pPr marL="2963863" lvl="1" indent="-457200">
              <a:spcBef>
                <a:spcPts val="600"/>
              </a:spcBef>
              <a:buFont typeface="Wingdings" panose="05000000000000000000" pitchFamily="2" charset="2"/>
              <a:buChar char="ü"/>
            </a:pPr>
            <a:r>
              <a:rPr lang="en-US" sz="2400" dirty="0">
                <a:solidFill>
                  <a:srgbClr val="0070C0"/>
                </a:solidFill>
                <a:latin typeface="Calibri" panose="020F0502020204030204" pitchFamily="34" charset="0"/>
              </a:rPr>
              <a:t>social outcomes such as health, </a:t>
            </a:r>
            <a:br>
              <a:rPr lang="en-US" sz="2400" dirty="0">
                <a:solidFill>
                  <a:srgbClr val="0070C0"/>
                </a:solidFill>
                <a:latin typeface="Calibri" panose="020F0502020204030204" pitchFamily="34" charset="0"/>
              </a:rPr>
            </a:br>
            <a:r>
              <a:rPr lang="en-US" sz="2400" dirty="0">
                <a:solidFill>
                  <a:srgbClr val="0070C0"/>
                </a:solidFill>
                <a:latin typeface="Calibri" panose="020F0502020204030204" pitchFamily="34" charset="0"/>
              </a:rPr>
              <a:t>civic and social engagement</a:t>
            </a:r>
          </a:p>
          <a:p>
            <a:endParaRPr lang="en-US" sz="2400" dirty="0">
              <a:solidFill>
                <a:srgbClr val="0070C0"/>
              </a:solidFill>
              <a:latin typeface="Calibri" panose="020F0502020204030204" pitchFamily="34" charset="0"/>
            </a:endParaRPr>
          </a:p>
          <a:p>
            <a:endParaRPr lang="en-US" sz="2400" i="1" dirty="0" smtClean="0">
              <a:solidFill>
                <a:srgbClr val="0070C0"/>
              </a:solidFill>
              <a:latin typeface="Calibri" panose="020F0502020204030204" pitchFamily="34" charset="0"/>
            </a:endParaRPr>
          </a:p>
          <a:p>
            <a:r>
              <a:rPr lang="en-US" sz="2400" i="1" dirty="0" smtClean="0">
                <a:solidFill>
                  <a:srgbClr val="0070C0"/>
                </a:solidFill>
                <a:latin typeface="Calibri" panose="020F0502020204030204" pitchFamily="34" charset="0"/>
              </a:rPr>
              <a:t>OECD Skills Strategy (2012)</a:t>
            </a:r>
            <a:endParaRPr lang="en-US" sz="2400" i="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00386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250"/>
                                        <p:tgtEl>
                                          <p:spTgt spid="2050"/>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499"/>
                                          </p:stCondLst>
                                        </p:cTn>
                                        <p:tgtEl>
                                          <p:spTgt spid="3">
                                            <p:txEl>
                                              <p:pRg st="1" end="1"/>
                                            </p:txEl>
                                          </p:spTgt>
                                        </p:tgtEl>
                                        <p:attrNameLst>
                                          <p:attrName>style.visibility</p:attrName>
                                        </p:attrNameLst>
                                      </p:cBhvr>
                                      <p:to>
                                        <p:strVal val="visible"/>
                                      </p:to>
                                    </p:set>
                                  </p:childTnLst>
                                </p:cTn>
                              </p:par>
                            </p:childTnLst>
                          </p:cTn>
                        </p:par>
                        <p:par>
                          <p:cTn id="14" fill="hold">
                            <p:stCondLst>
                              <p:cond delay="1250"/>
                            </p:stCondLst>
                            <p:childTnLst>
                              <p:par>
                                <p:cTn id="15" presetID="1" presetClass="entr" presetSubtype="0" fill="hold" grpId="0" nodeType="afterEffect">
                                  <p:stCondLst>
                                    <p:cond delay="0"/>
                                  </p:stCondLst>
                                  <p:childTnLst>
                                    <p:set>
                                      <p:cBhvr>
                                        <p:cTn id="16" dur="1" fill="hold">
                                          <p:stCondLst>
                                            <p:cond delay="499"/>
                                          </p:stCondLst>
                                        </p:cTn>
                                        <p:tgtEl>
                                          <p:spTgt spid="3">
                                            <p:txEl>
                                              <p:pRg st="2" end="2"/>
                                            </p:txEl>
                                          </p:spTgt>
                                        </p:tgtEl>
                                        <p:attrNameLst>
                                          <p:attrName>style.visibility</p:attrName>
                                        </p:attrNameLst>
                                      </p:cBhvr>
                                      <p:to>
                                        <p:strVal val="visible"/>
                                      </p:to>
                                    </p:set>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499"/>
                                          </p:stCondLst>
                                        </p:cTn>
                                        <p:tgtEl>
                                          <p:spTgt spid="3">
                                            <p:txEl>
                                              <p:pRg st="3" end="3"/>
                                            </p:txEl>
                                          </p:spTgt>
                                        </p:tgtEl>
                                        <p:attrNameLst>
                                          <p:attrName>style.visibility</p:attrName>
                                        </p:attrNameLst>
                                      </p:cBhvr>
                                      <p:to>
                                        <p:strVal val="visible"/>
                                      </p:to>
                                    </p:set>
                                  </p:childTnLst>
                                </p:cTn>
                              </p:par>
                            </p:childTnLst>
                          </p:cTn>
                        </p:par>
                        <p:par>
                          <p:cTn id="20" fill="hold">
                            <p:stCondLst>
                              <p:cond delay="2250"/>
                            </p:stCondLst>
                            <p:childTnLst>
                              <p:par>
                                <p:cTn id="21" presetID="1" presetClass="entr" presetSubtype="0" fill="hold" grpId="0" nodeType="after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par>
                          <p:cTn id="23" fill="hold">
                            <p:stCondLst>
                              <p:cond delay="2750"/>
                            </p:stCondLst>
                            <p:childTnLst>
                              <p:par>
                                <p:cTn id="24" presetID="1" presetClass="entr" presetSubtype="0" fill="hold" grpId="0" nodeType="afterEffect">
                                  <p:stCondLst>
                                    <p:cond delay="0"/>
                                  </p:stCondLst>
                                  <p:childTnLst>
                                    <p:set>
                                      <p:cBhvr>
                                        <p:cTn id="25"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44" y="1772816"/>
            <a:ext cx="8446294" cy="1494921"/>
          </a:xfrm>
        </p:spPr>
        <p:txBody>
          <a:bodyPr>
            <a:noAutofit/>
          </a:bodyPr>
          <a:lstStyle/>
          <a:p>
            <a:pPr marL="0" indent="0" algn="ctr">
              <a:buNone/>
            </a:pPr>
            <a:r>
              <a:rPr lang="en-GB" sz="2400" dirty="0" smtClean="0">
                <a:latin typeface="Calibri" panose="020F0502020204030204" pitchFamily="34" charset="0"/>
              </a:rPr>
              <a:t>Thank you! </a:t>
            </a:r>
          </a:p>
          <a:p>
            <a:pPr marL="0" indent="0" algn="ctr">
              <a:spcBef>
                <a:spcPts val="600"/>
              </a:spcBef>
              <a:spcAft>
                <a:spcPts val="600"/>
              </a:spcAft>
              <a:buNone/>
            </a:pPr>
            <a:r>
              <a:rPr lang="en-GB" sz="2400" dirty="0" smtClean="0">
                <a:latin typeface="Calibri" panose="020F0502020204030204" pitchFamily="34" charset="0"/>
                <a:hlinkClick r:id="rId3"/>
              </a:rPr>
              <a:t>Deborah.Roseveare@oecd.org</a:t>
            </a:r>
            <a:r>
              <a:rPr lang="en-GB" sz="2400" dirty="0" smtClean="0">
                <a:solidFill>
                  <a:schemeClr val="tx2"/>
                </a:solidFill>
                <a:latin typeface="Calibri" panose="020F0502020204030204" pitchFamily="34" charset="0"/>
              </a:rPr>
              <a:t> </a:t>
            </a:r>
          </a:p>
          <a:p>
            <a:pPr marL="0" indent="0" algn="ctr">
              <a:spcBef>
                <a:spcPts val="0"/>
              </a:spcBef>
              <a:buNone/>
            </a:pPr>
            <a:r>
              <a:rPr lang="en-GB" sz="2400" dirty="0" smtClean="0">
                <a:solidFill>
                  <a:schemeClr val="tx2"/>
                </a:solidFill>
                <a:latin typeface="Calibri" panose="020F0502020204030204" pitchFamily="34" charset="0"/>
                <a:hlinkClick r:id=""/>
              </a:rPr>
              <a:t>www.oecd.org/edu </a:t>
            </a:r>
          </a:p>
          <a:p>
            <a:pPr marL="0" indent="0" algn="ctr">
              <a:spcBef>
                <a:spcPts val="0"/>
              </a:spcBef>
              <a:buNone/>
            </a:pPr>
            <a:r>
              <a:rPr lang="en-GB" sz="2400" dirty="0" smtClean="0">
                <a:solidFill>
                  <a:schemeClr val="tx2"/>
                </a:solidFill>
                <a:latin typeface="Calibri" panose="020F0502020204030204" pitchFamily="34" charset="0"/>
                <a:hlinkClick r:id=""/>
              </a:rPr>
              <a:t>www.oecd.org/skills</a:t>
            </a:r>
            <a:r>
              <a:rPr lang="en-GB" sz="2400" i="1" dirty="0">
                <a:latin typeface="Calibri" panose="020F0502020204030204" pitchFamily="34" charset="0"/>
                <a:hlinkClick r:id="rId4"/>
              </a:rPr>
              <a:t/>
            </a:r>
            <a:br>
              <a:rPr lang="en-GB" sz="2400" i="1" dirty="0">
                <a:latin typeface="Calibri" panose="020F0502020204030204" pitchFamily="34" charset="0"/>
                <a:hlinkClick r:id="rId4"/>
              </a:rPr>
            </a:br>
            <a:r>
              <a:rPr lang="en-GB" sz="2400" dirty="0" smtClean="0">
                <a:solidFill>
                  <a:schemeClr val="tx2"/>
                </a:solidFill>
                <a:latin typeface="Calibri" panose="020F0502020204030204" pitchFamily="34" charset="0"/>
              </a:rPr>
              <a:t>  </a:t>
            </a:r>
            <a:endParaRPr lang="en-GB" sz="2400" dirty="0">
              <a:solidFill>
                <a:schemeClr val="tx2"/>
              </a:solidFill>
              <a:latin typeface="Calibri" panose="020F0502020204030204" pitchFamily="34" charset="0"/>
            </a:endParaRPr>
          </a:p>
        </p:txBody>
      </p:sp>
      <p:pic>
        <p:nvPicPr>
          <p:cNvPr id="12" name="Picture 16" descr="C:\Documents and Settings\Roseveare_d\Local Settings\Temporary Internet Files\Content.IE5\HETMJ58O\MP900431268[1].jpg"/>
          <p:cNvPicPr>
            <a:picLocks noChangeAspect="1" noChangeArrowheads="1"/>
          </p:cNvPicPr>
          <p:nvPr/>
        </p:nvPicPr>
        <p:blipFill>
          <a:blip r:embed="rId5" cstate="print"/>
          <a:srcRect/>
          <a:stretch>
            <a:fillRect/>
          </a:stretch>
        </p:blipFill>
        <p:spPr bwMode="auto">
          <a:xfrm>
            <a:off x="288196" y="4012880"/>
            <a:ext cx="1857046" cy="1857046"/>
          </a:xfrm>
          <a:prstGeom prst="rect">
            <a:avLst/>
          </a:prstGeom>
          <a:noFill/>
        </p:spPr>
      </p:pic>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776" r="13542" b="9952"/>
          <a:stretch/>
        </p:blipFill>
        <p:spPr bwMode="auto">
          <a:xfrm>
            <a:off x="6810704" y="4012881"/>
            <a:ext cx="1746526" cy="19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F301A600-A98F-48E1-AB15-30244BD8EAB6}" type="slidenum">
              <a:rPr lang="en-GB" smtClean="0">
                <a:solidFill>
                  <a:prstClr val="white"/>
                </a:solidFill>
              </a:rPr>
              <a:pPr/>
              <a:t>20</a:t>
            </a:fld>
            <a:endParaRPr lang="en-GB">
              <a:solidFill>
                <a:prstClr val="white"/>
              </a:solidFill>
            </a:endParaRPr>
          </a:p>
        </p:txBody>
      </p:sp>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017" y="1384329"/>
            <a:ext cx="20431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9913" y="4337825"/>
            <a:ext cx="365760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C:\Documents and Settings\Roseveare_d\Local Settings\Temporary Internet Files\Content.IE5\SRXNHRZP\MP900402624[1].jpg"/>
          <p:cNvPicPr>
            <a:picLocks noChangeAspect="1" noChangeArrowheads="1"/>
          </p:cNvPicPr>
          <p:nvPr/>
        </p:nvPicPr>
        <p:blipFill>
          <a:blip r:embed="rId9" cstate="print"/>
          <a:srcRect/>
          <a:stretch>
            <a:fillRect/>
          </a:stretch>
        </p:blipFill>
        <p:spPr bwMode="auto">
          <a:xfrm>
            <a:off x="7337278" y="1192261"/>
            <a:ext cx="1302722" cy="1628800"/>
          </a:xfrm>
          <a:prstGeom prst="rect">
            <a:avLst/>
          </a:prstGeom>
          <a:noFill/>
        </p:spPr>
      </p:pic>
    </p:spTree>
    <p:extLst>
      <p:ext uri="{BB962C8B-B14F-4D97-AF65-F5344CB8AC3E}">
        <p14:creationId xmlns:p14="http://schemas.microsoft.com/office/powerpoint/2010/main" val="351384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76456" y="6569968"/>
            <a:ext cx="467544" cy="288032"/>
          </a:xfrm>
          <a:prstGeom prst="rect">
            <a:avLst/>
          </a:prstGeom>
        </p:spPr>
        <p:txBody>
          <a:bodyPr/>
          <a:lstStyle/>
          <a:p>
            <a:fld id="{2661962A-4866-4B29-841D-FD37D523FF25}" type="slidenum">
              <a:rPr lang="en-GB" smtClean="0">
                <a:solidFill>
                  <a:prstClr val="white"/>
                </a:solidFill>
              </a:rPr>
              <a:pPr/>
              <a:t>3</a:t>
            </a:fld>
            <a:endParaRPr lang="en-GB" dirty="0">
              <a:solidFill>
                <a:prstClr val="white"/>
              </a:solidFill>
            </a:endParaRPr>
          </a:p>
        </p:txBody>
      </p:sp>
      <p:pic>
        <p:nvPicPr>
          <p:cNvPr id="29698" name="Picture 2"/>
          <p:cNvPicPr>
            <a:picLocks noGrp="1" noChangeAspect="1" noChangeArrowheads="1"/>
          </p:cNvPicPr>
          <p:nvPr>
            <p:ph idx="1"/>
          </p:nvPr>
        </p:nvPicPr>
        <p:blipFill>
          <a:blip r:embed="rId3" cstate="print"/>
          <a:srcRect/>
          <a:stretch>
            <a:fillRect/>
          </a:stretch>
        </p:blipFill>
        <p:spPr bwMode="auto">
          <a:xfrm>
            <a:off x="19578" y="1556792"/>
            <a:ext cx="8775481" cy="5073204"/>
          </a:xfrm>
          <a:prstGeom prst="rect">
            <a:avLst/>
          </a:prstGeom>
          <a:noFill/>
          <a:ln w="9525">
            <a:noFill/>
            <a:miter lim="800000"/>
            <a:headEnd/>
            <a:tailEnd/>
          </a:ln>
        </p:spPr>
      </p:pic>
      <p:sp>
        <p:nvSpPr>
          <p:cNvPr id="6"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dirty="0" smtClean="0"/>
              <a:t>A comprehensive approach to skills</a:t>
            </a:r>
            <a:endParaRPr lang="en-GB" b="1" dirty="0">
              <a:solidFill>
                <a:srgbClr val="0070C0"/>
              </a:solidFill>
            </a:endParaRPr>
          </a:p>
        </p:txBody>
      </p:sp>
      <p:sp>
        <p:nvSpPr>
          <p:cNvPr id="3" name="TextBox 2"/>
          <p:cNvSpPr txBox="1"/>
          <p:nvPr/>
        </p:nvSpPr>
        <p:spPr>
          <a:xfrm>
            <a:off x="899592" y="6486824"/>
            <a:ext cx="3600400" cy="369332"/>
          </a:xfrm>
          <a:prstGeom prst="rect">
            <a:avLst/>
          </a:prstGeom>
          <a:noFill/>
        </p:spPr>
        <p:txBody>
          <a:bodyPr wrap="square" rtlCol="0">
            <a:spAutoFit/>
          </a:bodyPr>
          <a:lstStyle/>
          <a:p>
            <a:pPr algn="r"/>
            <a:r>
              <a:rPr lang="en-GB" i="1" dirty="0" smtClean="0">
                <a:solidFill>
                  <a:srgbClr val="0070C0"/>
                </a:solidFill>
                <a:latin typeface="Arial"/>
              </a:rPr>
              <a:t>Whole-of-government approach</a:t>
            </a:r>
            <a:endParaRPr lang="en-GB" i="1" dirty="0">
              <a:solidFill>
                <a:srgbClr val="0070C0"/>
              </a:solidFill>
              <a:latin typeface="Arial"/>
            </a:endParaRPr>
          </a:p>
        </p:txBody>
      </p:sp>
      <p:sp>
        <p:nvSpPr>
          <p:cNvPr id="7" name="TextBox 6"/>
          <p:cNvSpPr txBox="1"/>
          <p:nvPr/>
        </p:nvSpPr>
        <p:spPr>
          <a:xfrm>
            <a:off x="4572000" y="6496610"/>
            <a:ext cx="4176464" cy="369332"/>
          </a:xfrm>
          <a:prstGeom prst="rect">
            <a:avLst/>
          </a:prstGeom>
          <a:noFill/>
        </p:spPr>
        <p:txBody>
          <a:bodyPr wrap="square" rtlCol="0">
            <a:spAutoFit/>
          </a:bodyPr>
          <a:lstStyle/>
          <a:p>
            <a:r>
              <a:rPr lang="en-GB" i="1" dirty="0" smtClean="0">
                <a:solidFill>
                  <a:srgbClr val="0070C0"/>
                </a:solidFill>
                <a:latin typeface="Arial"/>
              </a:rPr>
              <a:t>Engaging all relevant stakeholders</a:t>
            </a:r>
            <a:endParaRPr lang="en-GB" i="1" dirty="0">
              <a:solidFill>
                <a:srgbClr val="0070C0"/>
              </a:solidFill>
              <a:latin typeface="Arial"/>
            </a:endParaRPr>
          </a:p>
        </p:txBody>
      </p:sp>
      <p:sp>
        <p:nvSpPr>
          <p:cNvPr id="2" name="Rectangle 1"/>
          <p:cNvSpPr/>
          <p:nvPr/>
        </p:nvSpPr>
        <p:spPr>
          <a:xfrm>
            <a:off x="1763688" y="980728"/>
            <a:ext cx="561662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latin typeface="Arial"/>
              </a:rPr>
              <a:t>OECD Skills Strategy framework  </a:t>
            </a:r>
            <a:endParaRPr lang="en-GB" sz="2400" b="1" dirty="0">
              <a:solidFill>
                <a:srgbClr val="0070C0"/>
              </a:solidFill>
              <a:latin typeface="Arial"/>
            </a:endParaRPr>
          </a:p>
        </p:txBody>
      </p:sp>
    </p:spTree>
    <p:extLst>
      <p:ext uri="{BB962C8B-B14F-4D97-AF65-F5344CB8AC3E}">
        <p14:creationId xmlns:p14="http://schemas.microsoft.com/office/powerpoint/2010/main" val="306689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fade">
                                      <p:cBhvr>
                                        <p:cTn id="11" dur="500"/>
                                        <p:tgtEl>
                                          <p:spTgt spid="2969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4F81BD"/>
                </a:solidFill>
                <a:latin typeface="Arial" panose="020B0604020202020204" pitchFamily="34" charset="0"/>
                <a:cs typeface="Arial" panose="020B0604020202020204" pitchFamily="34" charset="0"/>
              </a:rPr>
              <a:t>What do we mean by </a:t>
            </a:r>
            <a:r>
              <a:rPr lang="en-GB" b="1" dirty="0" smtClean="0">
                <a:solidFill>
                  <a:srgbClr val="4F81BD"/>
                </a:solidFill>
                <a:latin typeface="Arial" panose="020B0604020202020204" pitchFamily="34" charset="0"/>
                <a:cs typeface="Arial" panose="020B0604020202020204" pitchFamily="34" charset="0"/>
              </a:rPr>
              <a:t>skills (competencies)? </a:t>
            </a:r>
            <a:endParaRPr lang="en-GB" b="1" dirty="0">
              <a:solidFill>
                <a:srgbClr val="4F81BD"/>
              </a:solidFill>
              <a:latin typeface="Arial" panose="020B0604020202020204" pitchFamily="34" charset="0"/>
              <a:cs typeface="Arial" panose="020B0604020202020204" pitchFamily="34" charset="0"/>
            </a:endParaRPr>
          </a:p>
        </p:txBody>
      </p:sp>
      <p:sp>
        <p:nvSpPr>
          <p:cNvPr id="35" name="Rectangle 34"/>
          <p:cNvSpPr/>
          <p:nvPr/>
        </p:nvSpPr>
        <p:spPr>
          <a:xfrm>
            <a:off x="273762" y="1268896"/>
            <a:ext cx="2160000" cy="1224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Arial"/>
              </a:rPr>
              <a:t>Generic </a:t>
            </a:r>
            <a:br>
              <a:rPr lang="en-GB" sz="2000" dirty="0">
                <a:solidFill>
                  <a:prstClr val="white"/>
                </a:solidFill>
                <a:latin typeface="Arial"/>
              </a:rPr>
            </a:br>
            <a:r>
              <a:rPr lang="en-GB" sz="2000" dirty="0">
                <a:solidFill>
                  <a:prstClr val="white"/>
                </a:solidFill>
                <a:latin typeface="Arial"/>
              </a:rPr>
              <a:t>cognitive </a:t>
            </a:r>
            <a:br>
              <a:rPr lang="en-GB" sz="2000" dirty="0">
                <a:solidFill>
                  <a:prstClr val="white"/>
                </a:solidFill>
                <a:latin typeface="Arial"/>
              </a:rPr>
            </a:br>
            <a:r>
              <a:rPr lang="en-GB" sz="2000" dirty="0">
                <a:solidFill>
                  <a:prstClr val="white"/>
                </a:solidFill>
                <a:latin typeface="Arial"/>
              </a:rPr>
              <a:t>skills </a:t>
            </a:r>
          </a:p>
        </p:txBody>
      </p:sp>
      <p:pic>
        <p:nvPicPr>
          <p:cNvPr id="37" name="Picture 36"/>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9500" r="65196" b="33504"/>
          <a:stretch/>
        </p:blipFill>
        <p:spPr>
          <a:xfrm>
            <a:off x="2886221" y="1327536"/>
            <a:ext cx="1224136" cy="2054117"/>
          </a:xfrm>
          <a:prstGeom prst="rect">
            <a:avLst/>
          </a:prstGeom>
        </p:spPr>
      </p:pic>
      <p:pic>
        <p:nvPicPr>
          <p:cNvPr id="38" name="Picture 37" descr="shutterstock_104037536_red.jpg"/>
          <p:cNvPicPr>
            <a:picLocks noChangeAspect="1"/>
          </p:cNvPicPr>
          <p:nvPr/>
        </p:nvPicPr>
        <p:blipFill rotWithShape="1">
          <a:blip r:embed="rId4" cstate="print">
            <a:extLst>
              <a:ext uri="{28A0092B-C50C-407E-A947-70E740481C1C}">
                <a14:useLocalDpi xmlns:a14="http://schemas.microsoft.com/office/drawing/2010/main" val="0"/>
              </a:ext>
            </a:extLst>
          </a:blip>
          <a:srcRect l="16968" t="12347" r="31935" b="7805"/>
          <a:stretch/>
        </p:blipFill>
        <p:spPr>
          <a:xfrm>
            <a:off x="127944" y="2592300"/>
            <a:ext cx="1635554" cy="1666161"/>
          </a:xfrm>
          <a:prstGeom prst="rect">
            <a:avLst/>
          </a:prstGeom>
        </p:spPr>
      </p:pic>
      <p:sp>
        <p:nvSpPr>
          <p:cNvPr id="2" name="Slide Number Placeholder 1"/>
          <p:cNvSpPr>
            <a:spLocks noGrp="1"/>
          </p:cNvSpPr>
          <p:nvPr>
            <p:ph type="sldNum" sz="quarter" idx="4294967295"/>
          </p:nvPr>
        </p:nvSpPr>
        <p:spPr>
          <a:xfrm>
            <a:off x="8640000" y="6411600"/>
            <a:ext cx="342000" cy="244800"/>
          </a:xfrm>
          <a:prstGeom prst="rect">
            <a:avLst/>
          </a:prstGeom>
        </p:spPr>
        <p:txBody>
          <a:bodyPr/>
          <a:lstStyle/>
          <a:p>
            <a:fld id="{F301A600-A98F-48E1-AB15-30244BD8EAB6}" type="slidenum">
              <a:rPr lang="en-GB" smtClean="0">
                <a:solidFill>
                  <a:prstClr val="white"/>
                </a:solidFill>
              </a:rPr>
              <a:pPr/>
              <a:t>4</a:t>
            </a:fld>
            <a:endParaRPr lang="en-GB">
              <a:solidFill>
                <a:prstClr val="white"/>
              </a:solidFill>
            </a:endParaRPr>
          </a:p>
        </p:txBody>
      </p:sp>
      <p:sp>
        <p:nvSpPr>
          <p:cNvPr id="11" name="Rectangle 10"/>
          <p:cNvSpPr/>
          <p:nvPr/>
        </p:nvSpPr>
        <p:spPr>
          <a:xfrm>
            <a:off x="6588223" y="1368300"/>
            <a:ext cx="2160000" cy="1224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Arial"/>
              </a:rPr>
              <a:t>Technical, professional, </a:t>
            </a:r>
          </a:p>
          <a:p>
            <a:pPr algn="ctr"/>
            <a:r>
              <a:rPr lang="en-GB" sz="2000" dirty="0">
                <a:solidFill>
                  <a:prstClr val="white"/>
                </a:solidFill>
                <a:latin typeface="Arial"/>
              </a:rPr>
              <a:t>sector-specific</a:t>
            </a:r>
            <a:br>
              <a:rPr lang="en-GB" sz="2000" dirty="0">
                <a:solidFill>
                  <a:prstClr val="white"/>
                </a:solidFill>
                <a:latin typeface="Arial"/>
              </a:rPr>
            </a:br>
            <a:r>
              <a:rPr lang="en-GB" sz="2000" dirty="0">
                <a:solidFill>
                  <a:prstClr val="white"/>
                </a:solidFill>
                <a:latin typeface="Arial"/>
              </a:rPr>
              <a:t>skills </a:t>
            </a:r>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595" y="1349119"/>
            <a:ext cx="1469553" cy="144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448966" y="5445224"/>
            <a:ext cx="2160000" cy="1224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Arial"/>
              </a:rPr>
              <a:t>Socio-emotional skills </a:t>
            </a:r>
          </a:p>
        </p:txBody>
      </p:sp>
      <p:pic>
        <p:nvPicPr>
          <p:cNvPr id="16" name="Picture 2" descr="C:\Documents and Settings\Roseveare_d\Local Settings\Temporary Internet Files\Content.IE5\SRXNHRZP\MP900400320[1].jpg"/>
          <p:cNvPicPr>
            <a:picLocks noChangeAspect="1" noChangeArrowheads="1"/>
          </p:cNvPicPr>
          <p:nvPr/>
        </p:nvPicPr>
        <p:blipFill>
          <a:blip r:embed="rId6" cstate="print"/>
          <a:srcRect/>
          <a:stretch>
            <a:fillRect/>
          </a:stretch>
        </p:blipFill>
        <p:spPr bwMode="auto">
          <a:xfrm>
            <a:off x="7350610" y="5193013"/>
            <a:ext cx="1896819" cy="1264052"/>
          </a:xfrm>
          <a:prstGeom prst="rect">
            <a:avLst/>
          </a:prstGeom>
          <a:noFill/>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62" y="5193013"/>
            <a:ext cx="3015174" cy="135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descr="C:\Documents and Settings\Roseveare_d\Local Settings\Temporary Internet Files\Content.IE5\SRXNHRZP\MP900402624[1].jpg"/>
          <p:cNvPicPr>
            <a:picLocks noChangeAspect="1" noChangeArrowheads="1"/>
          </p:cNvPicPr>
          <p:nvPr/>
        </p:nvPicPr>
        <p:blipFill>
          <a:blip r:embed="rId8" cstate="print"/>
          <a:srcRect/>
          <a:stretch>
            <a:fillRect/>
          </a:stretch>
        </p:blipFill>
        <p:spPr bwMode="auto">
          <a:xfrm>
            <a:off x="1781349" y="2949033"/>
            <a:ext cx="1302722" cy="1628800"/>
          </a:xfrm>
          <a:prstGeom prst="rect">
            <a:avLst/>
          </a:prstGeom>
          <a:noFill/>
        </p:spPr>
      </p:pic>
      <p:pic>
        <p:nvPicPr>
          <p:cNvPr id="2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0778" r="19402"/>
          <a:stretch/>
        </p:blipFill>
        <p:spPr bwMode="auto">
          <a:xfrm>
            <a:off x="4644008" y="2903196"/>
            <a:ext cx="2232758" cy="172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2644867"/>
            <a:ext cx="16160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C:\Documents and Settings\Roseveare_d\Local Settings\Temporary Internet Files\Content.IE5\EUWHY19T\MP900422855[1].jpg"/>
          <p:cNvPicPr>
            <a:picLocks noChangeAspect="1" noChangeArrowheads="1"/>
          </p:cNvPicPr>
          <p:nvPr/>
        </p:nvPicPr>
        <p:blipFill>
          <a:blip r:embed="rId11" cstate="print"/>
          <a:srcRect/>
          <a:stretch>
            <a:fillRect/>
          </a:stretch>
        </p:blipFill>
        <p:spPr bwMode="auto">
          <a:xfrm>
            <a:off x="5608966" y="5085184"/>
            <a:ext cx="1728192" cy="1728192"/>
          </a:xfrm>
          <a:prstGeom prst="rect">
            <a:avLst/>
          </a:prstGeom>
          <a:noFill/>
        </p:spPr>
      </p:pic>
    </p:spTree>
    <p:extLst>
      <p:ext uri="{BB962C8B-B14F-4D97-AF65-F5344CB8AC3E}">
        <p14:creationId xmlns:p14="http://schemas.microsoft.com/office/powerpoint/2010/main" val="4597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Adult Literacy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5333158"/>
              </p:ext>
            </p:extLst>
          </p:nvPr>
        </p:nvGraphicFramePr>
        <p:xfrm>
          <a:off x="234156" y="1196752"/>
          <a:ext cx="8675687"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6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250"/>
                                        <p:tgtEl>
                                          <p:spTgt spid="5">
                                            <p:graphicEl>
                                              <a:chart seriesIdx="-3" categoryIdx="-3" bldStep="gridLegend"/>
                                            </p:graphicEl>
                                          </p:spTgt>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250"/>
                                        <p:tgtEl>
                                          <p:spTgt spid="5">
                                            <p:graphicEl>
                                              <a:chart seriesIdx="-4" categoryIdx="0" bldStep="category"/>
                                            </p:graphic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250"/>
                                        <p:tgtEl>
                                          <p:spTgt spid="5">
                                            <p:graphicEl>
                                              <a:chart seriesIdx="-4" categoryIdx="1" bldStep="category"/>
                                            </p:graphicEl>
                                          </p:spTgt>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250"/>
                                        <p:tgtEl>
                                          <p:spTgt spid="5">
                                            <p:graphicEl>
                                              <a:chart seriesIdx="-4" categoryIdx="2" bldStep="category"/>
                                            </p:graphic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3" dur="250"/>
                                        <p:tgtEl>
                                          <p:spTgt spid="5">
                                            <p:graphicEl>
                                              <a:chart seriesIdx="-4" categoryIdx="3" bldStep="category"/>
                                            </p:graphicEl>
                                          </p:spTgt>
                                        </p:tgtEl>
                                      </p:cBhvr>
                                    </p:animEffect>
                                  </p:childTnLst>
                                </p:cTn>
                              </p:par>
                            </p:childTnLst>
                          </p:cTn>
                        </p:par>
                        <p:par>
                          <p:cTn id="24" fill="hold">
                            <p:stCondLst>
                              <p:cond delay="125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7" dur="250"/>
                                        <p:tgtEl>
                                          <p:spTgt spid="5">
                                            <p:graphicEl>
                                              <a:chart seriesIdx="-4" categoryIdx="4" bldStep="category"/>
                                            </p:graphic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1" dur="250"/>
                                        <p:tgtEl>
                                          <p:spTgt spid="5">
                                            <p:graphicEl>
                                              <a:chart seriesIdx="-4" categoryIdx="5" bldStep="category"/>
                                            </p:graphicEl>
                                          </p:spTgt>
                                        </p:tgtEl>
                                      </p:cBhvr>
                                    </p:animEffect>
                                  </p:childTnLst>
                                </p:cTn>
                              </p:par>
                            </p:childTnLst>
                          </p:cTn>
                        </p:par>
                        <p:par>
                          <p:cTn id="32" fill="hold">
                            <p:stCondLst>
                              <p:cond delay="175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35" dur="250"/>
                                        <p:tgtEl>
                                          <p:spTgt spid="5">
                                            <p:graphicEl>
                                              <a:chart seriesIdx="-4" categoryIdx="6" bldStep="category"/>
                                            </p:graphicEl>
                                          </p:spTgt>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39" dur="250"/>
                                        <p:tgtEl>
                                          <p:spTgt spid="5">
                                            <p:graphicEl>
                                              <a:chart seriesIdx="-4" categoryIdx="7" bldStep="category"/>
                                            </p:graphicEl>
                                          </p:spTgt>
                                        </p:tgtEl>
                                      </p:cBhvr>
                                    </p:animEffect>
                                  </p:childTnLst>
                                </p:cTn>
                              </p:par>
                            </p:childTnLst>
                          </p:cTn>
                        </p:par>
                        <p:par>
                          <p:cTn id="40" fill="hold">
                            <p:stCondLst>
                              <p:cond delay="2250"/>
                            </p:stCondLst>
                            <p:childTnLst>
                              <p:par>
                                <p:cTn id="41" presetID="22" presetClass="entr" presetSubtype="4" fill="hold" grpId="0" nodeType="afterEffect">
                                  <p:stCondLst>
                                    <p:cond delay="0"/>
                                  </p:stCondLst>
                                  <p:childTnLst>
                                    <p:set>
                                      <p:cBhvr>
                                        <p:cTn id="42"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down)">
                                      <p:cBhvr>
                                        <p:cTn id="43" dur="250"/>
                                        <p:tgtEl>
                                          <p:spTgt spid="5">
                                            <p:graphicEl>
                                              <a:chart seriesIdx="-4" categoryIdx="8" bldStep="category"/>
                                            </p:graphicEl>
                                          </p:spTgt>
                                        </p:tgtEl>
                                      </p:cBhvr>
                                    </p:animEffect>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wipe(down)">
                                      <p:cBhvr>
                                        <p:cTn id="47" dur="250"/>
                                        <p:tgtEl>
                                          <p:spTgt spid="5">
                                            <p:graphicEl>
                                              <a:chart seriesIdx="-4" categoryIdx="9" bldStep="category"/>
                                            </p:graphicEl>
                                          </p:spTgt>
                                        </p:tgtEl>
                                      </p:cBhvr>
                                    </p:animEffect>
                                  </p:childTnLst>
                                </p:cTn>
                              </p:par>
                            </p:childTnLst>
                          </p:cTn>
                        </p:par>
                        <p:par>
                          <p:cTn id="48" fill="hold">
                            <p:stCondLst>
                              <p:cond delay="2750"/>
                            </p:stCondLst>
                            <p:childTnLst>
                              <p:par>
                                <p:cTn id="49" presetID="22" presetClass="entr" presetSubtype="4" fill="hold" grpId="0" nodeType="afterEffect">
                                  <p:stCondLst>
                                    <p:cond delay="0"/>
                                  </p:stCondLst>
                                  <p:childTnLst>
                                    <p:set>
                                      <p:cBhvr>
                                        <p:cTn id="50"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wipe(down)">
                                      <p:cBhvr>
                                        <p:cTn id="51" dur="250"/>
                                        <p:tgtEl>
                                          <p:spTgt spid="5">
                                            <p:graphicEl>
                                              <a:chart seriesIdx="-4" categoryIdx="10" bldStep="category"/>
                                            </p:graphicEl>
                                          </p:spTgt>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wipe(down)">
                                      <p:cBhvr>
                                        <p:cTn id="55" dur="250"/>
                                        <p:tgtEl>
                                          <p:spTgt spid="5">
                                            <p:graphicEl>
                                              <a:chart seriesIdx="-4" categoryIdx="11" bldStep="category"/>
                                            </p:graphicEl>
                                          </p:spTgt>
                                        </p:tgtEl>
                                      </p:cBhvr>
                                    </p:animEffect>
                                  </p:childTnLst>
                                </p:cTn>
                              </p:par>
                            </p:childTnLst>
                          </p:cTn>
                        </p:par>
                        <p:par>
                          <p:cTn id="56" fill="hold">
                            <p:stCondLst>
                              <p:cond delay="3250"/>
                            </p:stCondLst>
                            <p:childTnLst>
                              <p:par>
                                <p:cTn id="57" presetID="22" presetClass="entr" presetSubtype="4" fill="hold" grpId="0" nodeType="afterEffect">
                                  <p:stCondLst>
                                    <p:cond delay="0"/>
                                  </p:stCondLst>
                                  <p:childTnLst>
                                    <p:set>
                                      <p:cBhvr>
                                        <p:cTn id="58" dur="1" fill="hold">
                                          <p:stCondLst>
                                            <p:cond delay="0"/>
                                          </p:stCondLst>
                                        </p:cTn>
                                        <p:tgtEl>
                                          <p:spTgt spid="5">
                                            <p:graphicEl>
                                              <a:chart seriesIdx="-4" categoryIdx="12" bldStep="category"/>
                                            </p:graphicEl>
                                          </p:spTgt>
                                        </p:tgtEl>
                                        <p:attrNameLst>
                                          <p:attrName>style.visibility</p:attrName>
                                        </p:attrNameLst>
                                      </p:cBhvr>
                                      <p:to>
                                        <p:strVal val="visible"/>
                                      </p:to>
                                    </p:set>
                                    <p:animEffect transition="in" filter="wipe(down)">
                                      <p:cBhvr>
                                        <p:cTn id="59" dur="250"/>
                                        <p:tgtEl>
                                          <p:spTgt spid="5">
                                            <p:graphicEl>
                                              <a:chart seriesIdx="-4" categoryIdx="12" bldStep="category"/>
                                            </p:graphicEl>
                                          </p:spTgt>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5">
                                            <p:graphicEl>
                                              <a:chart seriesIdx="-4" categoryIdx="13" bldStep="category"/>
                                            </p:graphicEl>
                                          </p:spTgt>
                                        </p:tgtEl>
                                        <p:attrNameLst>
                                          <p:attrName>style.visibility</p:attrName>
                                        </p:attrNameLst>
                                      </p:cBhvr>
                                      <p:to>
                                        <p:strVal val="visible"/>
                                      </p:to>
                                    </p:set>
                                    <p:animEffect transition="in" filter="wipe(down)">
                                      <p:cBhvr>
                                        <p:cTn id="63" dur="250"/>
                                        <p:tgtEl>
                                          <p:spTgt spid="5">
                                            <p:graphicEl>
                                              <a:chart seriesIdx="-4" categoryIdx="13" bldStep="category"/>
                                            </p:graphicEl>
                                          </p:spTgt>
                                        </p:tgtEl>
                                      </p:cBhvr>
                                    </p:animEffect>
                                  </p:childTnLst>
                                </p:cTn>
                              </p:par>
                            </p:childTnLst>
                          </p:cTn>
                        </p:par>
                        <p:par>
                          <p:cTn id="64" fill="hold">
                            <p:stCondLst>
                              <p:cond delay="3750"/>
                            </p:stCondLst>
                            <p:childTnLst>
                              <p:par>
                                <p:cTn id="65" presetID="22" presetClass="entr" presetSubtype="4" fill="hold" grpId="0" nodeType="afterEffect">
                                  <p:stCondLst>
                                    <p:cond delay="0"/>
                                  </p:stCondLst>
                                  <p:childTnLst>
                                    <p:set>
                                      <p:cBhvr>
                                        <p:cTn id="66" dur="1" fill="hold">
                                          <p:stCondLst>
                                            <p:cond delay="0"/>
                                          </p:stCondLst>
                                        </p:cTn>
                                        <p:tgtEl>
                                          <p:spTgt spid="5">
                                            <p:graphicEl>
                                              <a:chart seriesIdx="-4" categoryIdx="14" bldStep="category"/>
                                            </p:graphicEl>
                                          </p:spTgt>
                                        </p:tgtEl>
                                        <p:attrNameLst>
                                          <p:attrName>style.visibility</p:attrName>
                                        </p:attrNameLst>
                                      </p:cBhvr>
                                      <p:to>
                                        <p:strVal val="visible"/>
                                      </p:to>
                                    </p:set>
                                    <p:animEffect transition="in" filter="wipe(down)">
                                      <p:cBhvr>
                                        <p:cTn id="67" dur="250"/>
                                        <p:tgtEl>
                                          <p:spTgt spid="5">
                                            <p:graphicEl>
                                              <a:chart seriesIdx="-4" categoryIdx="14" bldStep="category"/>
                                            </p:graphicEl>
                                          </p:spTgt>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
                                            <p:graphicEl>
                                              <a:chart seriesIdx="-4" categoryIdx="15" bldStep="category"/>
                                            </p:graphicEl>
                                          </p:spTgt>
                                        </p:tgtEl>
                                        <p:attrNameLst>
                                          <p:attrName>style.visibility</p:attrName>
                                        </p:attrNameLst>
                                      </p:cBhvr>
                                      <p:to>
                                        <p:strVal val="visible"/>
                                      </p:to>
                                    </p:set>
                                    <p:animEffect transition="in" filter="wipe(down)">
                                      <p:cBhvr>
                                        <p:cTn id="71" dur="250"/>
                                        <p:tgtEl>
                                          <p:spTgt spid="5">
                                            <p:graphicEl>
                                              <a:chart seriesIdx="-4" categoryIdx="15" bldStep="category"/>
                                            </p:graphicEl>
                                          </p:spTgt>
                                        </p:tgtEl>
                                      </p:cBhvr>
                                    </p:animEffect>
                                  </p:childTnLst>
                                </p:cTn>
                              </p:par>
                            </p:childTnLst>
                          </p:cTn>
                        </p:par>
                        <p:par>
                          <p:cTn id="72" fill="hold">
                            <p:stCondLst>
                              <p:cond delay="4250"/>
                            </p:stCondLst>
                            <p:childTnLst>
                              <p:par>
                                <p:cTn id="73" presetID="22" presetClass="entr" presetSubtype="4" fill="hold" grpId="0" nodeType="afterEffect">
                                  <p:stCondLst>
                                    <p:cond delay="0"/>
                                  </p:stCondLst>
                                  <p:childTnLst>
                                    <p:set>
                                      <p:cBhvr>
                                        <p:cTn id="74" dur="1" fill="hold">
                                          <p:stCondLst>
                                            <p:cond delay="0"/>
                                          </p:stCondLst>
                                        </p:cTn>
                                        <p:tgtEl>
                                          <p:spTgt spid="5">
                                            <p:graphicEl>
                                              <a:chart seriesIdx="-4" categoryIdx="16" bldStep="category"/>
                                            </p:graphicEl>
                                          </p:spTgt>
                                        </p:tgtEl>
                                        <p:attrNameLst>
                                          <p:attrName>style.visibility</p:attrName>
                                        </p:attrNameLst>
                                      </p:cBhvr>
                                      <p:to>
                                        <p:strVal val="visible"/>
                                      </p:to>
                                    </p:set>
                                    <p:animEffect transition="in" filter="wipe(down)">
                                      <p:cBhvr>
                                        <p:cTn id="75" dur="250"/>
                                        <p:tgtEl>
                                          <p:spTgt spid="5">
                                            <p:graphicEl>
                                              <a:chart seriesIdx="-4" categoryIdx="16" bldStep="category"/>
                                            </p:graphicEl>
                                          </p:spTgt>
                                        </p:tgtEl>
                                      </p:cBhvr>
                                    </p:animEffect>
                                  </p:childTnLst>
                                </p:cTn>
                              </p:par>
                            </p:childTnLst>
                          </p:cTn>
                        </p:par>
                        <p:par>
                          <p:cTn id="76" fill="hold">
                            <p:stCondLst>
                              <p:cond delay="4500"/>
                            </p:stCondLst>
                            <p:childTnLst>
                              <p:par>
                                <p:cTn id="77" presetID="22" presetClass="entr" presetSubtype="4" fill="hold" grpId="0" nodeType="afterEffect">
                                  <p:stCondLst>
                                    <p:cond delay="0"/>
                                  </p:stCondLst>
                                  <p:childTnLst>
                                    <p:set>
                                      <p:cBhvr>
                                        <p:cTn id="78" dur="1" fill="hold">
                                          <p:stCondLst>
                                            <p:cond delay="0"/>
                                          </p:stCondLst>
                                        </p:cTn>
                                        <p:tgtEl>
                                          <p:spTgt spid="5">
                                            <p:graphicEl>
                                              <a:chart seriesIdx="-4" categoryIdx="17" bldStep="category"/>
                                            </p:graphicEl>
                                          </p:spTgt>
                                        </p:tgtEl>
                                        <p:attrNameLst>
                                          <p:attrName>style.visibility</p:attrName>
                                        </p:attrNameLst>
                                      </p:cBhvr>
                                      <p:to>
                                        <p:strVal val="visible"/>
                                      </p:to>
                                    </p:set>
                                    <p:animEffect transition="in" filter="wipe(down)">
                                      <p:cBhvr>
                                        <p:cTn id="79" dur="250"/>
                                        <p:tgtEl>
                                          <p:spTgt spid="5">
                                            <p:graphicEl>
                                              <a:chart seriesIdx="-4" categoryIdx="17" bldStep="category"/>
                                            </p:graphicEl>
                                          </p:spTgt>
                                        </p:tgtEl>
                                      </p:cBhvr>
                                    </p:animEffect>
                                  </p:childTnLst>
                                </p:cTn>
                              </p:par>
                            </p:childTnLst>
                          </p:cTn>
                        </p:par>
                        <p:par>
                          <p:cTn id="80" fill="hold">
                            <p:stCondLst>
                              <p:cond delay="4750"/>
                            </p:stCondLst>
                            <p:childTnLst>
                              <p:par>
                                <p:cTn id="81" presetID="22" presetClass="entr" presetSubtype="4" fill="hold" grpId="0" nodeType="afterEffect">
                                  <p:stCondLst>
                                    <p:cond delay="0"/>
                                  </p:stCondLst>
                                  <p:childTnLst>
                                    <p:set>
                                      <p:cBhvr>
                                        <p:cTn id="82" dur="1" fill="hold">
                                          <p:stCondLst>
                                            <p:cond delay="0"/>
                                          </p:stCondLst>
                                        </p:cTn>
                                        <p:tgtEl>
                                          <p:spTgt spid="5">
                                            <p:graphicEl>
                                              <a:chart seriesIdx="-4" categoryIdx="18" bldStep="category"/>
                                            </p:graphicEl>
                                          </p:spTgt>
                                        </p:tgtEl>
                                        <p:attrNameLst>
                                          <p:attrName>style.visibility</p:attrName>
                                        </p:attrNameLst>
                                      </p:cBhvr>
                                      <p:to>
                                        <p:strVal val="visible"/>
                                      </p:to>
                                    </p:set>
                                    <p:animEffect transition="in" filter="wipe(down)">
                                      <p:cBhvr>
                                        <p:cTn id="83" dur="250"/>
                                        <p:tgtEl>
                                          <p:spTgt spid="5">
                                            <p:graphicEl>
                                              <a:chart seriesIdx="-4" categoryIdx="18"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5">
                                            <p:graphicEl>
                                              <a:chart seriesIdx="-4" categoryIdx="19" bldStep="category"/>
                                            </p:graphicEl>
                                          </p:spTgt>
                                        </p:tgtEl>
                                        <p:attrNameLst>
                                          <p:attrName>style.visibility</p:attrName>
                                        </p:attrNameLst>
                                      </p:cBhvr>
                                      <p:to>
                                        <p:strVal val="visible"/>
                                      </p:to>
                                    </p:set>
                                    <p:animEffect transition="in" filter="wipe(down)">
                                      <p:cBhvr>
                                        <p:cTn id="87" dur="250"/>
                                        <p:tgtEl>
                                          <p:spTgt spid="5">
                                            <p:graphicEl>
                                              <a:chart seriesIdx="-4" categoryIdx="19" bldStep="category"/>
                                            </p:graphicEl>
                                          </p:spTgt>
                                        </p:tgtEl>
                                      </p:cBhvr>
                                    </p:animEffect>
                                  </p:childTnLst>
                                </p:cTn>
                              </p:par>
                            </p:childTnLst>
                          </p:cTn>
                        </p:par>
                        <p:par>
                          <p:cTn id="88" fill="hold">
                            <p:stCondLst>
                              <p:cond delay="5250"/>
                            </p:stCondLst>
                            <p:childTnLst>
                              <p:par>
                                <p:cTn id="89" presetID="22" presetClass="entr" presetSubtype="4" fill="hold" grpId="0" nodeType="afterEffect">
                                  <p:stCondLst>
                                    <p:cond delay="0"/>
                                  </p:stCondLst>
                                  <p:childTnLst>
                                    <p:set>
                                      <p:cBhvr>
                                        <p:cTn id="90" dur="1" fill="hold">
                                          <p:stCondLst>
                                            <p:cond delay="0"/>
                                          </p:stCondLst>
                                        </p:cTn>
                                        <p:tgtEl>
                                          <p:spTgt spid="5">
                                            <p:graphicEl>
                                              <a:chart seriesIdx="-4" categoryIdx="20" bldStep="category"/>
                                            </p:graphicEl>
                                          </p:spTgt>
                                        </p:tgtEl>
                                        <p:attrNameLst>
                                          <p:attrName>style.visibility</p:attrName>
                                        </p:attrNameLst>
                                      </p:cBhvr>
                                      <p:to>
                                        <p:strVal val="visible"/>
                                      </p:to>
                                    </p:set>
                                    <p:animEffect transition="in" filter="wipe(down)">
                                      <p:cBhvr>
                                        <p:cTn id="91" dur="250"/>
                                        <p:tgtEl>
                                          <p:spTgt spid="5">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Adult numeracy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4154675"/>
              </p:ext>
            </p:extLst>
          </p:nvPr>
        </p:nvGraphicFramePr>
        <p:xfrm>
          <a:off x="107505" y="1125538"/>
          <a:ext cx="8856984" cy="5002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2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2813140"/>
              </p:ext>
            </p:extLst>
          </p:nvPr>
        </p:nvGraphicFramePr>
        <p:xfrm>
          <a:off x="234156" y="1412776"/>
          <a:ext cx="8675687"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a:spLocks noGrp="1"/>
          </p:cNvSpPr>
          <p:nvPr>
            <p:ph type="title"/>
          </p:nvPr>
        </p:nvSpPr>
        <p:spPr>
          <a:xfrm>
            <a:off x="539552" y="0"/>
            <a:ext cx="8064896" cy="905768"/>
          </a:xfrm>
        </p:spPr>
        <p:txBody>
          <a:bodyPr/>
          <a:lstStyle/>
          <a:p>
            <a:r>
              <a:rPr lang="en-GB" dirty="0" smtClean="0"/>
              <a:t>Adults with low basic skills </a:t>
            </a:r>
            <a:endParaRPr lang="en-GB" dirty="0"/>
          </a:p>
        </p:txBody>
      </p:sp>
      <p:sp>
        <p:nvSpPr>
          <p:cNvPr id="6" name="Rectangle 5"/>
          <p:cNvSpPr/>
          <p:nvPr/>
        </p:nvSpPr>
        <p:spPr>
          <a:xfrm>
            <a:off x="787627" y="1034743"/>
            <a:ext cx="7992888" cy="432048"/>
          </a:xfrm>
          <a:prstGeom prst="rect">
            <a:avLst/>
          </a:prstGeom>
        </p:spPr>
        <p:txBody>
          <a:bodyPr wrap="square">
            <a:noAutofit/>
          </a:bodyPr>
          <a:lstStyle/>
          <a:p>
            <a:pPr algn="ctr"/>
            <a:r>
              <a:rPr lang="en-US" sz="1600" dirty="0">
                <a:solidFill>
                  <a:schemeClr val="bg2">
                    <a:lumMod val="10000"/>
                  </a:schemeClr>
                </a:solidFill>
                <a:latin typeface="Calibri" panose="020F0502020204030204" pitchFamily="34" charset="0"/>
              </a:rPr>
              <a:t>Percentage of adults who score at or below Level 1 in literacy and/or </a:t>
            </a:r>
            <a:r>
              <a:rPr lang="en-US" sz="1600" dirty="0" smtClean="0">
                <a:solidFill>
                  <a:schemeClr val="bg2">
                    <a:lumMod val="10000"/>
                  </a:schemeClr>
                </a:solidFill>
                <a:latin typeface="Calibri" panose="020F0502020204030204" pitchFamily="34" charset="0"/>
              </a:rPr>
              <a:t>numeracy</a:t>
            </a:r>
            <a:r>
              <a:rPr lang="en-US" sz="1600" dirty="0">
                <a:solidFill>
                  <a:schemeClr val="bg2">
                    <a:lumMod val="10000"/>
                  </a:schemeClr>
                </a:solidFill>
                <a:latin typeface="Calibri" panose="020F0502020204030204" pitchFamily="34" charset="0"/>
              </a:rPr>
              <a:t>															</a:t>
            </a:r>
          </a:p>
        </p:txBody>
      </p:sp>
      <p:sp>
        <p:nvSpPr>
          <p:cNvPr id="7" name="TextBox 6"/>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80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9"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8651404"/>
              </p:ext>
            </p:extLst>
          </p:nvPr>
        </p:nvGraphicFramePr>
        <p:xfrm>
          <a:off x="107504" y="1484784"/>
          <a:ext cx="8675687" cy="5002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a:spLocks noGrp="1"/>
          </p:cNvSpPr>
          <p:nvPr>
            <p:ph type="title"/>
          </p:nvPr>
        </p:nvSpPr>
        <p:spPr/>
        <p:txBody>
          <a:bodyPr/>
          <a:lstStyle/>
          <a:p>
            <a:r>
              <a:rPr lang="en-GB" dirty="0" smtClean="0"/>
              <a:t>Educational attainment of adults with low basic skills </a:t>
            </a:r>
            <a:endParaRPr lang="en-GB" dirty="0"/>
          </a:p>
        </p:txBody>
      </p:sp>
      <p:sp>
        <p:nvSpPr>
          <p:cNvPr id="6" name="Rectangle 5"/>
          <p:cNvSpPr/>
          <p:nvPr/>
        </p:nvSpPr>
        <p:spPr>
          <a:xfrm>
            <a:off x="787627" y="1034743"/>
            <a:ext cx="7992888" cy="432048"/>
          </a:xfrm>
          <a:prstGeom prst="rect">
            <a:avLst/>
          </a:prstGeom>
        </p:spPr>
        <p:txBody>
          <a:bodyPr wrap="square">
            <a:noAutofit/>
          </a:bodyPr>
          <a:lstStyle/>
          <a:p>
            <a:pPr algn="ctr"/>
            <a:r>
              <a:rPr lang="en-US" sz="1600" dirty="0">
                <a:solidFill>
                  <a:schemeClr val="bg2">
                    <a:lumMod val="10000"/>
                  </a:schemeClr>
                </a:solidFill>
                <a:latin typeface="Calibri" panose="020F0502020204030204" pitchFamily="34" charset="0"/>
              </a:rPr>
              <a:t>Percentage of adults who score at or below Level 1 in literacy and/or </a:t>
            </a:r>
            <a:r>
              <a:rPr lang="en-US" sz="1600" dirty="0" smtClean="0">
                <a:solidFill>
                  <a:schemeClr val="bg2">
                    <a:lumMod val="10000"/>
                  </a:schemeClr>
                </a:solidFill>
                <a:latin typeface="Calibri" panose="020F0502020204030204" pitchFamily="34" charset="0"/>
              </a:rPr>
              <a:t>numeracy</a:t>
            </a:r>
            <a:r>
              <a:rPr lang="en-US" sz="1600" dirty="0">
                <a:solidFill>
                  <a:schemeClr val="bg2">
                    <a:lumMod val="10000"/>
                  </a:schemeClr>
                </a:solidFill>
                <a:latin typeface="Calibri" panose="020F0502020204030204" pitchFamily="34" charset="0"/>
              </a:rPr>
              <a:t>															</a:t>
            </a:r>
          </a:p>
        </p:txBody>
      </p:sp>
      <p:sp>
        <p:nvSpPr>
          <p:cNvPr id="7" name="TextBox 6"/>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1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6" dur="500"/>
                                        <p:tgtEl>
                                          <p:spTgt spid="4">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1"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Literacy levels by education attainment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858621"/>
              </p:ext>
            </p:extLst>
          </p:nvPr>
        </p:nvGraphicFramePr>
        <p:xfrm>
          <a:off x="468313" y="1196752"/>
          <a:ext cx="8675687" cy="5002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488668"/>
            <a:ext cx="5760640"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Source: Skills Matter  2016, OECD Publishing </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9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1" dur="500"/>
                                        <p:tgtEl>
                                          <p:spTgt spid="4">
                                            <p:graphicEl>
                                              <a:chart seriesIdx="-4" categoryIdx="0" bldStep="category"/>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6" dur="500"/>
                                        <p:tgtEl>
                                          <p:spTgt spid="4">
                                            <p:graphicEl>
                                              <a:chart seriesIdx="-4" categoryIdx="1" bldStep="category"/>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20"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my theme</Template>
  <TotalTime>1939</TotalTime>
  <Words>2474</Words>
  <Application>Microsoft Office PowerPoint</Application>
  <PresentationFormat>On-screen Show (4:3)</PresentationFormat>
  <Paragraphs>266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OECD_English_white</vt:lpstr>
      <vt:lpstr>Why do skills matter? </vt:lpstr>
      <vt:lpstr>Skills transform lives and drive economies</vt:lpstr>
      <vt:lpstr>A comprehensive approach to skills</vt:lpstr>
      <vt:lpstr>What do we mean by skills (competencies)? </vt:lpstr>
      <vt:lpstr>Adult Literacy </vt:lpstr>
      <vt:lpstr>Adult numeracy  </vt:lpstr>
      <vt:lpstr>Adults with low basic skills </vt:lpstr>
      <vt:lpstr>Educational attainment of adults with low basic skills </vt:lpstr>
      <vt:lpstr>Literacy levels by education attainment</vt:lpstr>
      <vt:lpstr>Youth NEET rates are especially high for those  with low education</vt:lpstr>
      <vt:lpstr>Skills in demand </vt:lpstr>
      <vt:lpstr>Skills in demand </vt:lpstr>
      <vt:lpstr>Evolving skill demand </vt:lpstr>
      <vt:lpstr>Adult learning </vt:lpstr>
      <vt:lpstr>Participation in formal and/or non-formal education</vt:lpstr>
      <vt:lpstr>Readiness to learn </vt:lpstr>
      <vt:lpstr>Some implications for adult learning</vt:lpstr>
      <vt:lpstr>What the future might hold for adult learning </vt:lpstr>
      <vt:lpstr> “No-regrets” approaches for an uncertain future</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ROSEVEARE Deborah</dc:creator>
  <cp:lastModifiedBy>ROSEVEARE Deborah</cp:lastModifiedBy>
  <cp:revision>71</cp:revision>
  <cp:lastPrinted>2016-12-05T18:19:17Z</cp:lastPrinted>
  <dcterms:created xsi:type="dcterms:W3CDTF">2016-11-27T14:38:24Z</dcterms:created>
  <dcterms:modified xsi:type="dcterms:W3CDTF">2017-02-16T12:12:10Z</dcterms:modified>
</cp:coreProperties>
</file>