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8" r:id="rId1"/>
    <p:sldMasterId id="2147483745" r:id="rId2"/>
    <p:sldMasterId id="2147483772" r:id="rId3"/>
  </p:sldMasterIdLst>
  <p:notesMasterIdLst>
    <p:notesMasterId r:id="rId12"/>
  </p:notesMasterIdLst>
  <p:handoutMasterIdLst>
    <p:handoutMasterId r:id="rId13"/>
  </p:handoutMasterIdLst>
  <p:sldIdLst>
    <p:sldId id="478" r:id="rId4"/>
    <p:sldId id="480" r:id="rId5"/>
    <p:sldId id="418" r:id="rId6"/>
    <p:sldId id="416" r:id="rId7"/>
    <p:sldId id="413" r:id="rId8"/>
    <p:sldId id="481" r:id="rId9"/>
    <p:sldId id="396" r:id="rId10"/>
    <p:sldId id="479" r:id="rId11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33FF"/>
    <a:srgbClr val="BBE0E3"/>
    <a:srgbClr val="004B78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6041" autoAdjust="0"/>
  </p:normalViewPr>
  <p:slideViewPr>
    <p:cSldViewPr>
      <p:cViewPr varScale="1">
        <p:scale>
          <a:sx n="72" d="100"/>
          <a:sy n="72" d="100"/>
        </p:scale>
        <p:origin x="-1690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77"/>
      </p:cViewPr>
      <p:guideLst>
        <p:guide orient="horz" pos="3132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8412" cy="496967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r>
              <a:rPr lang="en-US" smtClean="0">
                <a:latin typeface="Calibri" panose="020F0502020204030204" pitchFamily="34" charset="0"/>
              </a:rPr>
              <a:t>The G20/OECD Principles of Corporate Governance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617" y="3"/>
            <a:ext cx="2948411" cy="496967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fld id="{6597BA5F-0F06-40E3-A305-0EB14F5885FF}" type="datetimeFigureOut">
              <a:rPr lang="en-US" smtClean="0">
                <a:latin typeface="Calibri" panose="020F0502020204030204" pitchFamily="34" charset="0"/>
              </a:rPr>
              <a:pPr/>
              <a:t>15-Feb-2017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7"/>
            <a:ext cx="2948412" cy="496966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617" y="9445547"/>
            <a:ext cx="2948411" cy="496966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D3A5BEC1-4010-4FF7-85B5-7B06372F254C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934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997" cy="496967"/>
          </a:xfrm>
          <a:prstGeom prst="rect">
            <a:avLst/>
          </a:prstGeom>
        </p:spPr>
        <p:txBody>
          <a:bodyPr vert="horz" wrap="square" lIns="91739" tIns="45871" rIns="91739" bIns="4587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G20/OECD Principles of Corporate Governance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029" y="3"/>
            <a:ext cx="2949997" cy="496967"/>
          </a:xfrm>
          <a:prstGeom prst="rect">
            <a:avLst/>
          </a:prstGeom>
        </p:spPr>
        <p:txBody>
          <a:bodyPr vert="horz" wrap="square" lIns="91739" tIns="45871" rIns="91739" bIns="4587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5DFF63-6572-4951-9458-1CB0C06C65E8}" type="datetimeFigureOut">
              <a:rPr lang="en-US" smtClean="0"/>
              <a:pPr>
                <a:defRPr/>
              </a:pPr>
              <a:t>15-Feb-2017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9" tIns="45871" rIns="91739" bIns="4587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03" y="4721979"/>
            <a:ext cx="5444807" cy="4477465"/>
          </a:xfrm>
          <a:prstGeom prst="rect">
            <a:avLst/>
          </a:prstGeom>
        </p:spPr>
        <p:txBody>
          <a:bodyPr vert="horz" lIns="91739" tIns="45871" rIns="91739" bIns="4587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547"/>
            <a:ext cx="2949997" cy="496966"/>
          </a:xfrm>
          <a:prstGeom prst="rect">
            <a:avLst/>
          </a:prstGeom>
        </p:spPr>
        <p:txBody>
          <a:bodyPr vert="horz" wrap="square" lIns="91739" tIns="45871" rIns="91739" bIns="4587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Héctor </a:t>
            </a:r>
            <a:r>
              <a:rPr lang="en-US" dirty="0" err="1" smtClean="0"/>
              <a:t>Lehuedé</a:t>
            </a:r>
            <a:r>
              <a:rPr lang="en-US" dirty="0" smtClean="0"/>
              <a:t> DAF/CA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029" y="9445547"/>
            <a:ext cx="2949997" cy="496966"/>
          </a:xfrm>
          <a:prstGeom prst="rect">
            <a:avLst/>
          </a:prstGeom>
        </p:spPr>
        <p:txBody>
          <a:bodyPr vert="horz" wrap="square" lIns="91739" tIns="45871" rIns="91739" bIns="4587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448DD0-F889-4A9B-923B-3AA12799A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020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3A86A8-4767-452F-B0D3-61028393EE7C}" type="datetime1">
              <a:rPr lang="en-US" smtClean="0"/>
              <a:t>15-Feb-2017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445169"/>
            <a:ext cx="5347022" cy="497205"/>
          </a:xfrm>
        </p:spPr>
        <p:txBody>
          <a:bodyPr/>
          <a:lstStyle/>
          <a:p>
            <a:r>
              <a:rPr lang="en-US" smtClean="0"/>
              <a:t>Corporate Governance and Business Integrity - SASAC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B467-187C-4966-9276-DC271E2D408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48DD0-F889-4A9B-923B-3AA12799A14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01EE92D-9B37-4D17-9697-7642E9DFFF9F}" type="datetime1">
              <a:rPr lang="en-US" smtClean="0"/>
              <a:t>15-Feb-2017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Héctor Lehuedé DAF/CA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G20/OECD Principles of Corporate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48DD0-F889-4A9B-923B-3AA12799A14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CB8B791-3782-4FB0-AA30-E40E9679FD36}" type="datetime1">
              <a:rPr lang="en-US" smtClean="0"/>
              <a:t>15-Feb-2017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Héctor Lehuedé DAF/CA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G20/OECD Principles of Corporate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6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48DD0-F889-4A9B-923B-3AA12799A14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EE2DD05-E779-4151-A8C7-1CB73EF9924C}" type="datetime1">
              <a:rPr lang="en-US" smtClean="0"/>
              <a:t>15-Feb-2017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Héctor Lehuedé DAF/CA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G20/OECD Principles of Corporate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6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48DD0-F889-4A9B-923B-3AA12799A14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01EE92D-9B37-4D17-9697-7642E9DFFF9F}" type="datetime1">
              <a:rPr lang="en-US" smtClean="0"/>
              <a:t>15-Feb-2017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Héctor Lehuedé DAF/CA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G20/OECD Principles of Corporate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448DD0-F889-4A9B-923B-3AA12799A14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0907345-A7C0-4998-B6DF-644F49BFB257}" type="datetime1">
              <a:rPr lang="en-US" smtClean="0"/>
              <a:t>15-Feb-2017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Héctor Lehuedé DAF/CA 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G20/OECD Principles of Corporate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7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3A86A8-4767-452F-B0D3-61028393EE7C}" type="datetime1">
              <a:rPr lang="en-US" smtClean="0"/>
              <a:t>15-Feb-2017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445169"/>
            <a:ext cx="5347022" cy="497205"/>
          </a:xfrm>
        </p:spPr>
        <p:txBody>
          <a:bodyPr/>
          <a:lstStyle/>
          <a:p>
            <a:r>
              <a:rPr lang="en-US" smtClean="0"/>
              <a:t>Corporate Governance and Business Integrity - SASAC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B467-187C-4966-9276-DC271E2D408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E59B-33D4-461C-9C95-D3CD6D99B5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1077-D9F5-428C-BE7E-AB481F331DD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C05F-3DE9-4942-A613-A0F901A02B5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r>
              <a:rPr lang="en-GB"/>
              <a:t>Name 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E59B-33D4-461C-9C95-D3CD6D99B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4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3078-DC11-43A4-BEC7-AF6C1DE33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6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5E27-0ECF-41E5-8DDD-743347D70816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DB1E-86B5-4471-BD87-BC482B73E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3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AD5D-FF1A-44AC-A5D0-BD44AF0C6A29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DDFA-2908-4E0F-BD03-7AAB9BD3AD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2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24354-5574-4C10-BD4F-1210DD827107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5533-A984-445F-A55D-F43B7AA4F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BEC9-E2E2-4B49-8296-30D37F66F0E3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7C18-4D7A-481E-90D6-39F4A7AB3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2543-CBE2-4EA8-8241-DF77F42CEE79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B04E-E494-4A56-BA89-F6A34F5F0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8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C873-9B63-4F76-B1A6-1E416FDBE6AF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5ED0-A9FB-4E7D-991D-FBADA63CD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0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D308-9B7F-4872-BEF9-E2FF0AD3BBF8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7EBD-1772-4FD7-985D-86BD4CA51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2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E7B2-0D4B-42F6-B1AE-83761B2FC27D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1077-D9F5-428C-BE7E-AB481F331D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8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9514-720A-41F5-A869-CB397521DC31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C05F-3DE9-4942-A613-A0F901A02B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3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E954EA2-70DF-4193-81CD-D019389AFE98}" type="datetimeFigureOut">
              <a:rPr lang="en-GB" smtClean="0">
                <a:solidFill>
                  <a:prstClr val="white"/>
                </a:solidFill>
              </a:rPr>
              <a:pPr/>
              <a:t>15/02/2017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74736A8-3807-4046-832D-9BFA523077C1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 dirty="0">
              <a:solidFill>
                <a:srgbClr val="00629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DB1E-86B5-4471-BD87-BC482B73EA0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DDFA-2908-4E0F-BD03-7AAB9BD3AD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5533-A984-445F-A55D-F43B7AA4F54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7C18-4D7A-481E-90D6-39F4A7AB3FB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B04E-E494-4A56-BA89-F6A34F5F060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5ED0-A9FB-4E7D-991D-FBADA63CD1E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7EBD-1772-4FD7-985D-86BD4CA519D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5C5462-EFC2-4713-863E-F6EF0F6EE5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Calibri" panose="020F050202020403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A9E9FED7-7B90-4CA1-89D4-44BFBBDB77FD}" type="datetime1">
              <a:rPr lang="en-GB"/>
              <a:pPr>
                <a:defRPr/>
              </a:pPr>
              <a:t>15/02/2017</a:t>
            </a:fld>
            <a:endParaRPr lang="en-GB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4A5C5462-EFC2-4713-863E-F6EF0F6EE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6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Name </a:t>
            </a:r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4A5C5462-EFC2-4713-863E-F6EF0F6EE5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68000" y="1924024"/>
            <a:ext cx="6300000" cy="1823576"/>
          </a:xfrm>
        </p:spPr>
        <p:txBody>
          <a:bodyPr/>
          <a:lstStyle/>
          <a:p>
            <a:r>
              <a:rPr lang="en-US" sz="4000" dirty="0"/>
              <a:t>Corporate </a:t>
            </a:r>
            <a:r>
              <a:rPr lang="en-US" sz="4000" dirty="0" smtClean="0"/>
              <a:t>Governance in the digital economy</a:t>
            </a: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785400" cy="2144177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Trade 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Union Forum on </a:t>
            </a:r>
            <a:r>
              <a:rPr lang="en-US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Digitalisation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and the Future of Work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February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2017 - OECD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Conference Center</a:t>
            </a:r>
          </a:p>
          <a:p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Héctor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Lehuedé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Senior Policy Analyst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OECD Corporate Affairs Division</a:t>
            </a:r>
          </a:p>
        </p:txBody>
      </p:sp>
    </p:spTree>
    <p:extLst>
      <p:ext uri="{BB962C8B-B14F-4D97-AF65-F5344CB8AC3E}">
        <p14:creationId xmlns:p14="http://schemas.microsoft.com/office/powerpoint/2010/main" val="16300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4000" y="990600"/>
            <a:ext cx="6934200" cy="292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Topics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Stock exchanges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Institutional investors &amp; intermediation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Listings</a:t>
            </a:r>
          </a:p>
          <a:p>
            <a:pPr fontAlgn="auto">
              <a:spcAft>
                <a:spcPts val="0"/>
              </a:spcAft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Governance practices of tech giants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6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376963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GB" sz="10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Source: 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CalPERS Comprehensive Annual Financial Report, Financial Year Ended June 30, 2012 and </a:t>
            </a:r>
            <a:r>
              <a:rPr lang="en-GB" sz="10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CalPERs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Annual Investment Report, Financial Year Ended June 30,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2012 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248400" cy="506230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5018613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The CalPERS chart (2012)</a:t>
            </a: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37200" y="3488646"/>
            <a:ext cx="1739400" cy="473754"/>
          </a:xfrm>
          <a:prstGeom prst="rect">
            <a:avLst/>
          </a:prstGeom>
          <a:solidFill>
            <a:srgbClr val="0070C0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+mn-lt"/>
              </a:rPr>
              <a:t>Financial Intermediation Providers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</p:spPr>
        <p:txBody>
          <a:bodyPr/>
          <a:lstStyle/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7928" y="5616714"/>
            <a:ext cx="784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768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In the last 10 years, some of the largest and advanced stock markets have lost half of their publicly listed companies. China has doubled.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8601" y="5392579"/>
            <a:ext cx="285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Source: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World Bank World Development Indicators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5240179"/>
            <a:ext cx="1709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(Year 2000 = 100)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+mn-lt"/>
              </a:rPr>
              <a:t>Number of Listed Companies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010400" cy="386857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059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4847" y="5089768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Source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: Thomson Reuters,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OECD calculations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2" y="1480471"/>
            <a:ext cx="75579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822" y="5366671"/>
            <a:ext cx="384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Annual average number in the US:</a:t>
            </a:r>
          </a:p>
          <a:p>
            <a:pPr marL="342000" indent="-34200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1995-2000:   451</a:t>
            </a:r>
          </a:p>
          <a:p>
            <a:pPr marL="342000" indent="-34200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2001-2014:   104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36667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GB" sz="1800" dirty="0" smtClean="0">
                <a:latin typeface="+mn-lt"/>
                <a:cs typeface="Arial" panose="020B0604020202020204" pitchFamily="34" charset="0"/>
              </a:rPr>
              <a:t>Annual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average number in Europe:</a:t>
            </a:r>
          </a:p>
          <a:p>
            <a:pPr marL="342000" indent="-34200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1995-2000:   343</a:t>
            </a:r>
          </a:p>
          <a:p>
            <a:pPr marL="342000" indent="-34200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2001-2014:   160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dirty="0">
                <a:latin typeface="+mn-lt"/>
              </a:rPr>
              <a:t>IPOs by Non-Financial Companies</a:t>
            </a:r>
          </a:p>
        </p:txBody>
      </p:sp>
    </p:spTree>
    <p:extLst>
      <p:ext uri="{BB962C8B-B14F-4D97-AF65-F5344CB8AC3E}">
        <p14:creationId xmlns:p14="http://schemas.microsoft.com/office/powerpoint/2010/main" val="6291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376963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GB" sz="10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Source: 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CalPERS Comprehensive Annual Financial Report, Financial Year Ended June 30, 2012 and </a:t>
            </a:r>
            <a:r>
              <a:rPr lang="en-GB" sz="10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CalPERs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 Annual Investment Report, Financial Year Ended June 30,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2012 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248400" cy="506230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5018613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The CalPERS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case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7315200" y="4495800"/>
            <a:ext cx="1295400" cy="838200"/>
          </a:xfrm>
          <a:prstGeom prst="wedgeEllipseCallout">
            <a:avLst>
              <a:gd name="adj1" fmla="val -60722"/>
              <a:gd name="adj2" fmla="val 73698"/>
            </a:avLst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solidFill>
                  <a:schemeClr val="bg1"/>
                </a:solidFill>
              </a:ln>
              <a:noFill/>
              <a:effectLst/>
              <a:latin typeface="Helvetica 65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9460" y="4749225"/>
            <a:ext cx="110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Look here</a:t>
            </a:r>
            <a:endParaRPr lang="en-US" sz="1600" dirty="0">
              <a:latin typeface="Calibri" panose="020F0502020204030204" pitchFamily="34" charset="0"/>
            </a:endParaRPr>
          </a:p>
          <a:p>
            <a:pPr algn="ctr"/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03800" y="3488646"/>
            <a:ext cx="1739400" cy="473754"/>
          </a:xfrm>
          <a:prstGeom prst="rect">
            <a:avLst/>
          </a:prstGeom>
          <a:solidFill>
            <a:srgbClr val="0070C0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+mn-lt"/>
              </a:rPr>
              <a:t>Financial Intermediation Providers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</p:spPr>
        <p:txBody>
          <a:bodyPr/>
          <a:lstStyle/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BE3078-DC11-43A4-BEC7-AF6C1DE330A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76" y="1412400"/>
            <a:ext cx="3266123" cy="4683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313" y="1471613"/>
            <a:ext cx="4484687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68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I. 	Ensuring the basis of an effective corporate governance framework</a:t>
            </a:r>
          </a:p>
          <a:p>
            <a:pPr marL="0" indent="0">
              <a:spcBef>
                <a:spcPts val="768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II. 	The rights and equitable treatment of shareholders and key ownership functions</a:t>
            </a:r>
          </a:p>
          <a:p>
            <a:pPr marL="0" indent="0">
              <a:spcBef>
                <a:spcPts val="768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III. Institutional investors, stock markets, and other intermediaries</a:t>
            </a:r>
          </a:p>
          <a:p>
            <a:pPr marL="0" indent="0">
              <a:spcBef>
                <a:spcPts val="768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IV. The role of stakeholders in corporate governance</a:t>
            </a:r>
          </a:p>
          <a:p>
            <a:pPr marL="0" indent="0">
              <a:spcBef>
                <a:spcPts val="768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V. 	Disclosure and transparency</a:t>
            </a:r>
          </a:p>
          <a:p>
            <a:pPr marL="0" indent="0">
              <a:spcBef>
                <a:spcPts val="768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VI. The responsibilities of the board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32400" y="3900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G20/OECD </a:t>
            </a:r>
            <a:r>
              <a:rPr lang="en-US" dirty="0">
                <a:latin typeface="+mn-lt"/>
              </a:rPr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41571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68000" y="1924024"/>
            <a:ext cx="6300000" cy="1823576"/>
          </a:xfrm>
        </p:spPr>
        <p:txBody>
          <a:bodyPr/>
          <a:lstStyle/>
          <a:p>
            <a:r>
              <a:rPr lang="en-US" sz="4000" dirty="0"/>
              <a:t>Corporate </a:t>
            </a:r>
            <a:r>
              <a:rPr lang="en-US" sz="4000" dirty="0" smtClean="0"/>
              <a:t>Governance in the digital economy</a:t>
            </a:r>
            <a:endParaRPr lang="en-GB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785400" cy="2144177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Trade 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Union Forum on </a:t>
            </a:r>
            <a:r>
              <a:rPr lang="en-US" b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Digitalisation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and the Future of Work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February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2017 - OECD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Conference Center</a:t>
            </a:r>
          </a:p>
          <a:p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Héctor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Lehuedé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Senior Policy Analyst</a:t>
            </a:r>
          </a:p>
          <a:p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OECD Corporate Affairs Division</a:t>
            </a:r>
          </a:p>
        </p:txBody>
      </p:sp>
    </p:spTree>
    <p:extLst>
      <p:ext uri="{BB962C8B-B14F-4D97-AF65-F5344CB8AC3E}">
        <p14:creationId xmlns:p14="http://schemas.microsoft.com/office/powerpoint/2010/main" val="14039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6588</TotalTime>
  <Words>317</Words>
  <Application>Microsoft Office PowerPoint</Application>
  <PresentationFormat>On-screen Show (4:3)</PresentationFormat>
  <Paragraphs>82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oecd_Eng_BD</vt:lpstr>
      <vt:lpstr>1_oecd_Eng_BD</vt:lpstr>
      <vt:lpstr>OECD_English_white</vt:lpstr>
      <vt:lpstr>Corporate Governance in the digital economy</vt:lpstr>
      <vt:lpstr>PowerPoint Presentation</vt:lpstr>
      <vt:lpstr>PowerPoint Presentation</vt:lpstr>
      <vt:lpstr>PowerPoint Presentation</vt:lpstr>
      <vt:lpstr>IPOs by Non-Financial Companies</vt:lpstr>
      <vt:lpstr>PowerPoint Presentation</vt:lpstr>
      <vt:lpstr>PowerPoint Presentation</vt:lpstr>
      <vt:lpstr>Corporate Governance in the digital economy</vt:lpstr>
    </vt:vector>
  </TitlesOfParts>
  <Company>OCDE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Direct Investment:  How to Attract It, How to Benefit?</dc:title>
  <dc:creator>OECD</dc:creator>
  <cp:lastModifiedBy>LEHUEDÉ Héctor</cp:lastModifiedBy>
  <cp:revision>357</cp:revision>
  <cp:lastPrinted>2017-02-15T10:33:49Z</cp:lastPrinted>
  <dcterms:created xsi:type="dcterms:W3CDTF">2002-06-07T07:41:13Z</dcterms:created>
  <dcterms:modified xsi:type="dcterms:W3CDTF">2017-02-15T12:46:26Z</dcterms:modified>
</cp:coreProperties>
</file>